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0" r:id="rId5"/>
  </p:sldMasterIdLst>
  <p:notesMasterIdLst>
    <p:notesMasterId r:id="rId24"/>
  </p:notesMasterIdLst>
  <p:handoutMasterIdLst>
    <p:handoutMasterId r:id="rId25"/>
  </p:handoutMasterIdLst>
  <p:sldIdLst>
    <p:sldId id="32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7" d="100"/>
          <a:sy n="87" d="100"/>
        </p:scale>
        <p:origin x="102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11/30/2017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DB3E-CCE4-41EC-9B4F-351B171842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606" y="1122361"/>
            <a:ext cx="9141619" cy="2387598"/>
          </a:xfrm>
        </p:spPr>
        <p:txBody>
          <a:bodyPr anchor="b" anchorCtr="1"/>
          <a:lstStyle>
            <a:lvl1pPr algn="ctr">
              <a:defRPr sz="5998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CE14-4C13-427C-9CE4-8286F64406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606" y="3602041"/>
            <a:ext cx="9141619" cy="1655758"/>
          </a:xfrm>
        </p:spPr>
        <p:txBody>
          <a:bodyPr anchorCtr="1"/>
          <a:lstStyle>
            <a:lvl1pPr marL="0" indent="0" algn="ctr">
              <a:buNone/>
              <a:defRPr sz="2399"/>
            </a:lvl1pPr>
          </a:lstStyle>
          <a:p>
            <a:pPr lvl="0"/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DCF2-E858-4424-ADE6-68A05085AC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11C795-7112-46F4-AF71-B16F3D1735A3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7DCA-BFC4-405C-9D9A-31CB685149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C402-604E-46D9-8492-F84E1E3212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D517D0-F6E3-4209-8933-99F1D6616F8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9702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F1AE-E7E1-4CD3-A581-F35362FF2F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1AD3-5D2F-4B6B-BE96-3DCDA41E0F0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C92A-C08A-4548-A78B-B380A2BEBB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EB0A55-3419-4541-81ED-0F1FD00995BF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05AE-8D17-4F81-BE1A-0EBEDF5C27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6F11-6F33-4B72-951C-9D1182D1C3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0ECE45-D8A5-4CA9-8DEE-4E97245FA664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9619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891-31B2-4242-B163-FE793254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630" y="1709736"/>
            <a:ext cx="10512862" cy="2852735"/>
          </a:xfrm>
        </p:spPr>
        <p:txBody>
          <a:bodyPr anchor="b"/>
          <a:lstStyle>
            <a:lvl1pPr>
              <a:defRPr sz="5998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3D31C-3A48-4E4A-9894-DFF5E8AAF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630" y="4589465"/>
            <a:ext cx="10512862" cy="1500182"/>
          </a:xfrm>
        </p:spPr>
        <p:txBody>
          <a:bodyPr/>
          <a:lstStyle>
            <a:lvl1pPr marL="0" indent="0">
              <a:buNone/>
              <a:defRPr sz="2399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97F9-8302-4F08-913A-F5004B96E0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24B291-071E-4C18-97DA-64E19B0D9EF1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6328-E529-42B2-AB84-56EA273377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4089-3B34-4787-887A-0499AD759D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F07534-CC4D-463C-BFCA-157D6FD9717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37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4887-DA6D-47AB-85BC-1BC9B77FB4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7D02-74A1-4FE3-A8DF-4895A10200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7985" y="1825627"/>
            <a:ext cx="518025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4D9C-088D-4922-BA0C-DC3790CDA8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593" y="1825627"/>
            <a:ext cx="518025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CB42-B51A-4938-B18D-4D61A94BEB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08AEBC-80B2-492C-B8CC-FA6A9B272843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66CA-8ECA-4166-83DE-BF3DAD60D1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0D053-0350-463D-86F9-E1C728ED0B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8FFCB0-EA74-49E8-89D7-6A74D68072E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567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34E0-09CF-423C-85E1-FD746FA9FA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565" y="365130"/>
            <a:ext cx="10512862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7B49-CF8E-4431-AFD6-BF2291FCAC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565" y="1681160"/>
            <a:ext cx="5156439" cy="823910"/>
          </a:xfrm>
        </p:spPr>
        <p:txBody>
          <a:bodyPr anchor="b"/>
          <a:lstStyle>
            <a:lvl1pPr marL="0" indent="0">
              <a:buNone/>
              <a:defRPr sz="2399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F060F-D392-4E02-A56D-1748D3AEE7F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565" y="2505072"/>
            <a:ext cx="5156439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94806-95CC-43FE-BC7C-C41020E80B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0593" y="1681160"/>
            <a:ext cx="5181834" cy="823910"/>
          </a:xfrm>
        </p:spPr>
        <p:txBody>
          <a:bodyPr anchor="b"/>
          <a:lstStyle>
            <a:lvl1pPr marL="0" indent="0">
              <a:buNone/>
              <a:defRPr sz="2399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EFBFD-66C7-4068-8783-F7720D50B7E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593" y="2505072"/>
            <a:ext cx="51818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BE33A-D595-48B0-97C9-7BE7EC2A97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450B20-8F45-47EB-9CE3-AC807EBFAF03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CA776-9A35-4542-83A9-053D211583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84C10-9A33-45F3-9603-28C52307F1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F9458A-9037-4583-B68F-29B76995B6C4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62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3F4-812B-4C50-AE25-47FFB4E7A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309AC-4865-47AD-8F37-81286694C6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91B84-B279-4ED9-BFAF-85A688D9A331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9784-ECEF-4FE2-AC21-86B186055A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0888E-F831-4117-9F49-3F69A7045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40A0F-52A8-4074-8D9C-A8D98EC17A3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81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E1773-D553-4400-BA58-24A9967826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58DB2-5A9A-484B-BE5F-43E9298AF369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E62B9-792C-439A-90F0-3FC1D9BB16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4ED6-973A-4ABD-B58B-29CEBB0AA6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D96A88-21C5-4281-B495-59B203F09DED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176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A111-B0C1-4408-8800-DB9CFA44B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565" y="457200"/>
            <a:ext cx="3931216" cy="1600200"/>
          </a:xfrm>
        </p:spPr>
        <p:txBody>
          <a:bodyPr anchor="b"/>
          <a:lstStyle>
            <a:lvl1pPr>
              <a:defRPr sz="3199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E63B-A38D-4AC3-BAD6-93057626BA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1834" y="987424"/>
            <a:ext cx="6170593" cy="487362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896D5-1F03-4532-BC20-CDA9C46804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565" y="2057400"/>
            <a:ext cx="3931216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7648D-FCB3-4027-8C99-C951CC0B05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FA2FD7-8FAF-4AA2-A65D-BED8E1730E95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BA9B9-8DA0-4701-879D-A4E9D62303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97CF-B73E-432F-9F05-27D3A40344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80CD35-94D0-4CF6-9742-CB549741CF71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58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2FFD-F3A6-42F6-B306-63FF439F8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565" y="457200"/>
            <a:ext cx="3931216" cy="1600200"/>
          </a:xfrm>
        </p:spPr>
        <p:txBody>
          <a:bodyPr anchor="b"/>
          <a:lstStyle>
            <a:lvl1pPr>
              <a:defRPr sz="3199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046C-B1DE-4B25-BC3B-422DF25A0B0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1834" y="987424"/>
            <a:ext cx="6170593" cy="4873623"/>
          </a:xfrm>
        </p:spPr>
        <p:txBody>
          <a:bodyPr/>
          <a:lstStyle>
            <a:lvl1pPr marL="0" indent="0">
              <a:buNone/>
              <a:defRPr lang="vi-VN" sz="3199">
                <a:latin typeface="Arial" pitchFamily="34"/>
              </a:defRPr>
            </a:lvl1pPr>
          </a:lstStyle>
          <a:p>
            <a:pPr lvl="0"/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6858-3CFF-41D2-9F46-3B24D58F13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565" y="2057400"/>
            <a:ext cx="3931216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E9147-58C5-4839-AFF0-F450F48A1B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D80899-F4D8-4896-A32D-4909673A0312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6CCE-6543-40B5-A426-60870B4B52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8605-1C64-42DA-A5DF-74876D7483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7950AA-C8A6-4AA6-B5C6-AAAB81966B0A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640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F1F-3C61-41D1-B1DE-538083DE83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6A98-C7FD-4DD8-B757-8D1CB24AA8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5B58-724B-4EAB-A2A3-AD7AB3A6EC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C72EA8-34D7-4825-BE85-3FBD01BB8616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1B35-22A5-4F44-91B4-C4AFC256D9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7C1F-C3E0-4A26-BA07-9A7977F2AF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9A0A56-8FB4-4928-AFEF-800437E5ED97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641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5F44F-429E-44BF-BC74-A6860E31D54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2632" y="365129"/>
            <a:ext cx="262821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75B2-3D16-4D35-860F-6A117F42815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7985" y="365129"/>
            <a:ext cx="7732282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6B03-8138-430C-A530-8AD124C432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B6DA74-8033-4E7B-9464-D4F5E7BF75F6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58FB-A0E3-437A-8A39-A1AC36436E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3CA8-3B88-4F7B-BEE3-9977C6ECF4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0D636B-68AB-4DB7-8939-126DF86891E1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90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1567C-A7BF-48CB-B365-5778158BC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984" y="365130"/>
            <a:ext cx="1051286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A024-5C75-46D5-952B-2B996F2DA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984" y="1825627"/>
            <a:ext cx="10512862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0E24-51EE-42B1-B046-87C84A04D93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7985" y="6356352"/>
            <a:ext cx="27424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12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vi-VN" sz="1200" b="0" i="0" u="none" strike="noStrike" kern="1200" cap="none" spc="0" baseline="0">
                <a:solidFill>
                  <a:srgbClr val="898989"/>
                </a:solidFill>
                <a:uFillTx/>
                <a:latin typeface="Arial" pitchFamily="34"/>
              </a:defRPr>
            </a:lvl1pPr>
          </a:lstStyle>
          <a:p>
            <a:pPr lvl="0"/>
            <a:fld id="{DA081886-5C22-460A-8F29-3B19D167EA00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E821-C3A7-4FE1-AAA1-EB54A3A44D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7551" y="6356352"/>
            <a:ext cx="411372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12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vi-VN" sz="1200" b="0" i="0" u="none" strike="noStrike" kern="1200" cap="none" spc="0" baseline="0">
                <a:solidFill>
                  <a:srgbClr val="898989"/>
                </a:solidFill>
                <a:uFillTx/>
                <a:latin typeface="Arial" pitchFamily="34"/>
              </a:defRPr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7E1B-3A1E-4DE6-8AD2-18752C6AEF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08360" y="6356352"/>
            <a:ext cx="27424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12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vi-VN" sz="1200" b="0" i="0" u="none" strike="noStrike" kern="1200" cap="none" spc="0" baseline="0">
                <a:solidFill>
                  <a:srgbClr val="898989"/>
                </a:solidFill>
                <a:uFillTx/>
                <a:latin typeface="Arial" pitchFamily="34"/>
              </a:defRPr>
            </a:lvl1pPr>
          </a:lstStyle>
          <a:p>
            <a:pPr lvl="0"/>
            <a:fld id="{20C7E43C-7F52-4578-8F3A-C0C1DD9B228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22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marL="0" marR="0" lvl="0" indent="0" algn="l" defTabSz="914126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531" marR="0" lvl="0" indent="-228531" algn="l" defTabSz="914126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799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594" marR="0" lvl="1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399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2657" marR="0" lvl="2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99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599720" marR="0" lvl="3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799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6783" marR="0" lvl="4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799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D5E3-8A86-466D-A9AC-EB7E8F8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726-DD71-4E92-83B5-DD7E9B2B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 điều khiển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6F19-7BA1-4F94-A471-413EC44A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24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81F-33D0-4E01-B532-B74014834E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z="5398" dirty="0">
                <a:solidFill>
                  <a:srgbClr val="FF0000"/>
                </a:solidFill>
                <a:latin typeface="Times New Roman" pitchFamily="18"/>
              </a:rPr>
              <a:t>Biểu Diễn Dữ Liệu Và Lưu Trữ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44C-4274-4981-8894-5B17E34083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r>
              <a:rPr lang="vi-VN" sz="3599" dirty="0">
                <a:latin typeface="Arial" pitchFamily="34"/>
              </a:rPr>
              <a:t>Kiểu Dữ Liệu (Data Type)</a:t>
            </a:r>
          </a:p>
          <a:p>
            <a:pPr marL="0" indent="0">
              <a:buNone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r>
              <a:rPr lang="vi-VN" sz="3599" dirty="0">
                <a:latin typeface="Arial" pitchFamily="34"/>
              </a:rPr>
              <a:t> Cấu Trúc Dữ Liệu (Data Structures)</a:t>
            </a:r>
          </a:p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1385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94A-398F-49E5-B044-4AC18AE47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3DE6-D158-4CA9-834C-BB9E6277AF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ASCII (ASCII Type):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Là kiểu mặc định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Chủ yếu dành cho việc chuyển giao các tệp văn bản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Sử dụng các tiêu chuẩn NTV-ASCII đại diện</a:t>
            </a:r>
          </a:p>
          <a:p>
            <a:pPr lvl="0">
              <a:lnSpc>
                <a:spcPct val="80000"/>
              </a:lnSpc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EBCDIC (EBCDIC Type):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Chuyển đổi có hiệu quả giữa các máy chủ có sử dụng EBCDIC cho các kí tự đại diện bên trong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Dữ liệu được biểu diễn dưới dạng kí tự EBCDIC 8-bit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Mã kí tự là điểm khác biệt duy nhất giữa EBCDIC và ASCII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Kết thúc dòng hiếm khi được sử dụng với kiểu EBCDIC cho các mục đích của cấu trúc biểu diễn</a:t>
            </a:r>
          </a:p>
          <a:p>
            <a:pPr lvl="1">
              <a:lnSpc>
                <a:spcPct val="80000"/>
              </a:lnSpc>
            </a:pPr>
            <a:endParaRPr lang="vi-VN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3025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3322-064C-4EE7-9FA7-FF56D81402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17C7-DB02-4DCE-985F-560D2F2F35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ảnh (Image Type):</a:t>
            </a:r>
          </a:p>
          <a:p>
            <a:pPr lvl="1"/>
            <a:r>
              <a:rPr lang="vi-VN" dirty="0">
                <a:latin typeface="Arial" pitchFamily="34"/>
              </a:rPr>
              <a:t>Dữ liệu được gửi đi dưới dạng các bit liên tiếp, được đóng gói vào các byte truyền 8-bit</a:t>
            </a:r>
          </a:p>
          <a:p>
            <a:pPr lvl="1"/>
            <a:r>
              <a:rPr lang="vi-VN" dirty="0">
                <a:latin typeface="Arial" pitchFamily="34"/>
              </a:rPr>
              <a:t>Cấu trúc của hệ thống lưu trữ có thể cần phần đệm</a:t>
            </a:r>
          </a:p>
          <a:p>
            <a:pPr lvl="1"/>
            <a:r>
              <a:rPr lang="vi-VN" dirty="0">
                <a:latin typeface="Arial" pitchFamily="34"/>
              </a:rPr>
              <a:t>Phần đệm chuyển đổi cần được công khai</a:t>
            </a:r>
          </a:p>
          <a:p>
            <a:pPr lvl="1"/>
            <a:r>
              <a:rPr lang="vi-VN" dirty="0">
                <a:latin typeface="Arial" pitchFamily="34"/>
              </a:rPr>
              <a:t>Dành cho việc lưu trữ, truy xuất dữ liệu của tệp và chuyển đổi dữ liệu nhị phân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cục bộ (Local Type):</a:t>
            </a:r>
          </a:p>
          <a:p>
            <a:pPr lvl="1"/>
            <a:r>
              <a:rPr lang="vi-VN" dirty="0">
                <a:latin typeface="Arial" pitchFamily="34"/>
              </a:rPr>
              <a:t>Dữ liệu được truyền bằng các byte logic có kích thước quy định</a:t>
            </a:r>
          </a:p>
          <a:p>
            <a:pPr lvl="1"/>
            <a:r>
              <a:rPr lang="vi-VN" dirty="0">
                <a:latin typeface="Arial" pitchFamily="34"/>
              </a:rPr>
              <a:t>Khi dữ liệu đến máy chủ tiếp nhận, nó sẽ biến đổi theo kích thức phụ thuộc vào kích thước byte logic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5770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5698-2870-4172-BE28-E771B74A5C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Cấu Trúc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E388-528A-4E40-A150-DEFFC458E3B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tệp (File Structure):</a:t>
            </a:r>
          </a:p>
          <a:p>
            <a:pPr lvl="1"/>
            <a:r>
              <a:rPr lang="vi-VN" dirty="0">
                <a:latin typeface="Arial" pitchFamily="34"/>
              </a:rPr>
              <a:t>Mặc định được giả định nếu lệnh STRUCTURE không được sử dụng </a:t>
            </a:r>
          </a:p>
          <a:p>
            <a:pPr lvl="1"/>
            <a:r>
              <a:rPr lang="vi-VN" dirty="0">
                <a:latin typeface="Arial" pitchFamily="34"/>
              </a:rPr>
              <a:t>Không có cấu trúc bên trong, các tệp được xem như một chuỗi các byte dữ liệu liên tiếp</a:t>
            </a:r>
          </a:p>
          <a:p>
            <a:pPr lvl="1"/>
            <a:r>
              <a:rPr lang="vi-VN" dirty="0">
                <a:latin typeface="Arial" pitchFamily="34"/>
              </a:rPr>
              <a:t>Cấu trúc tự nhiên của một tệp phụ thuộc vào việc lưu trữ nó trên các máy chủ.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bản ghi (Record Structure):</a:t>
            </a:r>
          </a:p>
          <a:p>
            <a:pPr lvl="1"/>
            <a:r>
              <a:rPr lang="vi-VN" dirty="0">
                <a:latin typeface="Arial" pitchFamily="34"/>
              </a:rPr>
              <a:t>Phải được chấp nhận cho các tệp văn bản (các tệp kiểu ASCII hoặc EBCDIC) bởi các nhà triển khai FTP.</a:t>
            </a:r>
          </a:p>
          <a:p>
            <a:pPr lvl="1"/>
            <a:r>
              <a:rPr lang="vi-VN" dirty="0">
                <a:latin typeface="Arial" pitchFamily="34"/>
              </a:rPr>
              <a:t>File được tạo thành từ một dãy các bản ghi</a:t>
            </a:r>
          </a:p>
        </p:txBody>
      </p:sp>
    </p:spTree>
    <p:extLst>
      <p:ext uri="{BB962C8B-B14F-4D97-AF65-F5344CB8AC3E}">
        <p14:creationId xmlns:p14="http://schemas.microsoft.com/office/powerpoint/2010/main" val="172958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51F-1D28-4C48-AEAF-686BFE4B39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Cấu Trúc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4FDE-22B8-4168-BA9B-636FD17C26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trang (Page Structure):</a:t>
            </a:r>
          </a:p>
          <a:p>
            <a:pPr lvl="1"/>
            <a:r>
              <a:rPr lang="vi-VN" dirty="0">
                <a:latin typeface="Arial" pitchFamily="34"/>
              </a:rPr>
              <a:t>Để truyền các tệp tin không liên tục, FTP định nghĩa một cấu trúc trang</a:t>
            </a:r>
          </a:p>
          <a:p>
            <a:pPr lvl="1"/>
            <a:r>
              <a:rPr lang="vi-VN" dirty="0">
                <a:latin typeface="Arial" pitchFamily="34"/>
              </a:rPr>
              <a:t>Để cung cấp các kích thước các trang khác nhau và liên kết thông tin, mỗi trang được gửi cùng với tiêu đề trang</a:t>
            </a:r>
          </a:p>
          <a:p>
            <a:pPr lvl="1"/>
            <a:r>
              <a:rPr lang="vi-VN" dirty="0">
                <a:latin typeface="Arial" pitchFamily="34"/>
              </a:rPr>
              <a:t>Các trường được định nghĩa trong tiêu đề trang: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Độ dài tiêu đê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Chỉ số trang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Độ dài dữ liệu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Kiểu trang</a:t>
            </a:r>
          </a:p>
          <a:p>
            <a:pPr lvl="1"/>
            <a:r>
              <a:rPr lang="vi-VN" dirty="0">
                <a:latin typeface="Arial" pitchFamily="34"/>
              </a:rPr>
              <a:t>Tất cả các trường là một byte logic về chiều dài. Kích thước byte logic được xác định bởi lệnh TYPE </a:t>
            </a:r>
          </a:p>
        </p:txBody>
      </p:sp>
    </p:spTree>
    <p:extLst>
      <p:ext uri="{BB962C8B-B14F-4D97-AF65-F5344CB8AC3E}">
        <p14:creationId xmlns:p14="http://schemas.microsoft.com/office/powerpoint/2010/main" val="128872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7088-3966-4597-8FD4-C01F536A79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solidFill>
                  <a:srgbClr val="FF0000"/>
                </a:solidFill>
                <a:latin typeface="Times New Roman" pitchFamily="18"/>
              </a:rPr>
              <a:t>Phương Thức Truyền (Transmission Modes)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561-D930-4105-828E-5DED3E96F3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vi-VN" dirty="0"/>
          </a:p>
          <a:p>
            <a:pPr lvl="0">
              <a:buFont typeface="Wingdings" pitchFamily="2"/>
              <a:buChar char="Ø"/>
            </a:pPr>
            <a:r>
              <a:rPr lang="vi-VN" dirty="0"/>
              <a:t> </a:t>
            </a:r>
            <a:r>
              <a:rPr lang="vi-VN" dirty="0">
                <a:latin typeface="Times New Roman" pitchFamily="18"/>
              </a:rPr>
              <a:t>Phương thức Luồng (Stream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Khối (Block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Nén (Compressed Mode)</a:t>
            </a:r>
          </a:p>
        </p:txBody>
      </p:sp>
    </p:spTree>
    <p:extLst>
      <p:ext uri="{BB962C8B-B14F-4D97-AF65-F5344CB8AC3E}">
        <p14:creationId xmlns:p14="http://schemas.microsoft.com/office/powerpoint/2010/main" val="406904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0867-532F-4F91-87BA-FBD03157BE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2F66-BD4D-4817-A0F4-B9D9207A7B2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luồng (Stream Mode):</a:t>
            </a:r>
          </a:p>
          <a:p>
            <a:pPr lvl="1"/>
            <a:r>
              <a:rPr lang="vi-VN" dirty="0">
                <a:latin typeface="Arial" pitchFamily="34"/>
              </a:rPr>
              <a:t>Dữ liệu được truyền đi dưới dạng luồng byte không cấu trúc; không hạn chế sử dụng kiểu đại diện; cấu trúc bản ghi được chấp nhận</a:t>
            </a:r>
          </a:p>
          <a:p>
            <a:pPr lvl="1"/>
            <a:r>
              <a:rPr lang="vi-VN" dirty="0">
                <a:latin typeface="Arial" pitchFamily="34"/>
              </a:rPr>
              <a:t>Trong một tệp cấu trúc bản ghi EOR và EOF sẽ được chỉ định bởi một mã điều khiển 2 byte</a:t>
            </a:r>
          </a:p>
          <a:p>
            <a:pPr lvl="1"/>
            <a:r>
              <a:rPr lang="vi-VN" dirty="0">
                <a:latin typeface="Arial" pitchFamily="34"/>
              </a:rPr>
              <a:t>Nếu cấu trúc là một cấu trúc tệp, EOF được chỉ định bởi các máy chủ gửi đóng kết nối dữ liệu.</a:t>
            </a:r>
          </a:p>
          <a:p>
            <a:pPr lvl="1"/>
            <a:r>
              <a:rPr lang="vi-VN" dirty="0">
                <a:latin typeface="Arial" pitchFamily="34"/>
              </a:rPr>
              <a:t>Là phương thức được sử dụng nhiều nhất trong triển khai FTP thực tế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Phương thức khối (Block Mode):</a:t>
            </a:r>
          </a:p>
          <a:p>
            <a:pPr lvl="1"/>
            <a:r>
              <a:rPr lang="vi-VN" dirty="0">
                <a:latin typeface="Arial" pitchFamily="34"/>
              </a:rPr>
              <a:t>File được truyền đi dưới dạng một dãy các khối dữ liệu</a:t>
            </a:r>
          </a:p>
          <a:p>
            <a:pPr lvl="0">
              <a:buFont typeface="Courier New" pitchFamily="49"/>
              <a:buChar char="o"/>
            </a:pPr>
            <a:endParaRPr lang="vi-VN" dirty="0">
              <a:latin typeface="Arial" pitchFamily="34"/>
            </a:endParaRPr>
          </a:p>
          <a:p>
            <a:pPr lvl="0">
              <a:buFont typeface="Courier New" pitchFamily="49"/>
              <a:buChar char="o"/>
            </a:pPr>
            <a:endParaRPr lang="vi-VN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1426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C6D-24EC-4BC7-993F-DD51AAC5B6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8B-2678-4120-850F-4812C66D35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Arial" pitchFamily="34"/>
              </a:rPr>
              <a:t>Không hạn chế sử dụng kiểu đại diện cấu trúc bản ghi được chấp nhận</a:t>
            </a:r>
          </a:p>
          <a:p>
            <a:pPr lvl="1"/>
            <a:r>
              <a:rPr lang="vi-VN" dirty="0">
                <a:latin typeface="Arial" pitchFamily="34"/>
              </a:rPr>
              <a:t>Mỗi khối này có một trường tiêu đề 3 byte cho biết độ dài của khối dữ liệu và  thông tin của khối dữ liệu</a:t>
            </a: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     Descriptor			Byte Count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	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		</a:t>
            </a:r>
            <a:r>
              <a:rPr lang="vi-VN" i="1" dirty="0">
                <a:latin typeface="Arial" pitchFamily="34"/>
              </a:rPr>
              <a:t>Trường tiêu đề</a:t>
            </a:r>
          </a:p>
          <a:p>
            <a:pPr marL="457063" lvl="1" indent="0">
              <a:buNone/>
            </a:pPr>
            <a:endParaRPr lang="vi-VN" i="1" dirty="0">
              <a:latin typeface="Arial" pitchFamily="34"/>
            </a:endParaRP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8-bit bậc cao đại diện cho mã mô tả: 128, 64, 32, 16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16-bit bậc thấp đại diện cho trường đếm cho biết tổng độ dài dữ liệu của khối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1BB8DDA-3537-4FBB-BB88-8F3F4A98A866}"/>
              </a:ext>
            </a:extLst>
          </p:cNvPr>
          <p:cNvSpPr/>
          <p:nvPr/>
        </p:nvSpPr>
        <p:spPr>
          <a:xfrm>
            <a:off x="3079336" y="3771810"/>
            <a:ext cx="5710202" cy="685621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2F528F"/>
            </a:solidFill>
            <a:custDash>
              <a:ds d="799921" sp="799921"/>
            </a:custDash>
            <a:miter/>
          </a:ln>
        </p:spPr>
        <p:txBody>
          <a:bodyPr vert="horz" wrap="square" lIns="91416" tIns="45708" rIns="91416" bIns="45708" anchor="ctr" anchorCtr="1" compatLnSpc="1">
            <a:noAutofit/>
          </a:bodyPr>
          <a:lstStyle/>
          <a:p>
            <a:pPr algn="ctr" defTabSz="914126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vi-VN" sz="1799">
                <a:solidFill>
                  <a:srgbClr val="000000"/>
                </a:solidFill>
                <a:latin typeface="Arial" pitchFamily="34"/>
              </a:rPr>
              <a:t>8 bit			16 bit		</a:t>
            </a:r>
          </a:p>
        </p:txBody>
      </p: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7A7AF360-36F9-4595-A8ED-2118F137D02D}"/>
              </a:ext>
            </a:extLst>
          </p:cNvPr>
          <p:cNvCxnSpPr/>
          <p:nvPr/>
        </p:nvCxnSpPr>
        <p:spPr>
          <a:xfrm>
            <a:off x="5155077" y="3771810"/>
            <a:ext cx="0" cy="68562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custDash>
              <a:ds d="300173" sp="300173"/>
            </a:custDash>
            <a:miter/>
          </a:ln>
        </p:spPr>
      </p:cxnSp>
    </p:spTree>
    <p:extLst>
      <p:ext uri="{BB962C8B-B14F-4D97-AF65-F5344CB8AC3E}">
        <p14:creationId xmlns:p14="http://schemas.microsoft.com/office/powerpoint/2010/main" val="200707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452-B02B-49EB-B81B-DA26E358C2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7D7D-1E81-46F1-BC83-EF52C2C3E6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nén (Compressed Mode):</a:t>
            </a:r>
          </a:p>
          <a:p>
            <a:pPr lvl="1"/>
            <a:r>
              <a:rPr lang="vi-VN" dirty="0">
                <a:latin typeface="Arial" pitchFamily="34"/>
              </a:rPr>
              <a:t>Có 3 loại thông tin được gửi đi: dữ liệu chính quy, dữ liệu nén, thông tin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110556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DBA1-3146-447C-A504-8B5F00B0C4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Thiết Lập Kênh Điều Khiển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7E1D-B70C-40DE-A254-1173D9EBFD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Phía User-PI tạo kết nối bằng việc mở một kết nối TCP từ một cổng bất kỳ đến cổng 21 trên Server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Sau khi TCP được cài đặt, kênh điều khiển được thiết lập, cho phép các lệnh được truyền từ User-PI tới Server-PI. Server trả lời lại bằng các mã.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Đăng nhập người dùng: 2 mục đích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Điều khiển truy cập: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Chọn nguồn cung cấp: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Trình tự truy cập và chứng thực trong FTP: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Người dùng gửi Username bằng lệnh USER và Password bằng lệnh PASS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Server liểm tra tên người dùng và Password trong database người dùng </a:t>
            </a:r>
          </a:p>
        </p:txBody>
      </p:sp>
    </p:spTree>
    <p:extLst>
      <p:ext uri="{BB962C8B-B14F-4D97-AF65-F5344CB8AC3E}">
        <p14:creationId xmlns:p14="http://schemas.microsoft.com/office/powerpoint/2010/main" val="162863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56F2-579B-4261-818B-0F1980A6B7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1CFF-E5CA-4964-AED4-EF250B2B63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chủ động (Active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Phương thức bị động (Passive Mode)</a:t>
            </a:r>
          </a:p>
        </p:txBody>
      </p:sp>
    </p:spTree>
    <p:extLst>
      <p:ext uri="{BB962C8B-B14F-4D97-AF65-F5344CB8AC3E}">
        <p14:creationId xmlns:p14="http://schemas.microsoft.com/office/powerpoint/2010/main" val="2069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519-9D3B-4152-BAC2-EA784BD18F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12C3-E3CA-436F-8952-EC9E641324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chủ động (Active Mode): </a:t>
            </a:r>
          </a:p>
          <a:p>
            <a:pPr lvl="1"/>
            <a:r>
              <a:rPr lang="vi-VN" dirty="0">
                <a:latin typeface="Arial" pitchFamily="34"/>
              </a:rPr>
              <a:t>Phía Client thiết lập một kết nối điều khiển từ cổng bất kỳ của nó tới cổng 21 của Server và gửi lệnh PORT</a:t>
            </a:r>
          </a:p>
          <a:p>
            <a:pPr lvl="1"/>
            <a:r>
              <a:rPr lang="vi-VN" dirty="0">
                <a:latin typeface="Arial" pitchFamily="34"/>
              </a:rPr>
              <a:t>Phía Server gửi lại ACK xác nhận về cổng lệnh của Client</a:t>
            </a:r>
          </a:p>
          <a:p>
            <a:pPr lvl="1"/>
            <a:r>
              <a:rPr lang="vi-VN" dirty="0">
                <a:latin typeface="Arial" pitchFamily="34"/>
              </a:rPr>
              <a:t>Phía Server khởi tạo kênh dữ liệu qua cổng 20 đến một cổng của Client mà được định nghĩa trong lệnh PORT</a:t>
            </a:r>
          </a:p>
          <a:p>
            <a:pPr lvl="1"/>
            <a:r>
              <a:rPr lang="vi-VN" dirty="0">
                <a:latin typeface="Arial" pitchFamily="34"/>
              </a:rPr>
              <a:t>Sau khi phía Client chấp nhận, kênh được khởi tạo, dữ liệu được truyền đi</a:t>
            </a:r>
          </a:p>
        </p:txBody>
      </p:sp>
    </p:spTree>
    <p:extLst>
      <p:ext uri="{BB962C8B-B14F-4D97-AF65-F5344CB8AC3E}">
        <p14:creationId xmlns:p14="http://schemas.microsoft.com/office/powerpoint/2010/main" val="416884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78C-398F-4E78-A830-7F66EDC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784C-0A11-4018-BCD9-84A1D762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vi-VN" dirty="0">
                <a:latin typeface="Times New Roman" pitchFamily="18"/>
              </a:rPr>
              <a:t> Ví dụ: Cách tính số hiệu cổng :</a:t>
            </a:r>
          </a:p>
          <a:p>
            <a:pPr marL="0" indent="0">
              <a:buNone/>
            </a:pPr>
            <a:r>
              <a:rPr lang="vi-VN" dirty="0">
                <a:latin typeface="Times New Roman" pitchFamily="18"/>
              </a:rPr>
              <a:t>	PORT 192, 168, 0, 17, 10, 223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/>
                <a:sym typeface="Wingdings" panose="05000000000000000000" pitchFamily="2" charset="2"/>
              </a:rPr>
              <a:t></a:t>
            </a:r>
            <a:r>
              <a:rPr lang="vi-VN" dirty="0">
                <a:latin typeface="Times New Roman" pitchFamily="18"/>
              </a:rPr>
              <a:t> PORT = 10*256 + 223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084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7612-1556-4E58-A814-ADE4256864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2368-6BF4-45AB-87C4-239CFD6F78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ln w="9528">
            <a:solidFill>
              <a:srgbClr val="4472C4"/>
            </a:solidFill>
            <a:prstDash val="solid"/>
          </a:ln>
        </p:spPr>
        <p:txBody>
          <a:bodyPr/>
          <a:lstStyle/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FTP Client</a:t>
            </a:r>
            <a:r>
              <a:rPr lang="vi-VN" dirty="0">
                <a:latin typeface="Arial" pitchFamily="34"/>
              </a:rPr>
              <a:t>				</a:t>
            </a:r>
            <a:r>
              <a:rPr lang="vi-VN" sz="2399" dirty="0">
                <a:latin typeface="Arial" pitchFamily="34"/>
              </a:rPr>
              <a:t>           FTP Server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Control Port					Control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  2782						       21</a:t>
            </a:r>
          </a:p>
          <a:p>
            <a:pPr marL="1371189" lvl="3" indent="0">
              <a:buNone/>
            </a:pPr>
            <a:endParaRPr lang="vi-VN" sz="2399" dirty="0">
              <a:latin typeface="Arial" pitchFamily="34"/>
            </a:endParaRP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  Data Port				Data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2783				       20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D3C8FC3-6C9B-4AC4-BAEC-EB86C5D0016E}"/>
              </a:ext>
            </a:extLst>
          </p:cNvPr>
          <p:cNvCxnSpPr/>
          <p:nvPr/>
        </p:nvCxnSpPr>
        <p:spPr>
          <a:xfrm>
            <a:off x="2848473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F45EF66E-EF8B-44F7-81B6-7BFD63C8FCF8}"/>
              </a:ext>
            </a:extLst>
          </p:cNvPr>
          <p:cNvCxnSpPr/>
          <p:nvPr/>
        </p:nvCxnSpPr>
        <p:spPr>
          <a:xfrm>
            <a:off x="8995882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55EBADC-FD3D-4CD0-9E55-51E37E39E547}"/>
              </a:ext>
            </a:extLst>
          </p:cNvPr>
          <p:cNvCxnSpPr/>
          <p:nvPr/>
        </p:nvCxnSpPr>
        <p:spPr>
          <a:xfrm>
            <a:off x="3948118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810F18D-67A6-494D-9312-310FC8545399}"/>
              </a:ext>
            </a:extLst>
          </p:cNvPr>
          <p:cNvCxnSpPr/>
          <p:nvPr/>
        </p:nvCxnSpPr>
        <p:spPr>
          <a:xfrm>
            <a:off x="8073365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37268B9-9608-4B07-BBF9-8A00093123EC}"/>
              </a:ext>
            </a:extLst>
          </p:cNvPr>
          <p:cNvCxnSpPr/>
          <p:nvPr/>
        </p:nvCxnSpPr>
        <p:spPr>
          <a:xfrm>
            <a:off x="4247515" y="5527055"/>
            <a:ext cx="3693790" cy="499316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C34C66DB-871F-48BC-8DD2-E88B2EF626D1}"/>
              </a:ext>
            </a:extLst>
          </p:cNvPr>
          <p:cNvCxnSpPr/>
          <p:nvPr/>
        </p:nvCxnSpPr>
        <p:spPr>
          <a:xfrm flipH="1">
            <a:off x="4239900" y="5102493"/>
            <a:ext cx="3693790" cy="298153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5C6D09F1-A4A6-45AB-B177-F993B2157248}"/>
              </a:ext>
            </a:extLst>
          </p:cNvPr>
          <p:cNvCxnSpPr/>
          <p:nvPr/>
        </p:nvCxnSpPr>
        <p:spPr>
          <a:xfrm>
            <a:off x="3023864" y="3099901"/>
            <a:ext cx="5735680" cy="48846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953C64A3-926B-463B-8F74-0B68A12D572B}"/>
              </a:ext>
            </a:extLst>
          </p:cNvPr>
          <p:cNvCxnSpPr/>
          <p:nvPr/>
        </p:nvCxnSpPr>
        <p:spPr>
          <a:xfrm flipH="1">
            <a:off x="3016880" y="3804748"/>
            <a:ext cx="5742664" cy="45363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135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EF6D-88F0-4D30-A343-FD856BF888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5ECF-DAB7-491D-A9D9-A48EF1A55B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bị động (Passive Mode):</a:t>
            </a:r>
          </a:p>
          <a:p>
            <a:pPr lvl="1"/>
            <a:r>
              <a:rPr lang="vi-VN" dirty="0">
                <a:latin typeface="Arial" pitchFamily="34"/>
              </a:rPr>
              <a:t>Phía Client thiết lập một kết nối điều khiển từ cổng bất kỳ của nó tới cổng 21 của phía Server</a:t>
            </a:r>
          </a:p>
          <a:p>
            <a:pPr lvl="1"/>
            <a:r>
              <a:rPr lang="vi-VN" dirty="0">
                <a:latin typeface="Arial" pitchFamily="34"/>
              </a:rPr>
              <a:t>Phía Client sử dụng lệnh PASV để yêu cầu Server rằng nó muốn dùng phương thức điều khiển dữ liệu bị động</a:t>
            </a:r>
          </a:p>
          <a:p>
            <a:pPr lvl="1"/>
            <a:r>
              <a:rPr lang="vi-VN" dirty="0">
                <a:latin typeface="Arial" pitchFamily="34"/>
              </a:rPr>
              <a:t>Phía Server trả lời lại một giá trị cổng. Phía Client thiết lập kênh dữ liệu đến cổng vừa nhận được trên Server.</a:t>
            </a:r>
          </a:p>
          <a:p>
            <a:pPr lvl="1"/>
            <a:r>
              <a:rPr lang="vi-VN" dirty="0">
                <a:latin typeface="Arial" pitchFamily="34"/>
              </a:rPr>
              <a:t>Sau khi Server chấp nhận kết nối, dữ liệu bắt đầu được truyền đi.</a:t>
            </a:r>
          </a:p>
        </p:txBody>
      </p:sp>
    </p:spTree>
    <p:extLst>
      <p:ext uri="{BB962C8B-B14F-4D97-AF65-F5344CB8AC3E}">
        <p14:creationId xmlns:p14="http://schemas.microsoft.com/office/powerpoint/2010/main" val="118563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B618-1C14-407F-A450-DAB75C7DEA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8F1-2DAA-4CF4-83E2-D848D9EBA7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vi-VN" dirty="0">
                <a:latin typeface="Times New Roman" pitchFamily="18"/>
              </a:rPr>
              <a:t> Ví dụ: Cách tính số hiệu cổng từ số liệu được trả về sau khi gửi lệnh PASV: 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/>
              </a:rPr>
              <a:t>	227 Entering Passive Mode (14,162,87,143,242,100)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/>
              <a:t></a:t>
            </a:r>
            <a:r>
              <a:rPr lang="vi-VN" dirty="0">
                <a:latin typeface="Times New Roman" pitchFamily="18"/>
              </a:rPr>
              <a:t> PORT = 242*256 + 100</a:t>
            </a:r>
          </a:p>
        </p:txBody>
      </p:sp>
    </p:spTree>
    <p:extLst>
      <p:ext uri="{BB962C8B-B14F-4D97-AF65-F5344CB8AC3E}">
        <p14:creationId xmlns:p14="http://schemas.microsoft.com/office/powerpoint/2010/main" val="13778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804C-E535-42C4-B360-F6FE4C3C0B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B82-6AE5-4181-AD9E-6CFEC7A8FE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ln w="9528">
            <a:solidFill>
              <a:srgbClr val="4472C4"/>
            </a:solidFill>
            <a:prstDash val="solid"/>
          </a:ln>
        </p:spPr>
        <p:txBody>
          <a:bodyPr/>
          <a:lstStyle/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FTP Client</a:t>
            </a:r>
            <a:r>
              <a:rPr lang="vi-VN" dirty="0">
                <a:latin typeface="Arial" pitchFamily="34"/>
              </a:rPr>
              <a:t>				</a:t>
            </a:r>
            <a:r>
              <a:rPr lang="vi-VN" sz="2399" dirty="0">
                <a:latin typeface="Arial" pitchFamily="34"/>
              </a:rPr>
              <a:t>           FTP Server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Control Port					Control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   2782						       21</a:t>
            </a:r>
          </a:p>
          <a:p>
            <a:pPr marL="1371189" lvl="3" indent="0">
              <a:buNone/>
            </a:pPr>
            <a:endParaRPr lang="vi-VN" sz="2399" dirty="0">
              <a:latin typeface="Arial" pitchFamily="34"/>
            </a:endParaRP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  Data Port				Data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2783				    62052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5DCD3A8E-C5A1-42D5-9E71-51D14943B7DE}"/>
              </a:ext>
            </a:extLst>
          </p:cNvPr>
          <p:cNvCxnSpPr/>
          <p:nvPr/>
        </p:nvCxnSpPr>
        <p:spPr>
          <a:xfrm>
            <a:off x="2848473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5422F751-5AF7-4216-937C-D0691B3B3E61}"/>
              </a:ext>
            </a:extLst>
          </p:cNvPr>
          <p:cNvCxnSpPr/>
          <p:nvPr/>
        </p:nvCxnSpPr>
        <p:spPr>
          <a:xfrm>
            <a:off x="8995882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E46D275D-AE5F-4AE6-B3A6-969FE4CBD883}"/>
              </a:ext>
            </a:extLst>
          </p:cNvPr>
          <p:cNvCxnSpPr/>
          <p:nvPr/>
        </p:nvCxnSpPr>
        <p:spPr>
          <a:xfrm>
            <a:off x="3948118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8F83C0CC-65EA-4419-9A72-A9FE5EF08D9B}"/>
              </a:ext>
            </a:extLst>
          </p:cNvPr>
          <p:cNvCxnSpPr/>
          <p:nvPr/>
        </p:nvCxnSpPr>
        <p:spPr>
          <a:xfrm>
            <a:off x="8073365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1FEE4BF5-201F-4E05-90E2-65F66464B9DB}"/>
              </a:ext>
            </a:extLst>
          </p:cNvPr>
          <p:cNvCxnSpPr/>
          <p:nvPr/>
        </p:nvCxnSpPr>
        <p:spPr>
          <a:xfrm>
            <a:off x="4153987" y="5089264"/>
            <a:ext cx="3693790" cy="499315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A1FF4F21-8CB8-4D98-9826-3DCE8B91FA4E}"/>
              </a:ext>
            </a:extLst>
          </p:cNvPr>
          <p:cNvCxnSpPr/>
          <p:nvPr/>
        </p:nvCxnSpPr>
        <p:spPr>
          <a:xfrm flipH="1">
            <a:off x="4153979" y="5814679"/>
            <a:ext cx="3693799" cy="298154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326034FC-B3C9-4B90-A15C-62E4FBEE613D}"/>
              </a:ext>
            </a:extLst>
          </p:cNvPr>
          <p:cNvCxnSpPr/>
          <p:nvPr/>
        </p:nvCxnSpPr>
        <p:spPr>
          <a:xfrm>
            <a:off x="3054342" y="3087927"/>
            <a:ext cx="5735671" cy="54724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07F18168-C4F6-4F6C-B861-835F436733A2}"/>
              </a:ext>
            </a:extLst>
          </p:cNvPr>
          <p:cNvCxnSpPr/>
          <p:nvPr/>
        </p:nvCxnSpPr>
        <p:spPr>
          <a:xfrm flipH="1">
            <a:off x="3047358" y="3770073"/>
            <a:ext cx="5742655" cy="45362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42869509"/>
      </p:ext>
    </p:extLst>
  </p:cSld>
  <p:clrMapOvr>
    <a:masterClrMapping/>
  </p:clrMapOvr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565</TotalTime>
  <Words>1062</Words>
  <Application>Microsoft Office PowerPoint</Application>
  <PresentationFormat>Custom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Courier New</vt:lpstr>
      <vt:lpstr>Times New Roman</vt:lpstr>
      <vt:lpstr>Verdana</vt:lpstr>
      <vt:lpstr>Wingdings</vt:lpstr>
      <vt:lpstr>Books 16x9</vt:lpstr>
      <vt:lpstr>Office Theme</vt:lpstr>
      <vt:lpstr>Thiết Lập Kênh</vt:lpstr>
      <vt:lpstr>Thiết Lập Kênh Điều Khiển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Biểu Diễn Dữ Liệu Và Lưu Trữ</vt:lpstr>
      <vt:lpstr>Kiểu Dữ Liệu</vt:lpstr>
      <vt:lpstr>Kiểu Dữ Liệu</vt:lpstr>
      <vt:lpstr>Cấu Trúc Dữ Liệu</vt:lpstr>
      <vt:lpstr>Cấu Trúc Dữ Liệu</vt:lpstr>
      <vt:lpstr>Phương Thức Truyền (Transmission Modes)</vt:lpstr>
      <vt:lpstr>Phương Thức Truyền</vt:lpstr>
      <vt:lpstr>Phương Thức Truyền</vt:lpstr>
      <vt:lpstr>Phương Thức Truyền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cài đặt dịch vụ FTP</dc:title>
  <dc:creator>Windows User</dc:creator>
  <cp:lastModifiedBy>Quan Vu</cp:lastModifiedBy>
  <cp:revision>60</cp:revision>
  <dcterms:created xsi:type="dcterms:W3CDTF">2017-10-28T15:05:10Z</dcterms:created>
  <dcterms:modified xsi:type="dcterms:W3CDTF">2017-11-30T00:07:26Z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