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0" r:id="rId5"/>
  </p:sldMasterIdLst>
  <p:notesMasterIdLst>
    <p:notesMasterId r:id="rId47"/>
  </p:notesMasterIdLst>
  <p:handoutMasterIdLst>
    <p:handoutMasterId r:id="rId48"/>
  </p:handoutMasterIdLst>
  <p:sldIdLst>
    <p:sldId id="264" r:id="rId6"/>
    <p:sldId id="279" r:id="rId7"/>
    <p:sldId id="285" r:id="rId8"/>
    <p:sldId id="288" r:id="rId9"/>
    <p:sldId id="287" r:id="rId10"/>
    <p:sldId id="286" r:id="rId11"/>
    <p:sldId id="289" r:id="rId12"/>
    <p:sldId id="292" r:id="rId13"/>
    <p:sldId id="291" r:id="rId14"/>
    <p:sldId id="290" r:id="rId15"/>
    <p:sldId id="297" r:id="rId16"/>
    <p:sldId id="296" r:id="rId17"/>
    <p:sldId id="295" r:id="rId18"/>
    <p:sldId id="300" r:id="rId19"/>
    <p:sldId id="294" r:id="rId20"/>
    <p:sldId id="298" r:id="rId21"/>
    <p:sldId id="299" r:id="rId22"/>
    <p:sldId id="303" r:id="rId23"/>
    <p:sldId id="305" r:id="rId24"/>
    <p:sldId id="302" r:id="rId25"/>
    <p:sldId id="301" r:id="rId26"/>
    <p:sldId id="306" r:id="rId27"/>
    <p:sldId id="304" r:id="rId28"/>
    <p:sldId id="325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87" d="100"/>
          <a:sy n="87" d="100"/>
        </p:scale>
        <p:origin x="102" y="12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/>
            <a:t>Minh</a:t>
          </a:r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Tổng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đặc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điểm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Thuật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ngữ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câu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lệnh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mô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hình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hoạt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động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 err="1"/>
            <a:t>Hiệp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lập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kênh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điều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khiển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lập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kênh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 err="1"/>
            <a:t>Quân</a:t>
          </a:r>
          <a:endParaRPr lang="en-US" dirty="0"/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Sự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thích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IPv6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NATs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1C29918-6C1F-4833-AAC8-E140FF00F0BF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vấn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liên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đến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bảo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mật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45EEFC-CD1A-4601-81DC-C821FF0BE98D}" type="parTrans" cxnId="{276D8ACD-DBDE-42A0-8D51-29EC5E5E4686}">
      <dgm:prSet/>
      <dgm:spPr/>
      <dgm:t>
        <a:bodyPr/>
        <a:lstStyle/>
        <a:p>
          <a:endParaRPr lang="en-US"/>
        </a:p>
      </dgm:t>
    </dgm:pt>
    <dgm:pt modelId="{AA092A99-A858-4D64-B4C2-3A88CBB2D9CE}" type="sibTrans" cxnId="{276D8ACD-DBDE-42A0-8D51-29EC5E5E4686}">
      <dgm:prSet/>
      <dgm:spPr/>
      <dgm:t>
        <a:bodyPr/>
        <a:lstStyle/>
        <a:p>
          <a:endParaRPr lang="en-US"/>
        </a:p>
      </dgm:t>
    </dgm:pt>
    <dgm:pt modelId="{F54B92D0-26A4-4B4A-ABE9-9A2EC4FBDCD0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tải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tệp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39A5FE-40DC-4B9C-B9DE-2B91652059C3}" type="parTrans" cxnId="{AF07FD54-8BD7-4CCB-8396-06CEF5B71B3D}">
      <dgm:prSet/>
      <dgm:spPr/>
      <dgm:t>
        <a:bodyPr/>
        <a:lstStyle/>
        <a:p>
          <a:endParaRPr lang="en-US"/>
        </a:p>
      </dgm:t>
    </dgm:pt>
    <dgm:pt modelId="{A28CAB61-C079-496C-9583-E2A347931A7E}" type="sibTrans" cxnId="{AF07FD54-8BD7-4CCB-8396-06CEF5B71B3D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849CCF2B-8250-4807-BF49-5FCA9C91874D}" type="presOf" srcId="{F54B92D0-26A4-4B4A-ABE9-9A2EC4FBDCD0}" destId="{08B7B17B-8600-44B0-B235-389E5D71D804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FB3C49-AB75-4315-BB6B-886AA454F16F}" srcId="{CC6B7442-0B72-4EF2-9F13-1325B51AFF9F}" destId="{FE0A3CAE-D039-42F2-AF12-1E6F6793A633}" srcOrd="1" destOrd="0" parTransId="{7E2ED2D1-AFF4-4DED-BB53-30A310825CE2}" sibTransId="{417BDEF2-191B-4000-BDE8-D3D22A51FCF3}"/>
    <dgm:cxn modelId="{0F1F224B-6995-4D7E-B65E-FDD2121E7EA2}" type="presOf" srcId="{FE0A3CAE-D039-42F2-AF12-1E6F6793A633}" destId="{08B7B17B-8600-44B0-B235-389E5D71D804}" srcOrd="0" destOrd="1" presId="urn:microsoft.com/office/officeart/2005/8/layout/vList2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AF07FD54-8BD7-4CCB-8396-06CEF5B71B3D}" srcId="{CC6B7442-0B72-4EF2-9F13-1325B51AFF9F}" destId="{F54B92D0-26A4-4B4A-ABE9-9A2EC4FBDCD0}" srcOrd="0" destOrd="0" parTransId="{3939A5FE-40DC-4B9C-B9DE-2B91652059C3}" sibTransId="{A28CAB61-C079-496C-9583-E2A347931A7E}"/>
    <dgm:cxn modelId="{6E589B83-F51E-42A1-8BC0-F7E1529EAF6E}" type="presOf" srcId="{E1C29918-6C1F-4833-AAC8-E140FF00F0BF}" destId="{08B7B17B-8600-44B0-B235-389E5D71D804}" srcOrd="0" destOrd="2" presId="urn:microsoft.com/office/officeart/2005/8/layout/vList2"/>
    <dgm:cxn modelId="{594ECC8D-94FA-41B7-9F5F-6B7A67E36EF5}" type="presOf" srcId="{C111C18A-FD96-4E63-821A-54D70D8DC65F}" destId="{CD5F6E02-AD43-4E7A-935B-DDF5D6C74800}" srcOrd="0" destOrd="0" presId="urn:microsoft.com/office/officeart/2005/8/layout/vList2"/>
    <dgm:cxn modelId="{3656B090-A676-4E00-8A74-815942300152}" type="presOf" srcId="{709ED9DC-E391-4C6C-B788-93F1C2EFB6FD}" destId="{782956A5-ADC8-4959-B856-589B9D9B9635}" srcOrd="0" destOrd="1" presId="urn:microsoft.com/office/officeart/2005/8/layout/vList2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139D5BB1-09CB-45F8-9347-D7764258A754}" type="presOf" srcId="{CC6B7442-0B72-4EF2-9F13-1325B51AFF9F}" destId="{D64CB5D5-837D-47FC-9E42-A26D800BC695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96956FBE-70C8-4F89-BD0B-33093C0F439D}" type="presOf" srcId="{3C67E77D-62FA-499D-B5E6-E79A091C5267}" destId="{81203336-F3DE-4B3A-BCF4-0F68C23AC2BB}" srcOrd="0" destOrd="0" presId="urn:microsoft.com/office/officeart/2005/8/layout/vList2"/>
    <dgm:cxn modelId="{109ECBC1-64DC-48B7-847D-6354B293D099}" type="presOf" srcId="{33EAD35F-38F2-4CB7-9A6D-B04FFD8A51FD}" destId="{CD5F6E02-AD43-4E7A-935B-DDF5D6C74800}" srcOrd="0" destOrd="1" presId="urn:microsoft.com/office/officeart/2005/8/layout/vList2"/>
    <dgm:cxn modelId="{276D8ACD-DBDE-42A0-8D51-29EC5E5E4686}" srcId="{CC6B7442-0B72-4EF2-9F13-1325B51AFF9F}" destId="{E1C29918-6C1F-4833-AAC8-E140FF00F0BF}" srcOrd="2" destOrd="0" parTransId="{B945EEFC-CD1A-4601-81DC-C821FF0BE98D}" sibTransId="{AA092A99-A858-4D64-B4C2-3A88CBB2D9CE}"/>
    <dgm:cxn modelId="{A55A44F5-7713-43BE-A80C-9D7C49E6D5AD}" type="presOf" srcId="{D6510970-8F9C-4B45-A0F3-6ACB9AA76D40}" destId="{782956A5-ADC8-4959-B856-589B9D9B9635}" srcOrd="0" destOrd="0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4F4F04E9-8CC4-46EA-94F2-D97F126F4DA5}" type="presParOf" srcId="{ED5DCCC5-BCA8-4491-AA37-BAF153ECA184}" destId="{81203336-F3DE-4B3A-BCF4-0F68C23AC2BB}" srcOrd="2" destOrd="0" presId="urn:microsoft.com/office/officeart/2005/8/layout/vList2"/>
    <dgm:cxn modelId="{9E10C16C-1E52-4EC3-8CA1-A7C07C605948}" type="presParOf" srcId="{ED5DCCC5-BCA8-4491-AA37-BAF153ECA184}" destId="{782956A5-ADC8-4959-B856-589B9D9B9635}" srcOrd="3" destOrd="0" presId="urn:microsoft.com/office/officeart/2005/8/layout/vList2"/>
    <dgm:cxn modelId="{8E5B4048-9D19-4E76-9DF1-CC741CEADF9A}" type="presParOf" srcId="{ED5DCCC5-BCA8-4491-AA37-BAF153ECA184}" destId="{D64CB5D5-837D-47FC-9E42-A26D800BC695}" srcOrd="4" destOrd="0" presId="urn:microsoft.com/office/officeart/2005/8/layout/vList2"/>
    <dgm:cxn modelId="{3160F1A4-3C45-478F-BAAB-DEF3A5444A4A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488895-8EC3-4FF1-89C4-BF6D8BCA54E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FBB9B8-2E0F-4A35-AA50-136EBCC75E50}">
      <dgm:prSet phldrT="[Text]"/>
      <dgm:spPr>
        <a:solidFill>
          <a:srgbClr val="92D050"/>
        </a:solidFill>
        <a:scene3d>
          <a:camera prst="orthographicFront"/>
          <a:lightRig rig="threePt" dir="t"/>
        </a:scene3d>
        <a:sp3d>
          <a:bevelT w="101600" prst="riblet"/>
        </a:sp3d>
      </dgm:spPr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Khuyến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khích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tập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tin</a:t>
          </a:r>
          <a:endParaRPr lang="en-US" dirty="0"/>
        </a:p>
      </dgm:t>
    </dgm:pt>
    <dgm:pt modelId="{EA5E2F44-B096-499F-99D6-DF91EC988C57}" type="parTrans" cxnId="{13BB9D15-CB4E-4505-8CD1-263EFCF3A91E}">
      <dgm:prSet/>
      <dgm:spPr/>
      <dgm:t>
        <a:bodyPr/>
        <a:lstStyle/>
        <a:p>
          <a:endParaRPr lang="en-US"/>
        </a:p>
      </dgm:t>
    </dgm:pt>
    <dgm:pt modelId="{94B23CDC-E3A9-4A29-946E-E8319959C809}" type="sibTrans" cxnId="{13BB9D15-CB4E-4505-8CD1-263EFCF3A91E}">
      <dgm:prSet/>
      <dgm:spPr/>
      <dgm:t>
        <a:bodyPr/>
        <a:lstStyle/>
        <a:p>
          <a:endParaRPr lang="en-US"/>
        </a:p>
      </dgm:t>
    </dgm:pt>
    <dgm:pt modelId="{D78CFE07-F30B-42E3-AA85-073C12764ED4}">
      <dgm:prSet phldrT="[Text]"/>
      <dgm:spPr>
        <a:solidFill>
          <a:schemeClr val="bg2">
            <a:lumMod val="50000"/>
          </a:schemeClr>
        </a:solidFill>
        <a:scene3d>
          <a:camera prst="orthographicFront"/>
          <a:lightRig rig="threePt" dir="t"/>
        </a:scene3d>
        <a:sp3d>
          <a:bevelT w="101600" prst="riblet"/>
        </a:sp3d>
      </dgm:spPr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Khuyến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khích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ở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xa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1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gián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endParaRPr lang="en-US" dirty="0"/>
        </a:p>
      </dgm:t>
    </dgm:pt>
    <dgm:pt modelId="{BFD36DD5-5F24-4AC8-BF79-89F5DDBDFAB1}" type="parTrans" cxnId="{F70C66DC-BF63-4C33-8D8F-C2C021665278}">
      <dgm:prSet/>
      <dgm:spPr/>
      <dgm:t>
        <a:bodyPr/>
        <a:lstStyle/>
        <a:p>
          <a:endParaRPr lang="en-US"/>
        </a:p>
      </dgm:t>
    </dgm:pt>
    <dgm:pt modelId="{3676BF76-3E58-4453-9847-0428B4B29BE9}" type="sibTrans" cxnId="{F70C66DC-BF63-4C33-8D8F-C2C021665278}">
      <dgm:prSet/>
      <dgm:spPr/>
      <dgm:t>
        <a:bodyPr/>
        <a:lstStyle/>
        <a:p>
          <a:endParaRPr lang="en-US"/>
        </a:p>
      </dgm:t>
    </dgm:pt>
    <dgm:pt modelId="{84D7CE59-6FF4-4D1E-9235-0486583377E2}">
      <dgm:prSet phldrT="[Text]"/>
      <dgm:spPr>
        <a:solidFill>
          <a:schemeClr val="accent2">
            <a:lumMod val="75000"/>
          </a:schemeClr>
        </a:solidFill>
        <a:scene3d>
          <a:camera prst="orthographicFront"/>
          <a:lightRig rig="threePt" dir="t"/>
        </a:scene3d>
        <a:sp3d>
          <a:bevelT w="101600" prst="riblet"/>
        </a:sp3d>
      </dgm:spPr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Che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đậy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sự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khác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biệt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lưu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trữ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tập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tin</a:t>
          </a:r>
          <a:endParaRPr lang="en-US" dirty="0"/>
        </a:p>
      </dgm:t>
    </dgm:pt>
    <dgm:pt modelId="{A51C9A54-3B84-470E-9FE5-9B1D9DA13B8E}" type="parTrans" cxnId="{C22563F2-052B-41B6-AC4F-3F5292D4C93D}">
      <dgm:prSet/>
      <dgm:spPr/>
      <dgm:t>
        <a:bodyPr/>
        <a:lstStyle/>
        <a:p>
          <a:endParaRPr lang="en-US"/>
        </a:p>
      </dgm:t>
    </dgm:pt>
    <dgm:pt modelId="{B0ED2963-7787-454F-9911-B2386F61BB49}" type="sibTrans" cxnId="{C22563F2-052B-41B6-AC4F-3F5292D4C93D}">
      <dgm:prSet/>
      <dgm:spPr/>
      <dgm:t>
        <a:bodyPr/>
        <a:lstStyle/>
        <a:p>
          <a:endParaRPr lang="en-US"/>
        </a:p>
      </dgm:t>
    </dgm:pt>
    <dgm:pt modelId="{40646873-17B2-48AA-A9CF-95DDE93FA716}">
      <dgm:prSet phldrT="[Text]"/>
      <dgm:spPr>
        <a:scene3d>
          <a:camera prst="orthographicFront"/>
          <a:lightRig rig="threePt" dir="t"/>
        </a:scene3d>
        <a:sp3d>
          <a:bevelT w="101600" prst="riblet"/>
        </a:sp3d>
      </dgm:spPr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tải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1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đáng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cậy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hiệu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quả</a:t>
          </a:r>
          <a:endParaRPr lang="en-US" dirty="0"/>
        </a:p>
      </dgm:t>
    </dgm:pt>
    <dgm:pt modelId="{FE2171E7-DBC6-4E94-85DD-B41AA8BF5545}" type="parTrans" cxnId="{08001449-5FF2-4DD4-85B4-6D5ED7B8356A}">
      <dgm:prSet/>
      <dgm:spPr/>
      <dgm:t>
        <a:bodyPr/>
        <a:lstStyle/>
        <a:p>
          <a:endParaRPr lang="en-US"/>
        </a:p>
      </dgm:t>
    </dgm:pt>
    <dgm:pt modelId="{28CAEF2A-7BDD-40D4-AC72-16BE2CC4D6E0}" type="sibTrans" cxnId="{08001449-5FF2-4DD4-85B4-6D5ED7B8356A}">
      <dgm:prSet/>
      <dgm:spPr/>
      <dgm:t>
        <a:bodyPr/>
        <a:lstStyle/>
        <a:p>
          <a:endParaRPr lang="en-US"/>
        </a:p>
      </dgm:t>
    </dgm:pt>
    <dgm:pt modelId="{EE1B9DDB-32CD-41C9-A16C-94730093772D}" type="pres">
      <dgm:prSet presAssocID="{D7488895-8EC3-4FF1-89C4-BF6D8BCA54E2}" presName="diagram" presStyleCnt="0">
        <dgm:presLayoutVars>
          <dgm:dir/>
          <dgm:resizeHandles val="exact"/>
        </dgm:presLayoutVars>
      </dgm:prSet>
      <dgm:spPr/>
    </dgm:pt>
    <dgm:pt modelId="{D3828565-F335-47CE-85D7-FA2113D1A965}" type="pres">
      <dgm:prSet presAssocID="{8CFBB9B8-2E0F-4A35-AA50-136EBCC75E50}" presName="node" presStyleLbl="node1" presStyleIdx="0" presStyleCnt="4" custLinFactNeighborX="-457" custLinFactNeighborY="-13">
        <dgm:presLayoutVars>
          <dgm:bulletEnabled val="1"/>
        </dgm:presLayoutVars>
      </dgm:prSet>
      <dgm:spPr/>
    </dgm:pt>
    <dgm:pt modelId="{2D5DAA6E-6CB1-447D-8C23-60D5BB778F1E}" type="pres">
      <dgm:prSet presAssocID="{94B23CDC-E3A9-4A29-946E-E8319959C809}" presName="sibTrans" presStyleCnt="0"/>
      <dgm:spPr/>
    </dgm:pt>
    <dgm:pt modelId="{4FB6D8C4-4A14-4B25-92A3-9A374619CF14}" type="pres">
      <dgm:prSet presAssocID="{D78CFE07-F30B-42E3-AA85-073C12764ED4}" presName="node" presStyleLbl="node1" presStyleIdx="1" presStyleCnt="4">
        <dgm:presLayoutVars>
          <dgm:bulletEnabled val="1"/>
        </dgm:presLayoutVars>
      </dgm:prSet>
      <dgm:spPr/>
    </dgm:pt>
    <dgm:pt modelId="{1EF5B2C2-7FA6-42D1-90B7-1841B6A04F40}" type="pres">
      <dgm:prSet presAssocID="{3676BF76-3E58-4453-9847-0428B4B29BE9}" presName="sibTrans" presStyleCnt="0"/>
      <dgm:spPr/>
    </dgm:pt>
    <dgm:pt modelId="{C83E72FD-DB42-4A9B-B04F-55DC9654036D}" type="pres">
      <dgm:prSet presAssocID="{84D7CE59-6FF4-4D1E-9235-0486583377E2}" presName="node" presStyleLbl="node1" presStyleIdx="2" presStyleCnt="4">
        <dgm:presLayoutVars>
          <dgm:bulletEnabled val="1"/>
        </dgm:presLayoutVars>
      </dgm:prSet>
      <dgm:spPr/>
    </dgm:pt>
    <dgm:pt modelId="{E02F04B4-FE1D-4BD6-BB09-94BD8B07EC73}" type="pres">
      <dgm:prSet presAssocID="{B0ED2963-7787-454F-9911-B2386F61BB49}" presName="sibTrans" presStyleCnt="0"/>
      <dgm:spPr/>
    </dgm:pt>
    <dgm:pt modelId="{BE836723-596A-483B-8F9D-47424FDE7473}" type="pres">
      <dgm:prSet presAssocID="{40646873-17B2-48AA-A9CF-95DDE93FA716}" presName="node" presStyleLbl="node1" presStyleIdx="3" presStyleCnt="4">
        <dgm:presLayoutVars>
          <dgm:bulletEnabled val="1"/>
        </dgm:presLayoutVars>
      </dgm:prSet>
      <dgm:spPr/>
    </dgm:pt>
  </dgm:ptLst>
  <dgm:cxnLst>
    <dgm:cxn modelId="{13BB9D15-CB4E-4505-8CD1-263EFCF3A91E}" srcId="{D7488895-8EC3-4FF1-89C4-BF6D8BCA54E2}" destId="{8CFBB9B8-2E0F-4A35-AA50-136EBCC75E50}" srcOrd="0" destOrd="0" parTransId="{EA5E2F44-B096-499F-99D6-DF91EC988C57}" sibTransId="{94B23CDC-E3A9-4A29-946E-E8319959C809}"/>
    <dgm:cxn modelId="{08001449-5FF2-4DD4-85B4-6D5ED7B8356A}" srcId="{D7488895-8EC3-4FF1-89C4-BF6D8BCA54E2}" destId="{40646873-17B2-48AA-A9CF-95DDE93FA716}" srcOrd="3" destOrd="0" parTransId="{FE2171E7-DBC6-4E94-85DD-B41AA8BF5545}" sibTransId="{28CAEF2A-7BDD-40D4-AC72-16BE2CC4D6E0}"/>
    <dgm:cxn modelId="{995A636F-358C-4DB9-82FD-BB2D62727F05}" type="presOf" srcId="{84D7CE59-6FF4-4D1E-9235-0486583377E2}" destId="{C83E72FD-DB42-4A9B-B04F-55DC9654036D}" srcOrd="0" destOrd="0" presId="urn:microsoft.com/office/officeart/2005/8/layout/default"/>
    <dgm:cxn modelId="{6C55E554-085A-4441-A1E4-9AFA49180D4B}" type="presOf" srcId="{8CFBB9B8-2E0F-4A35-AA50-136EBCC75E50}" destId="{D3828565-F335-47CE-85D7-FA2113D1A965}" srcOrd="0" destOrd="0" presId="urn:microsoft.com/office/officeart/2005/8/layout/default"/>
    <dgm:cxn modelId="{A83FE495-5458-44A8-B2F4-B61F00812F67}" type="presOf" srcId="{D7488895-8EC3-4FF1-89C4-BF6D8BCA54E2}" destId="{EE1B9DDB-32CD-41C9-A16C-94730093772D}" srcOrd="0" destOrd="0" presId="urn:microsoft.com/office/officeart/2005/8/layout/default"/>
    <dgm:cxn modelId="{87A762BD-616F-4AC7-9674-E21917F3401E}" type="presOf" srcId="{D78CFE07-F30B-42E3-AA85-073C12764ED4}" destId="{4FB6D8C4-4A14-4B25-92A3-9A374619CF14}" srcOrd="0" destOrd="0" presId="urn:microsoft.com/office/officeart/2005/8/layout/default"/>
    <dgm:cxn modelId="{81E068D0-BCAD-4F47-8E16-8FEDAF37C835}" type="presOf" srcId="{40646873-17B2-48AA-A9CF-95DDE93FA716}" destId="{BE836723-596A-483B-8F9D-47424FDE7473}" srcOrd="0" destOrd="0" presId="urn:microsoft.com/office/officeart/2005/8/layout/default"/>
    <dgm:cxn modelId="{F70C66DC-BF63-4C33-8D8F-C2C021665278}" srcId="{D7488895-8EC3-4FF1-89C4-BF6D8BCA54E2}" destId="{D78CFE07-F30B-42E3-AA85-073C12764ED4}" srcOrd="1" destOrd="0" parTransId="{BFD36DD5-5F24-4AC8-BF79-89F5DDBDFAB1}" sibTransId="{3676BF76-3E58-4453-9847-0428B4B29BE9}"/>
    <dgm:cxn modelId="{C22563F2-052B-41B6-AC4F-3F5292D4C93D}" srcId="{D7488895-8EC3-4FF1-89C4-BF6D8BCA54E2}" destId="{84D7CE59-6FF4-4D1E-9235-0486583377E2}" srcOrd="2" destOrd="0" parTransId="{A51C9A54-3B84-470E-9FE5-9B1D9DA13B8E}" sibTransId="{B0ED2963-7787-454F-9911-B2386F61BB49}"/>
    <dgm:cxn modelId="{E1E18263-60C0-4DDE-BEF9-F9DD747C4B71}" type="presParOf" srcId="{EE1B9DDB-32CD-41C9-A16C-94730093772D}" destId="{D3828565-F335-47CE-85D7-FA2113D1A965}" srcOrd="0" destOrd="0" presId="urn:microsoft.com/office/officeart/2005/8/layout/default"/>
    <dgm:cxn modelId="{CF71D30B-3EF4-4BBA-A8C7-308BDFE85598}" type="presParOf" srcId="{EE1B9DDB-32CD-41C9-A16C-94730093772D}" destId="{2D5DAA6E-6CB1-447D-8C23-60D5BB778F1E}" srcOrd="1" destOrd="0" presId="urn:microsoft.com/office/officeart/2005/8/layout/default"/>
    <dgm:cxn modelId="{124D74E0-96C3-41CC-96EB-398136F998FC}" type="presParOf" srcId="{EE1B9DDB-32CD-41C9-A16C-94730093772D}" destId="{4FB6D8C4-4A14-4B25-92A3-9A374619CF14}" srcOrd="2" destOrd="0" presId="urn:microsoft.com/office/officeart/2005/8/layout/default"/>
    <dgm:cxn modelId="{536BAD73-AE40-4080-A845-6F162FC963F7}" type="presParOf" srcId="{EE1B9DDB-32CD-41C9-A16C-94730093772D}" destId="{1EF5B2C2-7FA6-42D1-90B7-1841B6A04F40}" srcOrd="3" destOrd="0" presId="urn:microsoft.com/office/officeart/2005/8/layout/default"/>
    <dgm:cxn modelId="{ADF07020-750A-49AF-8E60-DA36142D820A}" type="presParOf" srcId="{EE1B9DDB-32CD-41C9-A16C-94730093772D}" destId="{C83E72FD-DB42-4A9B-B04F-55DC9654036D}" srcOrd="4" destOrd="0" presId="urn:microsoft.com/office/officeart/2005/8/layout/default"/>
    <dgm:cxn modelId="{E8F2A6AD-C7DD-4C8A-80B2-6C403E766A0E}" type="presParOf" srcId="{EE1B9DDB-32CD-41C9-A16C-94730093772D}" destId="{E02F04B4-FE1D-4BD6-BB09-94BD8B07EC73}" srcOrd="5" destOrd="0" presId="urn:microsoft.com/office/officeart/2005/8/layout/default"/>
    <dgm:cxn modelId="{77A831C1-0427-4166-9452-8B55CC6C283E}" type="presParOf" srcId="{EE1B9DDB-32CD-41C9-A16C-94730093772D}" destId="{BE836723-596A-483B-8F9D-47424FDE747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20373"/>
          <a:ext cx="4976813" cy="6183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Minh</a:t>
          </a:r>
        </a:p>
      </dsp:txBody>
      <dsp:txXfrm>
        <a:off x="30186" y="50559"/>
        <a:ext cx="4916441" cy="557991"/>
      </dsp:txXfrm>
    </dsp:sp>
    <dsp:sp modelId="{CD5F6E02-AD43-4E7A-935B-DDF5D6C74800}">
      <dsp:nvSpPr>
        <dsp:cNvPr id="0" name=""/>
        <dsp:cNvSpPr/>
      </dsp:nvSpPr>
      <dsp:spPr>
        <a:xfrm>
          <a:off x="0" y="638737"/>
          <a:ext cx="4976813" cy="93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Tổng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đặc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điểm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Thuật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ngữ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câu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lệnh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mô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hình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hoạt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động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638737"/>
        <a:ext cx="4976813" cy="931500"/>
      </dsp:txXfrm>
    </dsp:sp>
    <dsp:sp modelId="{81203336-F3DE-4B3A-BCF4-0F68C23AC2BB}">
      <dsp:nvSpPr>
        <dsp:cNvPr id="0" name=""/>
        <dsp:cNvSpPr/>
      </dsp:nvSpPr>
      <dsp:spPr>
        <a:xfrm>
          <a:off x="0" y="1570237"/>
          <a:ext cx="4976813" cy="6183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Hiệp</a:t>
          </a:r>
          <a:endParaRPr lang="en-US" sz="2500" kern="1200" dirty="0"/>
        </a:p>
      </dsp:txBody>
      <dsp:txXfrm>
        <a:off x="30186" y="1600423"/>
        <a:ext cx="4916441" cy="557991"/>
      </dsp:txXfrm>
    </dsp:sp>
    <dsp:sp modelId="{782956A5-ADC8-4959-B856-589B9D9B9635}">
      <dsp:nvSpPr>
        <dsp:cNvPr id="0" name=""/>
        <dsp:cNvSpPr/>
      </dsp:nvSpPr>
      <dsp:spPr>
        <a:xfrm>
          <a:off x="0" y="2188600"/>
          <a:ext cx="4976813" cy="659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lập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kênh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điều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khiển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lập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kênh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188600"/>
        <a:ext cx="4976813" cy="659812"/>
      </dsp:txXfrm>
    </dsp:sp>
    <dsp:sp modelId="{D64CB5D5-837D-47FC-9E42-A26D800BC695}">
      <dsp:nvSpPr>
        <dsp:cNvPr id="0" name=""/>
        <dsp:cNvSpPr/>
      </dsp:nvSpPr>
      <dsp:spPr>
        <a:xfrm>
          <a:off x="0" y="2848412"/>
          <a:ext cx="4976813" cy="6183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Quân</a:t>
          </a:r>
          <a:endParaRPr lang="en-US" sz="2500" kern="1200" dirty="0"/>
        </a:p>
      </dsp:txBody>
      <dsp:txXfrm>
        <a:off x="30186" y="2878598"/>
        <a:ext cx="4916441" cy="557991"/>
      </dsp:txXfrm>
    </dsp:sp>
    <dsp:sp modelId="{08B7B17B-8600-44B0-B235-389E5D71D804}">
      <dsp:nvSpPr>
        <dsp:cNvPr id="0" name=""/>
        <dsp:cNvSpPr/>
      </dsp:nvSpPr>
      <dsp:spPr>
        <a:xfrm>
          <a:off x="0" y="3466776"/>
          <a:ext cx="4976813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tải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tệp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Sự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thích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IPv6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NATs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vấn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liên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đến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bảo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mật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466776"/>
        <a:ext cx="4976813" cy="983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28565-F335-47CE-85D7-FA2113D1A965}">
      <dsp:nvSpPr>
        <dsp:cNvPr id="0" name=""/>
        <dsp:cNvSpPr/>
      </dsp:nvSpPr>
      <dsp:spPr>
        <a:xfrm>
          <a:off x="990594" y="0"/>
          <a:ext cx="2637382" cy="1582429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01600" prst="ribl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Khuyến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khích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tập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tin</a:t>
          </a:r>
          <a:endParaRPr lang="en-US" sz="2500" kern="1200" dirty="0"/>
        </a:p>
      </dsp:txBody>
      <dsp:txXfrm>
        <a:off x="990594" y="0"/>
        <a:ext cx="2637382" cy="1582429"/>
      </dsp:txXfrm>
    </dsp:sp>
    <dsp:sp modelId="{4FB6D8C4-4A14-4B25-92A3-9A374619CF14}">
      <dsp:nvSpPr>
        <dsp:cNvPr id="0" name=""/>
        <dsp:cNvSpPr/>
      </dsp:nvSpPr>
      <dsp:spPr>
        <a:xfrm>
          <a:off x="3903768" y="201"/>
          <a:ext cx="2637382" cy="1582429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01600" prst="ribl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Khuyến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khích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ở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xa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1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gián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endParaRPr lang="en-US" sz="2500" kern="1200" dirty="0"/>
        </a:p>
      </dsp:txBody>
      <dsp:txXfrm>
        <a:off x="3903768" y="201"/>
        <a:ext cx="2637382" cy="1582429"/>
      </dsp:txXfrm>
    </dsp:sp>
    <dsp:sp modelId="{C83E72FD-DB42-4A9B-B04F-55DC9654036D}">
      <dsp:nvSpPr>
        <dsp:cNvPr id="0" name=""/>
        <dsp:cNvSpPr/>
      </dsp:nvSpPr>
      <dsp:spPr>
        <a:xfrm>
          <a:off x="1002647" y="1846369"/>
          <a:ext cx="2637382" cy="1582429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01600" prst="ribl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Che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đậy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sự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khác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biệt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lưu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trữ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tập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tin</a:t>
          </a:r>
          <a:endParaRPr lang="en-US" sz="2500" kern="1200" dirty="0"/>
        </a:p>
      </dsp:txBody>
      <dsp:txXfrm>
        <a:off x="1002647" y="1846369"/>
        <a:ext cx="2637382" cy="1582429"/>
      </dsp:txXfrm>
    </dsp:sp>
    <dsp:sp modelId="{BE836723-596A-483B-8F9D-47424FDE7473}">
      <dsp:nvSpPr>
        <dsp:cNvPr id="0" name=""/>
        <dsp:cNvSpPr/>
      </dsp:nvSpPr>
      <dsp:spPr>
        <a:xfrm>
          <a:off x="3903768" y="1846369"/>
          <a:ext cx="2637382" cy="1582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01600" prst="ribl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tải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1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đáng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cậy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hiệu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quả</a:t>
          </a:r>
          <a:endParaRPr lang="en-US" sz="2500" kern="1200" dirty="0"/>
        </a:p>
      </dsp:txBody>
      <dsp:txXfrm>
        <a:off x="3903768" y="1846369"/>
        <a:ext cx="2637382" cy="1582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11/30/2017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11/30/2017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73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0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DB3E-CCE4-41EC-9B4F-351B171842B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3606" y="1122361"/>
            <a:ext cx="9141619" cy="2387598"/>
          </a:xfrm>
        </p:spPr>
        <p:txBody>
          <a:bodyPr anchor="b" anchorCtr="1"/>
          <a:lstStyle>
            <a:lvl1pPr algn="ctr">
              <a:defRPr sz="5998"/>
            </a:lvl1pPr>
          </a:lstStyle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DCE14-4C13-427C-9CE4-8286F644065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3606" y="3602041"/>
            <a:ext cx="9141619" cy="1655758"/>
          </a:xfrm>
        </p:spPr>
        <p:txBody>
          <a:bodyPr anchorCtr="1"/>
          <a:lstStyle>
            <a:lvl1pPr marL="0" indent="0" algn="ctr">
              <a:buNone/>
              <a:defRPr sz="2399"/>
            </a:lvl1pPr>
          </a:lstStyle>
          <a:p>
            <a:pPr lvl="0"/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ADCF2-E858-4424-ADE6-68A05085AC7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11C795-7112-46F4-AF71-B16F3D1735A3}" type="datetime1">
              <a:rPr lang="vi-VN"/>
              <a:pPr lvl="0"/>
              <a:t>30/11/2017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7DCA-BFC4-405C-9D9A-31CB685149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BC402-604E-46D9-8492-F84E1E32125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D517D0-F6E3-4209-8933-99F1D6616F82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97028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F1AE-E7E1-4CD3-A581-F35362FF2F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B1AD3-5D2F-4B6B-BE96-3DCDA41E0F0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FC92A-C08A-4548-A78B-B380A2BEBB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EB0A55-3419-4541-81ED-0F1FD00995BF}" type="datetime1">
              <a:rPr lang="vi-VN"/>
              <a:pPr lvl="0"/>
              <a:t>30/11/2017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105AE-8D17-4F81-BE1A-0EBEDF5C27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E6F11-6F33-4B72-951C-9D1182D1C37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0ECE45-D8A5-4CA9-8DEE-4E97245FA664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29619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8891-31B2-4242-B163-FE793254AF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630" y="1709736"/>
            <a:ext cx="10512862" cy="2852735"/>
          </a:xfrm>
        </p:spPr>
        <p:txBody>
          <a:bodyPr anchor="b"/>
          <a:lstStyle>
            <a:lvl1pPr>
              <a:defRPr sz="5998"/>
            </a:lvl1pPr>
          </a:lstStyle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3D31C-3A48-4E4A-9894-DFF5E8AAFD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630" y="4589465"/>
            <a:ext cx="10512862" cy="1500182"/>
          </a:xfrm>
        </p:spPr>
        <p:txBody>
          <a:bodyPr/>
          <a:lstStyle>
            <a:lvl1pPr marL="0" indent="0">
              <a:buNone/>
              <a:defRPr sz="2399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797F9-8302-4F08-913A-F5004B96E04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24B291-071E-4C18-97DA-64E19B0D9EF1}" type="datetime1">
              <a:rPr lang="vi-VN"/>
              <a:pPr lvl="0"/>
              <a:t>30/11/2017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76328-E529-42B2-AB84-56EA273377A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04089-3B34-4787-887A-0499AD759D0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F07534-CC4D-463C-BFCA-157D6FD97178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2372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4887-DA6D-47AB-85BC-1BC9B77FB47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7D02-74A1-4FE3-A8DF-4895A10200F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7985" y="1825627"/>
            <a:ext cx="5180254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D4D9C-088D-4922-BA0C-DC3790CDA88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0593" y="1825627"/>
            <a:ext cx="5180254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FCB42-B51A-4938-B18D-4D61A94BEB1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08AEBC-80B2-492C-B8CC-FA6A9B272843}" type="datetime1">
              <a:rPr lang="vi-VN"/>
              <a:pPr lvl="0"/>
              <a:t>30/11/2017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F66CA-8ECA-4166-83DE-BF3DAD60D1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0D053-0350-463D-86F9-E1C728ED0B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8FFCB0-EA74-49E8-89D7-6A74D68072E8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5671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34E0-09CF-423C-85E1-FD746FA9FA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565" y="365130"/>
            <a:ext cx="10512862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87B49-CF8E-4431-AFD6-BF2291FCAC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565" y="1681160"/>
            <a:ext cx="5156439" cy="823910"/>
          </a:xfrm>
        </p:spPr>
        <p:txBody>
          <a:bodyPr anchor="b"/>
          <a:lstStyle>
            <a:lvl1pPr marL="0" indent="0">
              <a:buNone/>
              <a:defRPr sz="2399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F060F-D392-4E02-A56D-1748D3AEE7F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565" y="2505072"/>
            <a:ext cx="5156439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894806-95CC-43FE-BC7C-C41020E80B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0593" y="1681160"/>
            <a:ext cx="5181834" cy="823910"/>
          </a:xfrm>
        </p:spPr>
        <p:txBody>
          <a:bodyPr anchor="b"/>
          <a:lstStyle>
            <a:lvl1pPr marL="0" indent="0">
              <a:buNone/>
              <a:defRPr sz="2399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EFBFD-66C7-4068-8783-F7720D50B7E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0593" y="2505072"/>
            <a:ext cx="51818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BE33A-D595-48B0-97C9-7BE7EC2A976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450B20-8F45-47EB-9CE3-AC807EBFAF03}" type="datetime1">
              <a:rPr lang="vi-VN"/>
              <a:pPr lvl="0"/>
              <a:t>30/11/2017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CA776-9A35-4542-83A9-053D211583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84C10-9A33-45F3-9603-28C52307F16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F9458A-9037-4583-B68F-29B76995B6C4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0621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13F4-812B-4C50-AE25-47FFB4E7A1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309AC-4865-47AD-8F37-81286694C6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991B84-B279-4ED9-BFAF-85A688D9A331}" type="datetime1">
              <a:rPr lang="vi-VN"/>
              <a:pPr lvl="0"/>
              <a:t>30/11/2017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D9784-ECEF-4FE2-AC21-86B186055A1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0888E-F831-4117-9F49-3F69A70454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B40A0F-52A8-4074-8D9C-A8D98EC17A38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0811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8E1773-D553-4400-BA58-24A99678263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D58DB2-5A9A-484B-BE5F-43E9298AF369}" type="datetime1">
              <a:rPr lang="vi-VN"/>
              <a:pPr lvl="0"/>
              <a:t>30/11/2017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6E62B9-792C-439A-90F0-3FC1D9BB16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74ED6-973A-4ABD-B58B-29CEBB0AA6F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D96A88-21C5-4281-B495-59B203F09DED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1764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A111-B0C1-4408-8800-DB9CFA44B5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565" y="457200"/>
            <a:ext cx="3931216" cy="1600200"/>
          </a:xfrm>
        </p:spPr>
        <p:txBody>
          <a:bodyPr anchor="b"/>
          <a:lstStyle>
            <a:lvl1pPr>
              <a:defRPr sz="3199"/>
            </a:lvl1pPr>
          </a:lstStyle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8E63B-A38D-4AC3-BAD6-93057626BA1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1834" y="987424"/>
            <a:ext cx="6170593" cy="487362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896D5-1F03-4532-BC20-CDA9C46804F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565" y="2057400"/>
            <a:ext cx="3931216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7648D-FCB3-4027-8C99-C951CC0B056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FA2FD7-8FAF-4AA2-A65D-BED8E1730E95}" type="datetime1">
              <a:rPr lang="vi-VN"/>
              <a:pPr lvl="0"/>
              <a:t>30/11/2017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BA9B9-8DA0-4701-879D-A4E9D623035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697CF-B73E-432F-9F05-27D3A403444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80CD35-94D0-4CF6-9742-CB549741CF71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585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2FFD-F3A6-42F6-B306-63FF439F8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565" y="457200"/>
            <a:ext cx="3931216" cy="1600200"/>
          </a:xfrm>
        </p:spPr>
        <p:txBody>
          <a:bodyPr anchor="b"/>
          <a:lstStyle>
            <a:lvl1pPr>
              <a:defRPr sz="3199"/>
            </a:lvl1pPr>
          </a:lstStyle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9046C-B1DE-4B25-BC3B-422DF25A0B0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1834" y="987424"/>
            <a:ext cx="6170593" cy="4873623"/>
          </a:xfrm>
        </p:spPr>
        <p:txBody>
          <a:bodyPr/>
          <a:lstStyle>
            <a:lvl1pPr marL="0" indent="0">
              <a:buNone/>
              <a:defRPr lang="vi-VN" sz="3199">
                <a:latin typeface="Arial" pitchFamily="34"/>
              </a:defRPr>
            </a:lvl1pPr>
          </a:lstStyle>
          <a:p>
            <a:pPr lvl="0"/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66858-3CFF-41D2-9F46-3B24D58F131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565" y="2057400"/>
            <a:ext cx="3931216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E9147-58C5-4839-AFF0-F450F48A1BA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D80899-F4D8-4896-A32D-4909673A0312}" type="datetime1">
              <a:rPr lang="vi-VN"/>
              <a:pPr lvl="0"/>
              <a:t>30/11/2017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96CCE-6543-40B5-A426-60870B4B526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38605-1C64-42DA-A5DF-74876D7483B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7950AA-C8A6-4AA6-B5C6-AAAB81966B0A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2640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BF1F-3C61-41D1-B1DE-538083DE83F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F6A98-C7FD-4DD8-B757-8D1CB24AA83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85B58-724B-4EAB-A2A3-AD7AB3A6EC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C72EA8-34D7-4825-BE85-3FBD01BB8616}" type="datetime1">
              <a:rPr lang="vi-VN"/>
              <a:pPr lvl="0"/>
              <a:t>30/11/2017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41B35-22A5-4F44-91B4-C4AFC256D9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D7C1F-C3E0-4A26-BA07-9A7977F2AF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9A0A56-8FB4-4928-AFEF-800437E5ED97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6417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5F44F-429E-44BF-BC74-A6860E31D541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2632" y="365129"/>
            <a:ext cx="2628214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775B2-3D16-4D35-860F-6A117F42815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7985" y="365129"/>
            <a:ext cx="7732282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56B03-8138-430C-A530-8AD124C432A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B6DA74-8033-4E7B-9464-D4F5E7BF75F6}" type="datetime1">
              <a:rPr lang="vi-VN"/>
              <a:pPr lvl="0"/>
              <a:t>30/11/2017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958FB-A0E3-437A-8A39-A1AC36436EF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63CA8-3B88-4F7B-BEE3-9977C6ECF4D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0D636B-68AB-4DB7-8939-126DF86891E1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908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81567C-A7BF-48CB-B365-5778158BCC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7984" y="365130"/>
            <a:ext cx="10512862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CA024-5C75-46D5-952B-2B996F2DAD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7984" y="1825627"/>
            <a:ext cx="10512862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F0E24-51EE-42B1-B046-87C84A04D93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7985" y="6356352"/>
            <a:ext cx="274248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12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vi-VN" sz="1200" b="0" i="0" u="none" strike="noStrike" kern="1200" cap="none" spc="0" baseline="0">
                <a:solidFill>
                  <a:srgbClr val="898989"/>
                </a:solidFill>
                <a:uFillTx/>
                <a:latin typeface="Arial" pitchFamily="34"/>
              </a:defRPr>
            </a:lvl1pPr>
          </a:lstStyle>
          <a:p>
            <a:pPr lvl="0"/>
            <a:fld id="{DA081886-5C22-460A-8F29-3B19D167EA00}" type="datetime1">
              <a:rPr lang="vi-VN"/>
              <a:pPr lvl="0"/>
              <a:t>30/11/2017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7E821-C3A7-4FE1-AAA1-EB54A3A44D5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7551" y="6356352"/>
            <a:ext cx="411372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12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vi-VN" sz="1200" b="0" i="0" u="none" strike="noStrike" kern="1200" cap="none" spc="0" baseline="0">
                <a:solidFill>
                  <a:srgbClr val="898989"/>
                </a:solidFill>
                <a:uFillTx/>
                <a:latin typeface="Arial" pitchFamily="34"/>
              </a:defRPr>
            </a:lvl1pPr>
          </a:lstStyle>
          <a:p>
            <a:pPr lvl="0"/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47E1B-3A1E-4DE6-8AD2-18752C6AEF1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08360" y="6356352"/>
            <a:ext cx="274248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12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vi-VN" sz="1200" b="0" i="0" u="none" strike="noStrike" kern="1200" cap="none" spc="0" baseline="0">
                <a:solidFill>
                  <a:srgbClr val="898989"/>
                </a:solidFill>
                <a:uFillTx/>
                <a:latin typeface="Arial" pitchFamily="34"/>
              </a:defRPr>
            </a:lvl1pPr>
          </a:lstStyle>
          <a:p>
            <a:pPr lvl="0"/>
            <a:fld id="{20C7E43C-7F52-4578-8F3A-C0C1DD9B2288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322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marL="0" marR="0" lvl="0" indent="0" algn="l" defTabSz="914126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399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531" marR="0" lvl="0" indent="-228531" algn="l" defTabSz="914126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799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594" marR="0" lvl="1" indent="-228531" algn="l" defTabSz="914126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399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2657" marR="0" lvl="2" indent="-228531" algn="l" defTabSz="914126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999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599720" marR="0" lvl="3" indent="-228531" algn="l" defTabSz="914126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799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6783" marR="0" lvl="4" indent="-228531" algn="l" defTabSz="914126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799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FTP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14400"/>
          </a:xfrm>
        </p:spPr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066800"/>
            <a:ext cx="10157354" cy="5410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STRUTURE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 – File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 – Record Structure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 – Page Structure 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&lt;structure-code&gt;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TRANSFER MODE (MODE):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 – Stream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 – Block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 – Compressed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&lt;mode-code&gt;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066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FTP ( FTP Service Commands)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RETRIEVE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RETR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file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RETR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&lt;pathname&gt;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STORE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&lt;pathname&gt;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APPEND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chèn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&lt;pathname&gt;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PRINT WORKING DIRECTORY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PWD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FTP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RENAME FROM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REFR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REFR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&lt;pathname&gt;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RENAME TO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&lt;pathname&gt;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LIST (LIST):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passive DTP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 [&lt;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&lt;pathname&gt;]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9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066800"/>
          </a:xfrm>
        </p:spPr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FTP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ABORT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FTP service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DELETE (DELE):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&lt;pathname&gt;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REMOVE DIRECTORY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RMD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RMD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&lt;pathname&gt;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1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Khuôn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FTP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Khuôn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điệp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8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90600"/>
          </a:xfrm>
        </p:spPr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Khuôn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295400"/>
            <a:ext cx="10157354" cy="5257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request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action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reply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Telnet end-of-line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xyz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text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Reply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‘ - ’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123-First line</a:t>
            </a:r>
          </a:p>
          <a:p>
            <a:pPr marL="853290" lvl="2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…….</a:t>
            </a:r>
          </a:p>
          <a:p>
            <a:pPr marL="853290" lvl="2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123 the last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90600"/>
          </a:xfrm>
        </p:spPr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FTP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143000"/>
            <a:ext cx="10157354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response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user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1yz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2yz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3yz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4yz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5yz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9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FTP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x0z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x1z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status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help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x2z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x3z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accounting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x4z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x5z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FTP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229 Entering Extended Passive Mode - 227 Entering Passive Mode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7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PI (protocol interpreter)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kênh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DTP (data transfer process)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4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47603619"/>
              </p:ext>
            </p:extLst>
          </p:nvPr>
        </p:nvGraphicFramePr>
        <p:xfrm>
          <a:off x="1117600" y="1701800"/>
          <a:ext cx="4976813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FTP server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FTP client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066800"/>
          </a:xfrm>
        </p:spPr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295400"/>
            <a:ext cx="10157354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 host (server-server)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6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304800"/>
            <a:ext cx="10363200" cy="60198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6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:\Users\Binh Minh\Desktop\dichVuFTP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09" y="304800"/>
            <a:ext cx="10157354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9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TCP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FTP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TCP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D5E3-8A86-466D-A9AC-EB7E8F82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Kênh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43726-DD71-4E92-83B5-DD7E9B2B1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kênh điều khiển</a:t>
            </a:r>
          </a:p>
          <a:p>
            <a:pPr>
              <a:buFont typeface="Wingdings" panose="05000000000000000000" pitchFamily="2" charset="2"/>
              <a:buChar char="Ø"/>
            </a:pP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kênh dữ liệu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16F19-7BA1-4F94-A471-413EC44A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249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DBA1-3146-447C-A504-8B5F00B0C49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dirty="0">
                <a:latin typeface="+mj-lt"/>
              </a:rPr>
              <a:t>Thiết Lập Kênh Điều Khiển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57E1D-B70C-40DE-A254-1173D9EBFDE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80000"/>
              </a:lnSpc>
            </a:pPr>
            <a:r>
              <a:rPr lang="vi-VN" dirty="0">
                <a:latin typeface="+mj-lt"/>
              </a:rPr>
              <a:t>Phía User-PI tạo kết nối bằng việc mở một kết nối TCP từ một cổng bất kỳ đến cổng 21 trên Server</a:t>
            </a:r>
          </a:p>
          <a:p>
            <a:pPr lvl="0">
              <a:lnSpc>
                <a:spcPct val="80000"/>
              </a:lnSpc>
            </a:pPr>
            <a:r>
              <a:rPr lang="vi-VN" dirty="0">
                <a:latin typeface="+mj-lt"/>
              </a:rPr>
              <a:t>Sau khi TCP được cài đặt, kênh điều khiển được thiết lập, cho phép các lệnh được truyền từ User-PI tới Server-PI. Server trả lời lại bằng các mã.</a:t>
            </a:r>
          </a:p>
          <a:p>
            <a:pPr lvl="0">
              <a:lnSpc>
                <a:spcPct val="80000"/>
              </a:lnSpc>
            </a:pPr>
            <a:r>
              <a:rPr lang="vi-VN" dirty="0">
                <a:latin typeface="+mj-lt"/>
              </a:rPr>
              <a:t>Đăng nhập người dùng: 2 mục đích</a:t>
            </a:r>
          </a:p>
          <a:p>
            <a:pPr lvl="1">
              <a:lnSpc>
                <a:spcPct val="80000"/>
              </a:lnSpc>
              <a:buFont typeface="Wingdings" pitchFamily="2"/>
              <a:buChar char="§"/>
            </a:pPr>
            <a:r>
              <a:rPr lang="vi-VN" dirty="0">
                <a:latin typeface="+mj-lt"/>
              </a:rPr>
              <a:t>Điều khiển truy cập:</a:t>
            </a:r>
          </a:p>
          <a:p>
            <a:pPr lvl="1">
              <a:lnSpc>
                <a:spcPct val="80000"/>
              </a:lnSpc>
              <a:buFont typeface="Wingdings" pitchFamily="2"/>
              <a:buChar char="§"/>
            </a:pPr>
            <a:r>
              <a:rPr lang="vi-VN" dirty="0">
                <a:latin typeface="+mj-lt"/>
              </a:rPr>
              <a:t>Chọn nguồn cung cấp:</a:t>
            </a:r>
          </a:p>
          <a:p>
            <a:pPr lvl="0">
              <a:lnSpc>
                <a:spcPct val="80000"/>
              </a:lnSpc>
            </a:pPr>
            <a:r>
              <a:rPr lang="vi-VN" dirty="0">
                <a:latin typeface="+mj-lt"/>
              </a:rPr>
              <a:t>Trình tự truy cập và chứng thực trong FTP:</a:t>
            </a:r>
          </a:p>
          <a:p>
            <a:pPr lvl="1">
              <a:lnSpc>
                <a:spcPct val="80000"/>
              </a:lnSpc>
              <a:buFont typeface="Wingdings" pitchFamily="2"/>
              <a:buChar char="§"/>
            </a:pPr>
            <a:r>
              <a:rPr lang="vi-VN" dirty="0">
                <a:latin typeface="+mj-lt"/>
              </a:rPr>
              <a:t>Người dùng gửi Username bằng lệnh USER và Password bằng lệnh PASS</a:t>
            </a:r>
          </a:p>
          <a:p>
            <a:pPr lvl="1">
              <a:lnSpc>
                <a:spcPct val="80000"/>
              </a:lnSpc>
              <a:buFont typeface="Wingdings" pitchFamily="2"/>
              <a:buChar char="§"/>
            </a:pPr>
            <a:r>
              <a:rPr lang="vi-VN" dirty="0">
                <a:latin typeface="+mj-lt"/>
              </a:rPr>
              <a:t>Server liểm tra tên người dùng và Password trong database người dùng </a:t>
            </a:r>
          </a:p>
        </p:txBody>
      </p:sp>
    </p:spTree>
    <p:extLst>
      <p:ext uri="{BB962C8B-B14F-4D97-AF65-F5344CB8AC3E}">
        <p14:creationId xmlns:p14="http://schemas.microsoft.com/office/powerpoint/2010/main" val="1628639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756F2-579B-4261-818B-0F1980A6B7E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dirty="0">
                <a:latin typeface="Times New Roman" pitchFamily="18"/>
              </a:rPr>
              <a:t>Thiết Lập Kênh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D1CFF-E5CA-4964-AED4-EF250B2B638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vi-VN" dirty="0">
              <a:latin typeface="Times New Roman" pitchFamily="18"/>
            </a:endParaRPr>
          </a:p>
          <a:p>
            <a:pPr lvl="0">
              <a:buFont typeface="Wingdings" pitchFamily="2"/>
              <a:buChar char="Ø"/>
            </a:pPr>
            <a:r>
              <a:rPr lang="vi-VN" dirty="0">
                <a:latin typeface="Times New Roman" pitchFamily="18"/>
              </a:rPr>
              <a:t> Phương thức chủ động (Active Mode)</a:t>
            </a:r>
          </a:p>
          <a:p>
            <a:pPr lvl="0">
              <a:buFont typeface="Wingdings" pitchFamily="2"/>
              <a:buChar char="Ø"/>
            </a:pPr>
            <a:endParaRPr lang="vi-VN" dirty="0">
              <a:latin typeface="Times New Roman" pitchFamily="18"/>
            </a:endParaRPr>
          </a:p>
          <a:p>
            <a:pPr lvl="0">
              <a:buFont typeface="Wingdings" pitchFamily="2"/>
              <a:buChar char="Ø"/>
            </a:pPr>
            <a:r>
              <a:rPr lang="vi-VN" dirty="0">
                <a:latin typeface="Times New Roman" pitchFamily="18"/>
              </a:rPr>
              <a:t>Phương thức bị động (Passive Mode)</a:t>
            </a:r>
          </a:p>
        </p:txBody>
      </p:sp>
    </p:spTree>
    <p:extLst>
      <p:ext uri="{BB962C8B-B14F-4D97-AF65-F5344CB8AC3E}">
        <p14:creationId xmlns:p14="http://schemas.microsoft.com/office/powerpoint/2010/main" val="206922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6519-9D3B-4152-BAC2-EA784BD18F8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>
                <a:latin typeface="Times New Roman" pitchFamily="18"/>
              </a:rPr>
              <a:t>Thiết Lập Kênh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F12C3-E3CA-436F-8952-EC9E6413245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 Phương thức chủ động (Active Mode): </a:t>
            </a:r>
          </a:p>
          <a:p>
            <a:pPr lvl="1"/>
            <a:r>
              <a:rPr lang="vi-VN" dirty="0">
                <a:latin typeface="Arial" pitchFamily="34"/>
              </a:rPr>
              <a:t>Phía Client thiết lập một kết nối điều khiển từ cổng bất kỳ của nó tới cổng 21 của Server và gửi lệnh PORT</a:t>
            </a:r>
          </a:p>
          <a:p>
            <a:pPr lvl="1"/>
            <a:r>
              <a:rPr lang="vi-VN" dirty="0">
                <a:latin typeface="Arial" pitchFamily="34"/>
              </a:rPr>
              <a:t>Phía Server gửi lại ACK xác nhận về cổng lệnh của Client</a:t>
            </a:r>
          </a:p>
          <a:p>
            <a:pPr lvl="1"/>
            <a:r>
              <a:rPr lang="vi-VN" dirty="0">
                <a:latin typeface="Arial" pitchFamily="34"/>
              </a:rPr>
              <a:t>Phía Server khởi tạo kênh dữ liệu qua cổng 20 đến một cổng của Client mà được định nghĩa trong lệnh PORT</a:t>
            </a:r>
          </a:p>
          <a:p>
            <a:pPr lvl="1"/>
            <a:r>
              <a:rPr lang="vi-VN" dirty="0">
                <a:latin typeface="Arial" pitchFamily="34"/>
              </a:rPr>
              <a:t>Sau khi phía Client chấp nhận, kênh được khởi tạo, dữ liệu được truyền đi</a:t>
            </a:r>
          </a:p>
        </p:txBody>
      </p:sp>
    </p:spTree>
    <p:extLst>
      <p:ext uri="{BB962C8B-B14F-4D97-AF65-F5344CB8AC3E}">
        <p14:creationId xmlns:p14="http://schemas.microsoft.com/office/powerpoint/2010/main" val="4168849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778C-398F-4E78-A830-7F66EDC7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Thiết Lập Kênh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D784C-0A11-4018-BCD9-84A1D762B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/>
              <a:buChar char="ü"/>
            </a:pPr>
            <a:r>
              <a:rPr lang="vi-VN" dirty="0">
                <a:latin typeface="Times New Roman" pitchFamily="18"/>
              </a:rPr>
              <a:t> Ví dụ: Cách tính số hiệu cổng :</a:t>
            </a:r>
          </a:p>
          <a:p>
            <a:pPr marL="0" indent="0">
              <a:buNone/>
            </a:pPr>
            <a:r>
              <a:rPr lang="vi-VN" dirty="0">
                <a:latin typeface="Times New Roman" pitchFamily="18"/>
              </a:rPr>
              <a:t>	PORT 192, 168, 0, 17, 10, 223</a:t>
            </a:r>
          </a:p>
          <a:p>
            <a:pPr marL="0" indent="0">
              <a:buNone/>
            </a:pPr>
            <a:endParaRPr lang="vi-VN" dirty="0">
              <a:latin typeface="Times New Roman" pitchFamily="18"/>
            </a:endParaRPr>
          </a:p>
          <a:p>
            <a:pPr marL="0" indent="0">
              <a:buNone/>
            </a:pPr>
            <a:r>
              <a:rPr lang="vi-VN" dirty="0">
                <a:latin typeface="Times New Roman" pitchFamily="18"/>
                <a:sym typeface="Wingdings" panose="05000000000000000000" pitchFamily="2" charset="2"/>
              </a:rPr>
              <a:t></a:t>
            </a:r>
            <a:r>
              <a:rPr lang="vi-VN" dirty="0">
                <a:latin typeface="Times New Roman" pitchFamily="18"/>
              </a:rPr>
              <a:t> PORT = 10*256 + 223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08449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7612-1556-4E58-A814-ADE42568646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>
                <a:latin typeface="Times New Roman" pitchFamily="18"/>
              </a:rPr>
              <a:t>Thiết Lập Kênh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82368-6BF4-45AB-87C4-239CFD6F783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ln w="9528">
            <a:solidFill>
              <a:srgbClr val="4472C4"/>
            </a:solidFill>
            <a:prstDash val="solid"/>
          </a:ln>
        </p:spPr>
        <p:txBody>
          <a:bodyPr/>
          <a:lstStyle/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FTP Client</a:t>
            </a:r>
            <a:r>
              <a:rPr lang="vi-VN" dirty="0">
                <a:latin typeface="Arial" pitchFamily="34"/>
              </a:rPr>
              <a:t>				</a:t>
            </a:r>
            <a:r>
              <a:rPr lang="vi-VN" sz="2399" dirty="0">
                <a:latin typeface="Arial" pitchFamily="34"/>
              </a:rPr>
              <a:t>           FTP Server</a:t>
            </a: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Control Port					Control Port</a:t>
            </a: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  2782						       21</a:t>
            </a:r>
          </a:p>
          <a:p>
            <a:pPr marL="1371189" lvl="3" indent="0">
              <a:buNone/>
            </a:pPr>
            <a:endParaRPr lang="vi-VN" sz="2399" dirty="0">
              <a:latin typeface="Arial" pitchFamily="34"/>
            </a:endParaRP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		</a:t>
            </a: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	    </a:t>
            </a: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	      Data Port				Data Port</a:t>
            </a: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		2783				       20</a:t>
            </a:r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3D3C8FC3-6C9B-4AC4-BAEC-EB86C5D0016E}"/>
              </a:ext>
            </a:extLst>
          </p:cNvPr>
          <p:cNvCxnSpPr/>
          <p:nvPr/>
        </p:nvCxnSpPr>
        <p:spPr>
          <a:xfrm>
            <a:off x="2848473" y="3019218"/>
            <a:ext cx="0" cy="3157031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F45EF66E-EF8B-44F7-81B6-7BFD63C8FCF8}"/>
              </a:ext>
            </a:extLst>
          </p:cNvPr>
          <p:cNvCxnSpPr/>
          <p:nvPr/>
        </p:nvCxnSpPr>
        <p:spPr>
          <a:xfrm>
            <a:off x="8995882" y="3019218"/>
            <a:ext cx="0" cy="3157031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855EBADC-FD3D-4CD0-9E55-51E37E39E547}"/>
              </a:ext>
            </a:extLst>
          </p:cNvPr>
          <p:cNvCxnSpPr/>
          <p:nvPr/>
        </p:nvCxnSpPr>
        <p:spPr>
          <a:xfrm>
            <a:off x="3948118" y="5000910"/>
            <a:ext cx="0" cy="1175339"/>
          </a:xfrm>
          <a:prstGeom prst="straightConnector1">
            <a:avLst/>
          </a:prstGeom>
          <a:noFill/>
          <a:ln w="6345" cap="flat">
            <a:solidFill>
              <a:srgbClr val="FF0000"/>
            </a:solidFill>
            <a:prstDash val="solid"/>
            <a:miter/>
          </a:ln>
        </p:spPr>
      </p:cxn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B810F18D-67A6-494D-9312-310FC8545399}"/>
              </a:ext>
            </a:extLst>
          </p:cNvPr>
          <p:cNvCxnSpPr/>
          <p:nvPr/>
        </p:nvCxnSpPr>
        <p:spPr>
          <a:xfrm>
            <a:off x="8073365" y="5000910"/>
            <a:ext cx="0" cy="1175339"/>
          </a:xfrm>
          <a:prstGeom prst="straightConnector1">
            <a:avLst/>
          </a:prstGeom>
          <a:noFill/>
          <a:ln w="6345" cap="flat">
            <a:solidFill>
              <a:srgbClr val="FF0000"/>
            </a:solidFill>
            <a:prstDash val="solid"/>
            <a:miter/>
          </a:ln>
        </p:spPr>
      </p:cxnSp>
      <p:cxnSp>
        <p:nvCxnSpPr>
          <p:cNvPr id="8" name="Straight Arrow Connector 12">
            <a:extLst>
              <a:ext uri="{FF2B5EF4-FFF2-40B4-BE49-F238E27FC236}">
                <a16:creationId xmlns:a16="http://schemas.microsoft.com/office/drawing/2014/main" id="{B37268B9-9608-4B07-BBF9-8A00093123EC}"/>
              </a:ext>
            </a:extLst>
          </p:cNvPr>
          <p:cNvCxnSpPr/>
          <p:nvPr/>
        </p:nvCxnSpPr>
        <p:spPr>
          <a:xfrm>
            <a:off x="4247515" y="5527055"/>
            <a:ext cx="3693790" cy="499316"/>
          </a:xfrm>
          <a:prstGeom prst="straightConnector1">
            <a:avLst/>
          </a:prstGeom>
          <a:noFill/>
          <a:ln w="6345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9" name="Straight Arrow Connector 14">
            <a:extLst>
              <a:ext uri="{FF2B5EF4-FFF2-40B4-BE49-F238E27FC236}">
                <a16:creationId xmlns:a16="http://schemas.microsoft.com/office/drawing/2014/main" id="{C34C66DB-871F-48BC-8DD2-E88B2EF626D1}"/>
              </a:ext>
            </a:extLst>
          </p:cNvPr>
          <p:cNvCxnSpPr/>
          <p:nvPr/>
        </p:nvCxnSpPr>
        <p:spPr>
          <a:xfrm flipH="1">
            <a:off x="4239900" y="5102493"/>
            <a:ext cx="3693790" cy="298153"/>
          </a:xfrm>
          <a:prstGeom prst="straightConnector1">
            <a:avLst/>
          </a:prstGeom>
          <a:noFill/>
          <a:ln w="6345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10" name="Straight Arrow Connector 18">
            <a:extLst>
              <a:ext uri="{FF2B5EF4-FFF2-40B4-BE49-F238E27FC236}">
                <a16:creationId xmlns:a16="http://schemas.microsoft.com/office/drawing/2014/main" id="{5C6D09F1-A4A6-45AB-B177-F993B2157248}"/>
              </a:ext>
            </a:extLst>
          </p:cNvPr>
          <p:cNvCxnSpPr/>
          <p:nvPr/>
        </p:nvCxnSpPr>
        <p:spPr>
          <a:xfrm>
            <a:off x="3023864" y="3099901"/>
            <a:ext cx="5735680" cy="488465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1" name="Straight Arrow Connector 20">
            <a:extLst>
              <a:ext uri="{FF2B5EF4-FFF2-40B4-BE49-F238E27FC236}">
                <a16:creationId xmlns:a16="http://schemas.microsoft.com/office/drawing/2014/main" id="{953C64A3-926B-463B-8F74-0B68A12D572B}"/>
              </a:ext>
            </a:extLst>
          </p:cNvPr>
          <p:cNvCxnSpPr/>
          <p:nvPr/>
        </p:nvCxnSpPr>
        <p:spPr>
          <a:xfrm flipH="1">
            <a:off x="3016880" y="3804748"/>
            <a:ext cx="5742664" cy="453635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401358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14400"/>
          </a:xfrm>
        </p:spPr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371600"/>
            <a:ext cx="10157354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FTP (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Tranfers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Protocol 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TCP/IP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FTP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RFC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38644414"/>
              </p:ext>
            </p:extLst>
          </p:nvPr>
        </p:nvGraphicFramePr>
        <p:xfrm>
          <a:off x="2208212" y="3276600"/>
          <a:ext cx="7543799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EF6D-88F0-4D30-A343-FD856BF888B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>
                <a:latin typeface="Times New Roman" pitchFamily="18"/>
              </a:rPr>
              <a:t>Thiết Lập Kênh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15ECF-DAB7-491D-A9D9-A48EF1A55B2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 Phương thức bị động (Passive Mode):</a:t>
            </a:r>
          </a:p>
          <a:p>
            <a:pPr lvl="1"/>
            <a:r>
              <a:rPr lang="vi-VN" dirty="0">
                <a:latin typeface="Arial" pitchFamily="34"/>
              </a:rPr>
              <a:t>Phía Client thiết lập một kết nối điều khiển từ cổng bất kỳ của nó tới cổng 21 của phía Server</a:t>
            </a:r>
          </a:p>
          <a:p>
            <a:pPr lvl="1"/>
            <a:r>
              <a:rPr lang="vi-VN" dirty="0">
                <a:latin typeface="Arial" pitchFamily="34"/>
              </a:rPr>
              <a:t>Phía Client sử dụng lệnh PASV để yêu cầu Server rằng nó muốn dùng phương thức điều khiển dữ liệu bị động</a:t>
            </a:r>
          </a:p>
          <a:p>
            <a:pPr lvl="1"/>
            <a:r>
              <a:rPr lang="vi-VN" dirty="0">
                <a:latin typeface="Arial" pitchFamily="34"/>
              </a:rPr>
              <a:t>Phía Server trả lời lại một giá trị cổng. Phía Client thiết lập kênh dữ liệu đến cổng vừa nhận được trên Server.</a:t>
            </a:r>
          </a:p>
          <a:p>
            <a:pPr lvl="1"/>
            <a:r>
              <a:rPr lang="vi-VN" dirty="0">
                <a:latin typeface="Arial" pitchFamily="34"/>
              </a:rPr>
              <a:t>Sau khi Server chấp nhận kết nối, dữ liệu bắt đầu được truyền đi.</a:t>
            </a:r>
          </a:p>
        </p:txBody>
      </p:sp>
    </p:spTree>
    <p:extLst>
      <p:ext uri="{BB962C8B-B14F-4D97-AF65-F5344CB8AC3E}">
        <p14:creationId xmlns:p14="http://schemas.microsoft.com/office/powerpoint/2010/main" val="1185633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B618-1C14-407F-A450-DAB75C7DEA0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>
                <a:latin typeface="Times New Roman" pitchFamily="18"/>
              </a:rPr>
              <a:t>Thiết Lập Kênh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E8F1-2DAA-4CF4-83E2-D848D9EBA72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/>
              <a:buChar char="ü"/>
            </a:pPr>
            <a:r>
              <a:rPr lang="vi-VN" dirty="0">
                <a:latin typeface="Times New Roman" pitchFamily="18"/>
              </a:rPr>
              <a:t> Ví dụ: Cách tính số hiệu cổng từ số liệu được trả về sau khi gửi lệnh PASV: </a:t>
            </a:r>
          </a:p>
          <a:p>
            <a:pPr marL="0" indent="0">
              <a:buNone/>
            </a:pPr>
            <a:endParaRPr lang="vi-VN" dirty="0">
              <a:latin typeface="Times New Roman" pitchFamily="18"/>
            </a:endParaRPr>
          </a:p>
          <a:p>
            <a:pPr marL="0" indent="0">
              <a:buNone/>
            </a:pPr>
            <a:r>
              <a:rPr lang="vi-VN" dirty="0">
                <a:latin typeface="Times New Roman" pitchFamily="18"/>
              </a:rPr>
              <a:t>	227 Entering Passive Mode (14,162,87,143,242,100)</a:t>
            </a:r>
          </a:p>
          <a:p>
            <a:pPr marL="0" indent="0">
              <a:buNone/>
            </a:pPr>
            <a:endParaRPr lang="vi-VN" dirty="0">
              <a:latin typeface="Times New Roman" pitchFamily="18"/>
            </a:endParaRPr>
          </a:p>
          <a:p>
            <a:pPr marL="0" indent="0">
              <a:buNone/>
            </a:pPr>
            <a:r>
              <a:rPr lang="vi-VN" dirty="0"/>
              <a:t></a:t>
            </a:r>
            <a:r>
              <a:rPr lang="vi-VN" dirty="0">
                <a:latin typeface="Times New Roman" pitchFamily="18"/>
              </a:rPr>
              <a:t> PORT = 242*256 + 100</a:t>
            </a:r>
          </a:p>
        </p:txBody>
      </p:sp>
    </p:spTree>
    <p:extLst>
      <p:ext uri="{BB962C8B-B14F-4D97-AF65-F5344CB8AC3E}">
        <p14:creationId xmlns:p14="http://schemas.microsoft.com/office/powerpoint/2010/main" val="1377849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804C-E535-42C4-B360-F6FE4C3C0B9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>
                <a:latin typeface="Times New Roman" pitchFamily="18"/>
              </a:rPr>
              <a:t>Thiết Lập Kênh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CB82-6AE5-4181-AD9E-6CFEC7A8FE3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ln w="9528">
            <a:solidFill>
              <a:srgbClr val="4472C4"/>
            </a:solidFill>
            <a:prstDash val="solid"/>
          </a:ln>
        </p:spPr>
        <p:txBody>
          <a:bodyPr/>
          <a:lstStyle/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FTP Client</a:t>
            </a:r>
            <a:r>
              <a:rPr lang="vi-VN" dirty="0">
                <a:latin typeface="Arial" pitchFamily="34"/>
              </a:rPr>
              <a:t>				</a:t>
            </a:r>
            <a:r>
              <a:rPr lang="vi-VN" sz="2399" dirty="0">
                <a:latin typeface="Arial" pitchFamily="34"/>
              </a:rPr>
              <a:t>           FTP Server</a:t>
            </a: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Control Port					Control Port</a:t>
            </a: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   2782						       21</a:t>
            </a:r>
          </a:p>
          <a:p>
            <a:pPr marL="1371189" lvl="3" indent="0">
              <a:buNone/>
            </a:pPr>
            <a:endParaRPr lang="vi-VN" sz="2399" dirty="0">
              <a:latin typeface="Arial" pitchFamily="34"/>
            </a:endParaRP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		</a:t>
            </a: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	    </a:t>
            </a: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	      Data Port				Data Port</a:t>
            </a: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		2783				    62052</a:t>
            </a:r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5DCD3A8E-C5A1-42D5-9E71-51D14943B7DE}"/>
              </a:ext>
            </a:extLst>
          </p:cNvPr>
          <p:cNvCxnSpPr/>
          <p:nvPr/>
        </p:nvCxnSpPr>
        <p:spPr>
          <a:xfrm>
            <a:off x="2848473" y="3019218"/>
            <a:ext cx="0" cy="3157031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5422F751-5AF7-4216-937C-D0691B3B3E61}"/>
              </a:ext>
            </a:extLst>
          </p:cNvPr>
          <p:cNvCxnSpPr/>
          <p:nvPr/>
        </p:nvCxnSpPr>
        <p:spPr>
          <a:xfrm>
            <a:off x="8995882" y="3019218"/>
            <a:ext cx="0" cy="3157031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E46D275D-AE5F-4AE6-B3A6-969FE4CBD883}"/>
              </a:ext>
            </a:extLst>
          </p:cNvPr>
          <p:cNvCxnSpPr/>
          <p:nvPr/>
        </p:nvCxnSpPr>
        <p:spPr>
          <a:xfrm>
            <a:off x="3948118" y="5000910"/>
            <a:ext cx="0" cy="1175339"/>
          </a:xfrm>
          <a:prstGeom prst="straightConnector1">
            <a:avLst/>
          </a:prstGeom>
          <a:noFill/>
          <a:ln w="6345" cap="flat">
            <a:solidFill>
              <a:srgbClr val="FF0000"/>
            </a:solidFill>
            <a:prstDash val="solid"/>
            <a:miter/>
          </a:ln>
        </p:spPr>
      </p:cxn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8F83C0CC-65EA-4419-9A72-A9FE5EF08D9B}"/>
              </a:ext>
            </a:extLst>
          </p:cNvPr>
          <p:cNvCxnSpPr/>
          <p:nvPr/>
        </p:nvCxnSpPr>
        <p:spPr>
          <a:xfrm>
            <a:off x="8073365" y="5000910"/>
            <a:ext cx="0" cy="1175339"/>
          </a:xfrm>
          <a:prstGeom prst="straightConnector1">
            <a:avLst/>
          </a:prstGeom>
          <a:noFill/>
          <a:ln w="6345" cap="flat">
            <a:solidFill>
              <a:srgbClr val="FF0000"/>
            </a:solidFill>
            <a:prstDash val="solid"/>
            <a:miter/>
          </a:ln>
        </p:spPr>
      </p:cxnSp>
      <p:cxnSp>
        <p:nvCxnSpPr>
          <p:cNvPr id="8" name="Straight Arrow Connector 12">
            <a:extLst>
              <a:ext uri="{FF2B5EF4-FFF2-40B4-BE49-F238E27FC236}">
                <a16:creationId xmlns:a16="http://schemas.microsoft.com/office/drawing/2014/main" id="{1FEE4BF5-201F-4E05-90E2-65F66464B9DB}"/>
              </a:ext>
            </a:extLst>
          </p:cNvPr>
          <p:cNvCxnSpPr/>
          <p:nvPr/>
        </p:nvCxnSpPr>
        <p:spPr>
          <a:xfrm>
            <a:off x="4153987" y="5089264"/>
            <a:ext cx="3693790" cy="499315"/>
          </a:xfrm>
          <a:prstGeom prst="straightConnector1">
            <a:avLst/>
          </a:prstGeom>
          <a:noFill/>
          <a:ln w="6345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9" name="Straight Arrow Connector 14">
            <a:extLst>
              <a:ext uri="{FF2B5EF4-FFF2-40B4-BE49-F238E27FC236}">
                <a16:creationId xmlns:a16="http://schemas.microsoft.com/office/drawing/2014/main" id="{A1FF4F21-8CB8-4D98-9826-3DCE8B91FA4E}"/>
              </a:ext>
            </a:extLst>
          </p:cNvPr>
          <p:cNvCxnSpPr/>
          <p:nvPr/>
        </p:nvCxnSpPr>
        <p:spPr>
          <a:xfrm flipH="1">
            <a:off x="4153979" y="5814679"/>
            <a:ext cx="3693799" cy="298154"/>
          </a:xfrm>
          <a:prstGeom prst="straightConnector1">
            <a:avLst/>
          </a:prstGeom>
          <a:noFill/>
          <a:ln w="6345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10" name="Straight Arrow Connector 18">
            <a:extLst>
              <a:ext uri="{FF2B5EF4-FFF2-40B4-BE49-F238E27FC236}">
                <a16:creationId xmlns:a16="http://schemas.microsoft.com/office/drawing/2014/main" id="{326034FC-B3C9-4B90-A15C-62E4FBEE613D}"/>
              </a:ext>
            </a:extLst>
          </p:cNvPr>
          <p:cNvCxnSpPr/>
          <p:nvPr/>
        </p:nvCxnSpPr>
        <p:spPr>
          <a:xfrm>
            <a:off x="3054342" y="3087927"/>
            <a:ext cx="5735671" cy="547244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1" name="Straight Arrow Connector 20">
            <a:extLst>
              <a:ext uri="{FF2B5EF4-FFF2-40B4-BE49-F238E27FC236}">
                <a16:creationId xmlns:a16="http://schemas.microsoft.com/office/drawing/2014/main" id="{07F18168-C4F6-4F6C-B861-835F436733A2}"/>
              </a:ext>
            </a:extLst>
          </p:cNvPr>
          <p:cNvCxnSpPr/>
          <p:nvPr/>
        </p:nvCxnSpPr>
        <p:spPr>
          <a:xfrm flipH="1">
            <a:off x="3047358" y="3770073"/>
            <a:ext cx="5742655" cy="453626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642869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781F-33D0-4E01-B532-B74014834E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sz="5398" dirty="0">
                <a:solidFill>
                  <a:srgbClr val="FF0000"/>
                </a:solidFill>
                <a:latin typeface="Times New Roman" pitchFamily="18"/>
              </a:rPr>
              <a:t>Biểu Diễn Dữ Liệu Và Lưu Trữ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4E44C-4274-4981-8894-5B17E340835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/>
              <a:buChar char="Ø"/>
            </a:pPr>
            <a:endParaRPr lang="vi-VN" sz="3599" dirty="0">
              <a:latin typeface="Arial" pitchFamily="34"/>
            </a:endParaRPr>
          </a:p>
          <a:p>
            <a:pPr lvl="0">
              <a:buFont typeface="Wingdings" pitchFamily="2"/>
              <a:buChar char="Ø"/>
            </a:pPr>
            <a:endParaRPr lang="vi-VN" sz="3599" dirty="0">
              <a:latin typeface="Arial" pitchFamily="34"/>
            </a:endParaRPr>
          </a:p>
          <a:p>
            <a:pPr lvl="0">
              <a:buFont typeface="Wingdings" pitchFamily="2"/>
              <a:buChar char="Ø"/>
            </a:pPr>
            <a:r>
              <a:rPr lang="vi-VN" sz="3599" dirty="0">
                <a:latin typeface="Arial" pitchFamily="34"/>
              </a:rPr>
              <a:t>Kiểu Dữ Liệu (Data Type)</a:t>
            </a:r>
          </a:p>
          <a:p>
            <a:pPr marL="0" indent="0">
              <a:buNone/>
            </a:pPr>
            <a:endParaRPr lang="vi-VN" sz="3599" dirty="0">
              <a:latin typeface="Arial" pitchFamily="34"/>
            </a:endParaRPr>
          </a:p>
          <a:p>
            <a:pPr lvl="0">
              <a:buFont typeface="Wingdings" pitchFamily="2"/>
              <a:buChar char="Ø"/>
            </a:pPr>
            <a:r>
              <a:rPr lang="vi-VN" sz="3599" dirty="0">
                <a:latin typeface="Arial" pitchFamily="34"/>
              </a:rPr>
              <a:t> Cấu Trúc Dữ Liệu (Data Structures)</a:t>
            </a:r>
          </a:p>
          <a:p>
            <a:pPr lvl="0">
              <a:buFont typeface="Wingdings" pitchFamily="2"/>
              <a:buChar char="Ø"/>
            </a:pPr>
            <a:endParaRPr lang="vi-VN" sz="3599" dirty="0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613859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E94A-398F-49E5-B044-4AC18AE4789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dirty="0">
                <a:latin typeface="Times New Roman" pitchFamily="18"/>
              </a:rPr>
              <a:t>Kiểu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3DE6-D158-4CA9-834C-BB9E6277AFE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 Kiểu ASCII (ASCII Type):</a:t>
            </a:r>
          </a:p>
          <a:p>
            <a:pPr lvl="1">
              <a:lnSpc>
                <a:spcPct val="80000"/>
              </a:lnSpc>
            </a:pPr>
            <a:r>
              <a:rPr lang="vi-VN" dirty="0">
                <a:latin typeface="Arial" pitchFamily="34"/>
              </a:rPr>
              <a:t>Là kiểu mặc định</a:t>
            </a:r>
          </a:p>
          <a:p>
            <a:pPr lvl="1">
              <a:lnSpc>
                <a:spcPct val="80000"/>
              </a:lnSpc>
            </a:pPr>
            <a:r>
              <a:rPr lang="vi-VN" dirty="0">
                <a:latin typeface="Arial" pitchFamily="34"/>
              </a:rPr>
              <a:t>Chủ yếu dành cho việc chuyển giao các tệp văn bản</a:t>
            </a:r>
          </a:p>
          <a:p>
            <a:pPr lvl="1">
              <a:lnSpc>
                <a:spcPct val="80000"/>
              </a:lnSpc>
            </a:pPr>
            <a:r>
              <a:rPr lang="vi-VN" dirty="0">
                <a:latin typeface="Arial" pitchFamily="34"/>
              </a:rPr>
              <a:t>Sử dụng các tiêu chuẩn NTV-ASCII đại diện</a:t>
            </a:r>
          </a:p>
          <a:p>
            <a:pPr lvl="0">
              <a:lnSpc>
                <a:spcPct val="80000"/>
              </a:lnSpc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 Kiểu EBCDIC (EBCDIC Type):</a:t>
            </a:r>
          </a:p>
          <a:p>
            <a:pPr lvl="1">
              <a:lnSpc>
                <a:spcPct val="80000"/>
              </a:lnSpc>
            </a:pPr>
            <a:r>
              <a:rPr lang="vi-VN" dirty="0">
                <a:latin typeface="Arial" pitchFamily="34"/>
              </a:rPr>
              <a:t>Chuyển đổi có hiệu quả giữa các máy chủ có sử dụng EBCDIC cho các kí tự đại diện bên trong</a:t>
            </a:r>
          </a:p>
          <a:p>
            <a:pPr lvl="1">
              <a:lnSpc>
                <a:spcPct val="80000"/>
              </a:lnSpc>
            </a:pPr>
            <a:r>
              <a:rPr lang="vi-VN" dirty="0">
                <a:latin typeface="Arial" pitchFamily="34"/>
              </a:rPr>
              <a:t>Dữ liệu được biểu diễn dưới dạng kí tự EBCDIC 8-bit</a:t>
            </a:r>
          </a:p>
          <a:p>
            <a:pPr lvl="1">
              <a:lnSpc>
                <a:spcPct val="80000"/>
              </a:lnSpc>
            </a:pPr>
            <a:r>
              <a:rPr lang="vi-VN" dirty="0">
                <a:latin typeface="Arial" pitchFamily="34"/>
              </a:rPr>
              <a:t>Mã kí tự là điểm khác biệt duy nhất giữa EBCDIC và ASCII</a:t>
            </a:r>
          </a:p>
          <a:p>
            <a:pPr lvl="1">
              <a:lnSpc>
                <a:spcPct val="80000"/>
              </a:lnSpc>
            </a:pPr>
            <a:r>
              <a:rPr lang="vi-VN" dirty="0">
                <a:latin typeface="Arial" pitchFamily="34"/>
              </a:rPr>
              <a:t>Kết thúc dòng hiếm khi được sử dụng với kiểu EBCDIC cho các mục đích của cấu trúc biểu diễn</a:t>
            </a:r>
          </a:p>
          <a:p>
            <a:pPr lvl="1">
              <a:lnSpc>
                <a:spcPct val="80000"/>
              </a:lnSpc>
            </a:pPr>
            <a:endParaRPr lang="vi-VN" dirty="0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830250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3322-064C-4EE7-9FA7-FF56D814027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>
                <a:latin typeface="Times New Roman" pitchFamily="18"/>
              </a:rPr>
              <a:t>Kiểu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17C7-DB02-4DCE-985F-560D2F2F359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 Kiểu ảnh (Image Type):</a:t>
            </a:r>
          </a:p>
          <a:p>
            <a:pPr lvl="1"/>
            <a:r>
              <a:rPr lang="vi-VN" dirty="0">
                <a:latin typeface="Arial" pitchFamily="34"/>
              </a:rPr>
              <a:t>Dữ liệu được gửi đi dưới dạng các bit liên tiếp, được đóng gói vào các byte truyền 8-bit</a:t>
            </a:r>
          </a:p>
          <a:p>
            <a:pPr lvl="1"/>
            <a:r>
              <a:rPr lang="vi-VN" dirty="0">
                <a:latin typeface="Arial" pitchFamily="34"/>
              </a:rPr>
              <a:t>Cấu trúc của hệ thống lưu trữ có thể cần phần đệm</a:t>
            </a:r>
          </a:p>
          <a:p>
            <a:pPr lvl="1"/>
            <a:r>
              <a:rPr lang="vi-VN" dirty="0">
                <a:latin typeface="Arial" pitchFamily="34"/>
              </a:rPr>
              <a:t>Phần đệm chuyển đổi cần được công khai</a:t>
            </a:r>
          </a:p>
          <a:p>
            <a:pPr lvl="1"/>
            <a:r>
              <a:rPr lang="vi-VN" dirty="0">
                <a:latin typeface="Arial" pitchFamily="34"/>
              </a:rPr>
              <a:t>Dành cho việc lưu trữ, truy xuất dữ liệu của tệp và chuyển đổi dữ liệu nhị phân</a:t>
            </a:r>
          </a:p>
          <a:p>
            <a:pPr lvl="0"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 Kiểu cục bộ (Local Type):</a:t>
            </a:r>
          </a:p>
          <a:p>
            <a:pPr lvl="1"/>
            <a:r>
              <a:rPr lang="vi-VN" dirty="0">
                <a:latin typeface="Arial" pitchFamily="34"/>
              </a:rPr>
              <a:t>Dữ liệu được truyền bằng các byte logic có kích thước quy định</a:t>
            </a:r>
          </a:p>
          <a:p>
            <a:pPr lvl="1"/>
            <a:r>
              <a:rPr lang="vi-VN" dirty="0">
                <a:latin typeface="Arial" pitchFamily="34"/>
              </a:rPr>
              <a:t>Khi dữ liệu đến máy chủ tiếp nhận, nó sẽ biến đổi theo kích thức phụ thuộc vào kích thước byte logic</a:t>
            </a:r>
          </a:p>
          <a:p>
            <a:pPr marL="457063" lvl="1" indent="0">
              <a:buNone/>
            </a:pPr>
            <a:endParaRPr lang="vi-VN" dirty="0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957708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5698-2870-4172-BE28-E771B74A5C7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dirty="0">
                <a:latin typeface="Times New Roman" pitchFamily="18"/>
              </a:rPr>
              <a:t>Cấu Trúc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E388-528A-4E40-A150-DEFFC458E3B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 Cấu trúc tệp (File Structure):</a:t>
            </a:r>
          </a:p>
          <a:p>
            <a:pPr lvl="1"/>
            <a:r>
              <a:rPr lang="vi-VN" dirty="0">
                <a:latin typeface="Arial" pitchFamily="34"/>
              </a:rPr>
              <a:t>Mặc định được giả định nếu lệnh STRUCTURE không được sử dụng </a:t>
            </a:r>
          </a:p>
          <a:p>
            <a:pPr lvl="1"/>
            <a:r>
              <a:rPr lang="vi-VN" dirty="0">
                <a:latin typeface="Arial" pitchFamily="34"/>
              </a:rPr>
              <a:t>Không có cấu trúc bên trong, các tệp được xem như một chuỗi các byte dữ liệu liên tiếp</a:t>
            </a:r>
          </a:p>
          <a:p>
            <a:pPr lvl="1"/>
            <a:r>
              <a:rPr lang="vi-VN" dirty="0">
                <a:latin typeface="Arial" pitchFamily="34"/>
              </a:rPr>
              <a:t>Cấu trúc tự nhiên của một tệp phụ thuộc vào việc lưu trữ nó trên các máy chủ.</a:t>
            </a:r>
          </a:p>
          <a:p>
            <a:pPr lvl="0"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 Cấu trúc bản ghi (Record Structure):</a:t>
            </a:r>
          </a:p>
          <a:p>
            <a:pPr lvl="1"/>
            <a:r>
              <a:rPr lang="vi-VN" dirty="0">
                <a:latin typeface="Arial" pitchFamily="34"/>
              </a:rPr>
              <a:t>Phải được chấp nhận cho các tệp văn bản (các tệp kiểu ASCII hoặc EBCDIC) bởi các nhà triển khai FTP.</a:t>
            </a:r>
          </a:p>
          <a:p>
            <a:pPr lvl="1"/>
            <a:r>
              <a:rPr lang="vi-VN" dirty="0">
                <a:latin typeface="Arial" pitchFamily="34"/>
              </a:rPr>
              <a:t>File được tạo thành từ một dãy các bản ghi</a:t>
            </a:r>
          </a:p>
        </p:txBody>
      </p:sp>
    </p:spTree>
    <p:extLst>
      <p:ext uri="{BB962C8B-B14F-4D97-AF65-F5344CB8AC3E}">
        <p14:creationId xmlns:p14="http://schemas.microsoft.com/office/powerpoint/2010/main" val="1729588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651F-1D28-4C48-AEAF-686BFE4B392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>
                <a:latin typeface="Times New Roman" pitchFamily="18"/>
              </a:rPr>
              <a:t>Cấu Trúc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4FDE-22B8-4168-BA9B-636FD17C268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 Cấu trúc trang (Page Structure):</a:t>
            </a:r>
          </a:p>
          <a:p>
            <a:pPr lvl="1"/>
            <a:r>
              <a:rPr lang="vi-VN" dirty="0">
                <a:latin typeface="Arial" pitchFamily="34"/>
              </a:rPr>
              <a:t>Để truyền các tệp tin không liên tục, FTP định nghĩa một cấu trúc trang</a:t>
            </a:r>
          </a:p>
          <a:p>
            <a:pPr lvl="1"/>
            <a:r>
              <a:rPr lang="vi-VN" dirty="0">
                <a:latin typeface="Arial" pitchFamily="34"/>
              </a:rPr>
              <a:t>Để cung cấp các kích thước các trang khác nhau và liên kết thông tin, mỗi trang được gửi cùng với tiêu đề trang</a:t>
            </a:r>
          </a:p>
          <a:p>
            <a:pPr lvl="1"/>
            <a:r>
              <a:rPr lang="vi-VN" dirty="0">
                <a:latin typeface="Arial" pitchFamily="34"/>
              </a:rPr>
              <a:t>Các trường được định nghĩa trong tiêu đề trang:</a:t>
            </a:r>
          </a:p>
          <a:p>
            <a:pPr lvl="2">
              <a:buFont typeface="Wingdings" pitchFamily="2"/>
              <a:buChar char="§"/>
            </a:pPr>
            <a:r>
              <a:rPr lang="vi-VN" dirty="0">
                <a:latin typeface="Arial" pitchFamily="34"/>
              </a:rPr>
              <a:t>Độ dài tiêu đê</a:t>
            </a:r>
          </a:p>
          <a:p>
            <a:pPr lvl="2">
              <a:buFont typeface="Wingdings" pitchFamily="2"/>
              <a:buChar char="§"/>
            </a:pPr>
            <a:r>
              <a:rPr lang="vi-VN" dirty="0">
                <a:latin typeface="Arial" pitchFamily="34"/>
              </a:rPr>
              <a:t>Chỉ số trang</a:t>
            </a:r>
          </a:p>
          <a:p>
            <a:pPr lvl="2">
              <a:buFont typeface="Wingdings" pitchFamily="2"/>
              <a:buChar char="§"/>
            </a:pPr>
            <a:r>
              <a:rPr lang="vi-VN" dirty="0">
                <a:latin typeface="Arial" pitchFamily="34"/>
              </a:rPr>
              <a:t>Độ dài dữ liệu</a:t>
            </a:r>
          </a:p>
          <a:p>
            <a:pPr lvl="2">
              <a:buFont typeface="Wingdings" pitchFamily="2"/>
              <a:buChar char="§"/>
            </a:pPr>
            <a:r>
              <a:rPr lang="vi-VN" dirty="0">
                <a:latin typeface="Arial" pitchFamily="34"/>
              </a:rPr>
              <a:t>Kiểu trang</a:t>
            </a:r>
          </a:p>
          <a:p>
            <a:pPr lvl="1"/>
            <a:r>
              <a:rPr lang="vi-VN" dirty="0">
                <a:latin typeface="Arial" pitchFamily="34"/>
              </a:rPr>
              <a:t>Tất cả các trường là một byte logic về chiều dài. Kích thước byte logic được xác định bởi lệnh TYPE </a:t>
            </a:r>
          </a:p>
        </p:txBody>
      </p:sp>
    </p:spTree>
    <p:extLst>
      <p:ext uri="{BB962C8B-B14F-4D97-AF65-F5344CB8AC3E}">
        <p14:creationId xmlns:p14="http://schemas.microsoft.com/office/powerpoint/2010/main" val="1288729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7088-3966-4597-8FD4-C01F536A79D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dirty="0">
                <a:solidFill>
                  <a:srgbClr val="FF0000"/>
                </a:solidFill>
                <a:latin typeface="Times New Roman" pitchFamily="18"/>
              </a:rPr>
              <a:t>Phương Thức Truyền (Transmission Modes)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3F561-D930-4105-828E-5DED3E96F32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vi-VN" dirty="0"/>
          </a:p>
          <a:p>
            <a:pPr lvl="0">
              <a:buFont typeface="Wingdings" pitchFamily="2"/>
              <a:buChar char="Ø"/>
            </a:pPr>
            <a:r>
              <a:rPr lang="vi-VN" dirty="0"/>
              <a:t> </a:t>
            </a:r>
            <a:r>
              <a:rPr lang="vi-VN" dirty="0">
                <a:latin typeface="Times New Roman" pitchFamily="18"/>
              </a:rPr>
              <a:t>Phương thức Luồng (Stream Mode)</a:t>
            </a:r>
          </a:p>
          <a:p>
            <a:pPr lvl="0">
              <a:buFont typeface="Wingdings" pitchFamily="2"/>
              <a:buChar char="Ø"/>
            </a:pPr>
            <a:endParaRPr lang="vi-VN" dirty="0">
              <a:latin typeface="Times New Roman" pitchFamily="18"/>
            </a:endParaRPr>
          </a:p>
          <a:p>
            <a:pPr lvl="0">
              <a:buFont typeface="Wingdings" pitchFamily="2"/>
              <a:buChar char="Ø"/>
            </a:pPr>
            <a:r>
              <a:rPr lang="vi-VN" dirty="0">
                <a:latin typeface="Times New Roman" pitchFamily="18"/>
              </a:rPr>
              <a:t> Phương thức Khối (Block Mode)</a:t>
            </a:r>
          </a:p>
          <a:p>
            <a:pPr lvl="0">
              <a:buFont typeface="Wingdings" pitchFamily="2"/>
              <a:buChar char="Ø"/>
            </a:pPr>
            <a:endParaRPr lang="vi-VN" dirty="0">
              <a:latin typeface="Times New Roman" pitchFamily="18"/>
            </a:endParaRPr>
          </a:p>
          <a:p>
            <a:pPr lvl="0">
              <a:buFont typeface="Wingdings" pitchFamily="2"/>
              <a:buChar char="Ø"/>
            </a:pPr>
            <a:r>
              <a:rPr lang="vi-VN" dirty="0">
                <a:latin typeface="Times New Roman" pitchFamily="18"/>
              </a:rPr>
              <a:t> Phương thức Nén (Compressed Mode)</a:t>
            </a:r>
          </a:p>
        </p:txBody>
      </p:sp>
    </p:spTree>
    <p:extLst>
      <p:ext uri="{BB962C8B-B14F-4D97-AF65-F5344CB8AC3E}">
        <p14:creationId xmlns:p14="http://schemas.microsoft.com/office/powerpoint/2010/main" val="4069046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0867-532F-4F91-87BA-FBD03157BE4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dirty="0">
                <a:latin typeface="Times New Roman" pitchFamily="18"/>
              </a:rPr>
              <a:t>Phương Thức Truyền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82F66-BD4D-4817-A0F4-B9D9207A7B2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 Phương thức luồng (Stream Mode):</a:t>
            </a:r>
          </a:p>
          <a:p>
            <a:pPr lvl="1"/>
            <a:r>
              <a:rPr lang="vi-VN" dirty="0">
                <a:latin typeface="Arial" pitchFamily="34"/>
              </a:rPr>
              <a:t>Dữ liệu được truyền đi dưới dạng luồng byte không cấu trúc; không hạn chế sử dụng kiểu đại diện; cấu trúc bản ghi được chấp nhận</a:t>
            </a:r>
          </a:p>
          <a:p>
            <a:pPr lvl="1"/>
            <a:r>
              <a:rPr lang="vi-VN" dirty="0">
                <a:latin typeface="Arial" pitchFamily="34"/>
              </a:rPr>
              <a:t>Trong một tệp cấu trúc bản ghi EOR và EOF sẽ được chỉ định bởi một mã điều khiển 2 byte</a:t>
            </a:r>
          </a:p>
          <a:p>
            <a:pPr lvl="1"/>
            <a:r>
              <a:rPr lang="vi-VN" dirty="0">
                <a:latin typeface="Arial" pitchFamily="34"/>
              </a:rPr>
              <a:t>Nếu cấu trúc là một cấu trúc tệp, EOF được chỉ định bởi các máy chủ gửi đóng kết nối dữ liệu.</a:t>
            </a:r>
          </a:p>
          <a:p>
            <a:pPr lvl="1"/>
            <a:r>
              <a:rPr lang="vi-VN" dirty="0">
                <a:latin typeface="Arial" pitchFamily="34"/>
              </a:rPr>
              <a:t>Là phương thức được sử dụng nhiều nhất trong triển khai FTP thực tế</a:t>
            </a:r>
          </a:p>
          <a:p>
            <a:pPr lvl="0"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Phương thức khối (Block Mode):</a:t>
            </a:r>
          </a:p>
          <a:p>
            <a:pPr lvl="1"/>
            <a:r>
              <a:rPr lang="vi-VN" dirty="0">
                <a:latin typeface="Arial" pitchFamily="34"/>
              </a:rPr>
              <a:t>File được truyền đi dưới dạng một dãy các khối dữ liệu</a:t>
            </a:r>
          </a:p>
          <a:p>
            <a:pPr lvl="0">
              <a:buFont typeface="Courier New" pitchFamily="49"/>
              <a:buChar char="o"/>
            </a:pPr>
            <a:endParaRPr lang="vi-VN" dirty="0">
              <a:latin typeface="Arial" pitchFamily="34"/>
            </a:endParaRPr>
          </a:p>
          <a:p>
            <a:pPr lvl="0">
              <a:buFont typeface="Courier New" pitchFamily="49"/>
              <a:buChar char="o"/>
            </a:pPr>
            <a:endParaRPr lang="vi-VN" dirty="0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1426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14400"/>
          </a:xfrm>
        </p:spPr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524000"/>
            <a:ext cx="10157354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FTP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FTP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HTTP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copy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 # HTTP)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upload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internet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BC6D-24EC-4BC7-993F-DD51AAC5B61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>
                <a:latin typeface="Times New Roman" pitchFamily="18"/>
              </a:rPr>
              <a:t>Phương Thức Truyền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478B-2678-4120-850F-4812C66D35F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dirty="0">
                <a:latin typeface="Arial" pitchFamily="34"/>
              </a:rPr>
              <a:t>Không hạn chế sử dụng kiểu đại diện cấu trúc bản ghi được chấp nhận</a:t>
            </a:r>
          </a:p>
          <a:p>
            <a:pPr lvl="1"/>
            <a:r>
              <a:rPr lang="vi-VN" dirty="0">
                <a:latin typeface="Arial" pitchFamily="34"/>
              </a:rPr>
              <a:t>Mỗi khối này có một trường tiêu đề 3 byte cho biết độ dài của khối dữ liệu và  thông tin của khối dữ liệu</a:t>
            </a:r>
          </a:p>
          <a:p>
            <a:pPr marL="457063" lvl="1" indent="0">
              <a:buNone/>
            </a:pPr>
            <a:r>
              <a:rPr lang="vi-VN" dirty="0">
                <a:latin typeface="Arial" pitchFamily="34"/>
              </a:rPr>
              <a:t>		     Descriptor			Byte Count</a:t>
            </a:r>
          </a:p>
          <a:p>
            <a:pPr marL="457063" lvl="1" indent="0">
              <a:buNone/>
            </a:pPr>
            <a:endParaRPr lang="vi-VN" dirty="0">
              <a:latin typeface="Arial" pitchFamily="34"/>
            </a:endParaRPr>
          </a:p>
          <a:p>
            <a:pPr marL="457063" lvl="1" indent="0">
              <a:buNone/>
            </a:pPr>
            <a:r>
              <a:rPr lang="vi-VN" dirty="0">
                <a:latin typeface="Arial" pitchFamily="34"/>
              </a:rPr>
              <a:t>			</a:t>
            </a:r>
          </a:p>
          <a:p>
            <a:pPr marL="457063" lvl="1" indent="0">
              <a:buNone/>
            </a:pPr>
            <a:endParaRPr lang="vi-VN" dirty="0">
              <a:latin typeface="Arial" pitchFamily="34"/>
            </a:endParaRPr>
          </a:p>
          <a:p>
            <a:pPr marL="457063" lvl="1" indent="0">
              <a:buNone/>
            </a:pPr>
            <a:r>
              <a:rPr lang="vi-VN" dirty="0">
                <a:latin typeface="Arial" pitchFamily="34"/>
              </a:rPr>
              <a:t>				</a:t>
            </a:r>
            <a:r>
              <a:rPr lang="vi-VN" i="1" dirty="0">
                <a:latin typeface="Arial" pitchFamily="34"/>
              </a:rPr>
              <a:t>Trường tiêu đề</a:t>
            </a:r>
          </a:p>
          <a:p>
            <a:pPr marL="457063" lvl="1" indent="0">
              <a:buNone/>
            </a:pPr>
            <a:endParaRPr lang="vi-VN" i="1" dirty="0">
              <a:latin typeface="Arial" pitchFamily="34"/>
            </a:endParaRPr>
          </a:p>
          <a:p>
            <a:pPr lvl="2">
              <a:buFont typeface="Wingdings" pitchFamily="2"/>
              <a:buChar char="§"/>
            </a:pPr>
            <a:r>
              <a:rPr lang="vi-VN" dirty="0">
                <a:latin typeface="Arial" pitchFamily="34"/>
              </a:rPr>
              <a:t>8-bit bậc cao đại diện cho mã mô tả: 128, 64, 32, 16</a:t>
            </a:r>
          </a:p>
          <a:p>
            <a:pPr lvl="2">
              <a:buFont typeface="Wingdings" pitchFamily="2"/>
              <a:buChar char="§"/>
            </a:pPr>
            <a:r>
              <a:rPr lang="vi-VN" dirty="0">
                <a:latin typeface="Arial" pitchFamily="34"/>
              </a:rPr>
              <a:t>16-bit bậc thấp đại diện cho trường đếm cho biết tổng độ dài dữ liệu của khối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1BB8DDA-3537-4FBB-BB88-8F3F4A98A866}"/>
              </a:ext>
            </a:extLst>
          </p:cNvPr>
          <p:cNvSpPr/>
          <p:nvPr/>
        </p:nvSpPr>
        <p:spPr>
          <a:xfrm>
            <a:off x="3079336" y="3771810"/>
            <a:ext cx="5710202" cy="685621"/>
          </a:xfrm>
          <a:prstGeom prst="rect">
            <a:avLst/>
          </a:prstGeom>
          <a:solidFill>
            <a:srgbClr val="E7E6E6"/>
          </a:solidFill>
          <a:ln w="12701" cap="flat">
            <a:solidFill>
              <a:srgbClr val="2F528F"/>
            </a:solidFill>
            <a:custDash>
              <a:ds d="799921" sp="799921"/>
            </a:custDash>
            <a:miter/>
          </a:ln>
        </p:spPr>
        <p:txBody>
          <a:bodyPr vert="horz" wrap="square" lIns="91416" tIns="45708" rIns="91416" bIns="45708" anchor="ctr" anchorCtr="1" compatLnSpc="1">
            <a:noAutofit/>
          </a:bodyPr>
          <a:lstStyle/>
          <a:p>
            <a:pPr algn="ctr" defTabSz="914126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vi-VN" sz="1799">
                <a:solidFill>
                  <a:srgbClr val="000000"/>
                </a:solidFill>
                <a:latin typeface="Arial" pitchFamily="34"/>
              </a:rPr>
              <a:t>8 bit			16 bit		</a:t>
            </a:r>
          </a:p>
        </p:txBody>
      </p:sp>
      <p:cxnSp>
        <p:nvCxnSpPr>
          <p:cNvPr id="5" name="Straight Connector 14">
            <a:extLst>
              <a:ext uri="{FF2B5EF4-FFF2-40B4-BE49-F238E27FC236}">
                <a16:creationId xmlns:a16="http://schemas.microsoft.com/office/drawing/2014/main" id="{7A7AF360-36F9-4595-A8ED-2118F137D02D}"/>
              </a:ext>
            </a:extLst>
          </p:cNvPr>
          <p:cNvCxnSpPr/>
          <p:nvPr/>
        </p:nvCxnSpPr>
        <p:spPr>
          <a:xfrm>
            <a:off x="5155077" y="3771810"/>
            <a:ext cx="0" cy="685622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custDash>
              <a:ds d="300173" sp="300173"/>
            </a:custDash>
            <a:miter/>
          </a:ln>
        </p:spPr>
      </p:cxnSp>
    </p:spTree>
    <p:extLst>
      <p:ext uri="{BB962C8B-B14F-4D97-AF65-F5344CB8AC3E}">
        <p14:creationId xmlns:p14="http://schemas.microsoft.com/office/powerpoint/2010/main" val="2007074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9452-B02B-49EB-B81B-DA26E358C27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>
                <a:latin typeface="Times New Roman" pitchFamily="18"/>
              </a:rPr>
              <a:t>Phương Thức Truyền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D7D7D-1E81-46F1-BC83-EF52C2C3E60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 Phương thức nén (Compressed Mode):</a:t>
            </a:r>
          </a:p>
          <a:p>
            <a:pPr lvl="1"/>
            <a:r>
              <a:rPr lang="vi-VN" dirty="0">
                <a:latin typeface="Arial" pitchFamily="34"/>
              </a:rPr>
              <a:t>Có 3 loại thông tin được gửi đi: dữ liệu chính quy, dữ liệu nén, thông tin điều khiển</a:t>
            </a:r>
          </a:p>
        </p:txBody>
      </p:sp>
    </p:spTree>
    <p:extLst>
      <p:ext uri="{BB962C8B-B14F-4D97-AF65-F5344CB8AC3E}">
        <p14:creationId xmlns:p14="http://schemas.microsoft.com/office/powerpoint/2010/main" val="110556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Khuôn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FTP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Khuôn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Khuôn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4775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(Access Control Commands)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USER NAME(USER):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Telnet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user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USER &lt;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&gt; &lt;username&gt; &lt;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PASSWORD(PASS):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Telnet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password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PASS &lt;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&gt; &lt;password&gt; &lt;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ACCOUNT (ACCT):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Telnet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Vài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nơi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login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ACCT &lt;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&gt; &lt;account-information&gt; &lt;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4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219200"/>
          </a:xfrm>
        </p:spPr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676400"/>
            <a:ext cx="10157354" cy="4800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WORKING DIRECTORY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CWD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CWD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&lt;pathname&gt;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TO PARENT DIRECTORY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CDUP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CDUP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LOGOUT (QUIT):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user,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QUIT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4699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PORT (PORT):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host-port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host-number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port-number)  chia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8 bits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Host-number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32 bits internet address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Port-number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16 bits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TCP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PORT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&lt;host-post&gt;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PORT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h1,h2,h3,h4,p1,p2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Host-number h1.h2.h3.h4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Port-number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256+p2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1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14400"/>
          </a:xfrm>
        </p:spPr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143000"/>
            <a:ext cx="10157354" cy="54864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PASSIVE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PASV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Server-DTP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“listen”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PASV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REPRESENTATION TYPE (TYPE):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– ASCII		|	N – Non-print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 – EBCDIC		|	T – Telnet format effector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|	C – Carriage Control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– Image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 – local byte size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&lt;type-code&gt;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7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563</TotalTime>
  <Words>2572</Words>
  <Application>Microsoft Office PowerPoint</Application>
  <PresentationFormat>Custom</PresentationFormat>
  <Paragraphs>311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Calibri Light</vt:lpstr>
      <vt:lpstr>Century Gothic</vt:lpstr>
      <vt:lpstr>Courier New</vt:lpstr>
      <vt:lpstr>Times New Roman</vt:lpstr>
      <vt:lpstr>Verdana</vt:lpstr>
      <vt:lpstr>Wingdings</vt:lpstr>
      <vt:lpstr>Books 16x9</vt:lpstr>
      <vt:lpstr>Office Theme</vt:lpstr>
      <vt:lpstr>Tìm hiểu và cài đặt dịch vụ FTP</vt:lpstr>
      <vt:lpstr>Nội Dung </vt:lpstr>
      <vt:lpstr>Giới thiệu giao thức</vt:lpstr>
      <vt:lpstr>Ứng dụng</vt:lpstr>
      <vt:lpstr>Câu Lệnh</vt:lpstr>
      <vt:lpstr>Khuôn dạng câu lệnh</vt:lpstr>
      <vt:lpstr>Lệnh điều khiển truy nhập (tiếp)</vt:lpstr>
      <vt:lpstr>Lệnh truyền tham số</vt:lpstr>
      <vt:lpstr>Lệnh truyền tham số (tiếp)</vt:lpstr>
      <vt:lpstr>Lệnh truyền tham số (tiếp)</vt:lpstr>
      <vt:lpstr>Lệnh dịch vụ FTP ( FTP Service Commands)</vt:lpstr>
      <vt:lpstr>Lệnh dịch vụ FTP (tiếp)</vt:lpstr>
      <vt:lpstr>Lệnh dịch vụ FTP (tiếp)</vt:lpstr>
      <vt:lpstr>Câu Lệnh</vt:lpstr>
      <vt:lpstr>Khuôn dạng thông điệp trả lời</vt:lpstr>
      <vt:lpstr>Chữ số đầu của FTP response</vt:lpstr>
      <vt:lpstr>Chữ số thứ hai của FTP response</vt:lpstr>
      <vt:lpstr>Chữ số thứ ba của FTP response</vt:lpstr>
      <vt:lpstr>Một số thuật ngữ</vt:lpstr>
      <vt:lpstr>Mô hình hoạt động</vt:lpstr>
      <vt:lpstr>PowerPoint Presentation</vt:lpstr>
      <vt:lpstr>PowerPoint Presentation</vt:lpstr>
      <vt:lpstr>PowerPoint Presentation</vt:lpstr>
      <vt:lpstr>Thiết Lập Kênh</vt:lpstr>
      <vt:lpstr>Thiết Lập Kênh Điều Khiển</vt:lpstr>
      <vt:lpstr>Thiết Lập Kênh Dữ Liệu</vt:lpstr>
      <vt:lpstr>Thiết Lập Kênh Dữ Liệu</vt:lpstr>
      <vt:lpstr>Thiết Lập Kênh Dữ Liệu</vt:lpstr>
      <vt:lpstr>Thiết Lập Kênh Dữ Liệu</vt:lpstr>
      <vt:lpstr>Thiết Lập Kênh Dữ Liệu</vt:lpstr>
      <vt:lpstr>Thiết Lập Kênh Dữ Liệu</vt:lpstr>
      <vt:lpstr>Thiết Lập Kênh Dữ Liệu</vt:lpstr>
      <vt:lpstr>Biểu Diễn Dữ Liệu Và Lưu Trữ</vt:lpstr>
      <vt:lpstr>Kiểu Dữ Liệu</vt:lpstr>
      <vt:lpstr>Kiểu Dữ Liệu</vt:lpstr>
      <vt:lpstr>Cấu Trúc Dữ Liệu</vt:lpstr>
      <vt:lpstr>Cấu Trúc Dữ Liệu</vt:lpstr>
      <vt:lpstr>Phương Thức Truyền (Transmission Modes)</vt:lpstr>
      <vt:lpstr>Phương Thức Truyền</vt:lpstr>
      <vt:lpstr>Phương Thức Truyền</vt:lpstr>
      <vt:lpstr>Phương Thức Truyền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và cài đặt dịch vụ FTP</dc:title>
  <dc:creator>Windows User</dc:creator>
  <cp:lastModifiedBy>Quan Vu</cp:lastModifiedBy>
  <cp:revision>59</cp:revision>
  <dcterms:created xsi:type="dcterms:W3CDTF">2017-10-28T15:05:10Z</dcterms:created>
  <dcterms:modified xsi:type="dcterms:W3CDTF">2017-11-30T00:05:45Z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