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79" autoAdjust="0"/>
  </p:normalViewPr>
  <p:slideViewPr>
    <p:cSldViewPr snapToGrid="0">
      <p:cViewPr varScale="1">
        <p:scale>
          <a:sx n="68" d="100"/>
          <a:sy n="68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IT4130\Project\IT4130\Document\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IT4130\Project\IT4130\Document\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IT4130\Project\IT4130\Document\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IT4130\Project\IT4130\Document\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/>
              <a:t>Số</a:t>
            </a:r>
            <a:r>
              <a:rPr lang="en-US" sz="2000" b="1" baseline="0" dirty="0"/>
              <a:t> </a:t>
            </a:r>
            <a:r>
              <a:rPr lang="en-US" sz="2000" b="1" baseline="0" dirty="0" err="1"/>
              <a:t>luồng</a:t>
            </a:r>
            <a:r>
              <a:rPr lang="en-US" sz="2000" b="1" baseline="0" dirty="0"/>
              <a:t> = 8</a:t>
            </a:r>
          </a:p>
          <a:p>
            <a:pPr>
              <a:defRPr sz="2000"/>
            </a:pPr>
            <a:endParaRPr lang="en-US" sz="2000" dirty="0"/>
          </a:p>
        </c:rich>
      </c:tx>
      <c:layout>
        <c:manualLayout>
          <c:xMode val="edge"/>
          <c:yMode val="edge"/>
          <c:x val="0.4110413734515069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Thời gian chạy (s)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Sheet1!$B$2:$B$21</c:f>
              <c:numCache>
                <c:formatCode>General</c:formatCode>
                <c:ptCount val="20"/>
                <c:pt idx="0">
                  <c:v>100.03388214111328</c:v>
                </c:pt>
                <c:pt idx="1">
                  <c:v>200.06775665283203</c:v>
                </c:pt>
                <c:pt idx="2">
                  <c:v>300.10163116455078</c:v>
                </c:pt>
                <c:pt idx="3">
                  <c:v>400.13551330566406</c:v>
                </c:pt>
                <c:pt idx="4">
                  <c:v>500.16938781738281</c:v>
                </c:pt>
                <c:pt idx="5">
                  <c:v>600.20326995849609</c:v>
                </c:pt>
                <c:pt idx="6">
                  <c:v>700.23714447021484</c:v>
                </c:pt>
                <c:pt idx="7">
                  <c:v>800.27102661132813</c:v>
                </c:pt>
                <c:pt idx="8">
                  <c:v>900.30490112304688</c:v>
                </c:pt>
                <c:pt idx="9">
                  <c:v>1000.3387756347656</c:v>
                </c:pt>
                <c:pt idx="10">
                  <c:v>1100.3726577758789</c:v>
                </c:pt>
                <c:pt idx="11">
                  <c:v>1200.4065399169922</c:v>
                </c:pt>
                <c:pt idx="12">
                  <c:v>1300.4404144287109</c:v>
                </c:pt>
                <c:pt idx="13">
                  <c:v>1400.4742889404297</c:v>
                </c:pt>
                <c:pt idx="14">
                  <c:v>1500.5081634521484</c:v>
                </c:pt>
                <c:pt idx="15">
                  <c:v>1600.5420532226563</c:v>
                </c:pt>
                <c:pt idx="16">
                  <c:v>1700.575927734375</c:v>
                </c:pt>
                <c:pt idx="17">
                  <c:v>1800.6098022460938</c:v>
                </c:pt>
                <c:pt idx="18">
                  <c:v>1900.6436767578125</c:v>
                </c:pt>
                <c:pt idx="19">
                  <c:v>2000.6775588989258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13.325958999999999</c:v>
                </c:pt>
                <c:pt idx="1">
                  <c:v>26.49512</c:v>
                </c:pt>
                <c:pt idx="2">
                  <c:v>39.827182999999998</c:v>
                </c:pt>
                <c:pt idx="3">
                  <c:v>55.192079</c:v>
                </c:pt>
                <c:pt idx="4">
                  <c:v>72.081252000000006</c:v>
                </c:pt>
                <c:pt idx="5">
                  <c:v>86.374917999999994</c:v>
                </c:pt>
                <c:pt idx="6">
                  <c:v>107.823249</c:v>
                </c:pt>
                <c:pt idx="7">
                  <c:v>113.010064</c:v>
                </c:pt>
                <c:pt idx="8">
                  <c:v>125.910905</c:v>
                </c:pt>
                <c:pt idx="9">
                  <c:v>151.96334899999999</c:v>
                </c:pt>
                <c:pt idx="10">
                  <c:v>170.71300400000001</c:v>
                </c:pt>
                <c:pt idx="11">
                  <c:v>188.93205399999999</c:v>
                </c:pt>
                <c:pt idx="12">
                  <c:v>206.97276099999999</c:v>
                </c:pt>
                <c:pt idx="13">
                  <c:v>224.476415</c:v>
                </c:pt>
                <c:pt idx="14">
                  <c:v>239.614845</c:v>
                </c:pt>
                <c:pt idx="15">
                  <c:v>259.23600499999998</c:v>
                </c:pt>
                <c:pt idx="16">
                  <c:v>276.843098</c:v>
                </c:pt>
                <c:pt idx="17">
                  <c:v>261.34089399999999</c:v>
                </c:pt>
                <c:pt idx="18">
                  <c:v>300.07377500000001</c:v>
                </c:pt>
                <c:pt idx="19">
                  <c:v>319.27828299999999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BB-4803-A15C-58A00572D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6130160"/>
        <c:axId val="1766326336"/>
      </c:scatterChart>
      <c:valAx>
        <c:axId val="176613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Kích</a:t>
                </a:r>
                <a:r>
                  <a:rPr lang="en-US" baseline="0"/>
                  <a:t> thước dữ liệu (MB)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326336"/>
        <c:crosses val="autoZero"/>
        <c:crossBetween val="midCat"/>
      </c:valAx>
      <c:valAx>
        <c:axId val="176632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(s)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13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/>
              <a:t>Lần</a:t>
            </a:r>
            <a:r>
              <a:rPr lang="en-US" sz="2000" b="1" baseline="0" dirty="0"/>
              <a:t> 1</a:t>
            </a:r>
            <a:endParaRPr lang="en-US" sz="2000" b="1" dirty="0"/>
          </a:p>
          <a:p>
            <a:pPr>
              <a:defRPr sz="2000"/>
            </a:pPr>
            <a:r>
              <a:rPr lang="en-US" sz="2000" dirty="0"/>
              <a:t> </a:t>
            </a:r>
          </a:p>
        </c:rich>
      </c:tx>
      <c:layout>
        <c:manualLayout>
          <c:xMode val="edge"/>
          <c:yMode val="edge"/>
          <c:x val="0.49996038074354637"/>
          <c:y val="3.295309204191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Thời gian chạy (s)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10</c:v>
                </c:pt>
              </c:numCache>
            </c:numRef>
          </c:xVal>
          <c:yVal>
            <c:numRef>
              <c:f>Sheet2!$C$2:$C$7</c:f>
              <c:numCache>
                <c:formatCode>General</c:formatCode>
                <c:ptCount val="6"/>
                <c:pt idx="0">
                  <c:v>319.27828299999999</c:v>
                </c:pt>
                <c:pt idx="1">
                  <c:v>360.90144400000003</c:v>
                </c:pt>
                <c:pt idx="2">
                  <c:v>305.75046400000002</c:v>
                </c:pt>
                <c:pt idx="3">
                  <c:v>352.69066700000002</c:v>
                </c:pt>
                <c:pt idx="4">
                  <c:v>319.10825399999999</c:v>
                </c:pt>
                <c:pt idx="5">
                  <c:v>299.809909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79-4310-9E78-F9FF0F3A8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4687248"/>
        <c:axId val="1762751968"/>
      </c:scatterChart>
      <c:valAx>
        <c:axId val="185468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Số luồng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751968"/>
        <c:crosses val="autoZero"/>
        <c:crossBetween val="midCat"/>
      </c:valAx>
      <c:valAx>
        <c:axId val="176275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 gian chạy (s)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3.6111111111111108E-2"/>
              <c:y val="0.38499234470691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68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/>
              <a:t>Lần</a:t>
            </a:r>
            <a:r>
              <a:rPr lang="en-US" sz="2000" b="1" baseline="0" dirty="0"/>
              <a:t> 2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10</c:v>
                </c:pt>
              </c:numCache>
            </c:numRef>
          </c:xVal>
          <c:yVal>
            <c:numRef>
              <c:f>Sheet3!$C$2:$C$7</c:f>
              <c:numCache>
                <c:formatCode>General</c:formatCode>
                <c:ptCount val="6"/>
                <c:pt idx="0">
                  <c:v>276.70299699999998</c:v>
                </c:pt>
                <c:pt idx="1">
                  <c:v>270.64148899999998</c:v>
                </c:pt>
                <c:pt idx="2">
                  <c:v>286.24285500000002</c:v>
                </c:pt>
                <c:pt idx="3">
                  <c:v>338.19703399999997</c:v>
                </c:pt>
                <c:pt idx="4">
                  <c:v>317.697181</c:v>
                </c:pt>
                <c:pt idx="5">
                  <c:v>275.245923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33-45E7-9DD4-E32F388A2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987824"/>
        <c:axId val="1766334112"/>
      </c:scatterChart>
      <c:valAx>
        <c:axId val="176298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luồng</a:t>
                </a:r>
                <a:endParaRPr lang="en-US" baseline="0" dirty="0"/>
              </a:p>
              <a:p>
                <a:pPr>
                  <a:defRPr/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0.50791861855875609"/>
              <c:y val="0.932111296968707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334112"/>
        <c:crosses val="autoZero"/>
        <c:crossBetween val="midCat"/>
      </c:valAx>
      <c:valAx>
        <c:axId val="176633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Thời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gian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chạy</a:t>
                </a:r>
                <a:r>
                  <a:rPr lang="en-US" baseline="0" dirty="0"/>
                  <a:t> (s)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98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/>
              <a:t>Lần</a:t>
            </a:r>
            <a:r>
              <a:rPr lang="en-US" sz="2000" b="1" baseline="0" dirty="0"/>
              <a:t>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10</c:v>
                </c:pt>
              </c:numCache>
            </c:numRef>
          </c:xVal>
          <c:yVal>
            <c:numRef>
              <c:f>Sheet4!$C$2:$C$7</c:f>
              <c:numCache>
                <c:formatCode>General</c:formatCode>
                <c:ptCount val="6"/>
                <c:pt idx="0">
                  <c:v>276.89026200000001</c:v>
                </c:pt>
                <c:pt idx="1">
                  <c:v>308.61594400000001</c:v>
                </c:pt>
                <c:pt idx="2">
                  <c:v>291.38436899999999</c:v>
                </c:pt>
                <c:pt idx="3">
                  <c:v>338.03804200000002</c:v>
                </c:pt>
                <c:pt idx="4">
                  <c:v>317.60760099999999</c:v>
                </c:pt>
                <c:pt idx="5">
                  <c:v>279.00190700000002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F6-48BE-B128-73ED86A25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4695568"/>
        <c:axId val="1879509248"/>
      </c:scatterChart>
      <c:valAx>
        <c:axId val="185469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Số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luồng</a:t>
                </a:r>
                <a:endParaRPr lang="en-US" baseline="0" dirty="0"/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509248"/>
        <c:crosses val="autoZero"/>
        <c:crossBetween val="midCat"/>
      </c:valAx>
      <c:valAx>
        <c:axId val="187950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Thời</a:t>
                </a:r>
                <a:r>
                  <a:rPr lang="en-US" baseline="0" dirty="0"/>
                  <a:t> gain </a:t>
                </a:r>
                <a:r>
                  <a:rPr lang="en-US" baseline="0" dirty="0" err="1"/>
                  <a:t>chạy</a:t>
                </a:r>
                <a:r>
                  <a:rPr lang="en-US" baseline="0" dirty="0"/>
                  <a:t> (s)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695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8813B-E52A-4B87-A62F-99FDE76C557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77EF-162E-4C81-9966-BA4A8DFE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77EF-162E-4C81-9966-BA4A8DFEF0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TẬP LỚN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LẬP TRÌNH SONG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		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GDVD: TS.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20151708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: 20153054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D2C85-FF47-4162-880D-3439A9F66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6" y="1688122"/>
            <a:ext cx="7572814" cy="4065564"/>
          </a:xfrm>
        </p:spPr>
      </p:pic>
    </p:spTree>
    <p:extLst>
      <p:ext uri="{BB962C8B-B14F-4D97-AF65-F5344CB8AC3E}">
        <p14:creationId xmlns:p14="http://schemas.microsoft.com/office/powerpoint/2010/main" val="208634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bit.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5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CẤU HÌNH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con. 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MPI_Barrier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0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CẤU HÌNH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ĐỌC FILE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BLOCK_SIZE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CẤU HÌNH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MÃ HÓA HOẶC GIẢI MÃ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MPI_Scatterv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MPI_Gatherv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48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3.THỬ NGHIỆM THỰC TẾ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AA5673-E66A-4566-AFC8-E88F034BA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31018"/>
              </p:ext>
            </p:extLst>
          </p:nvPr>
        </p:nvGraphicFramePr>
        <p:xfrm>
          <a:off x="488950" y="1238248"/>
          <a:ext cx="8026400" cy="501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02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5247-0759-4945-A142-3F92E95E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3.THỬ NGHIỆM THỰC TẾ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850025-5D7D-4A55-8C72-42AB8D208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084315"/>
              </p:ext>
            </p:extLst>
          </p:nvPr>
        </p:nvGraphicFramePr>
        <p:xfrm>
          <a:off x="488950" y="1238248"/>
          <a:ext cx="8026400" cy="501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601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3AA9-08DF-485F-9761-0E34E424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3.THỬ NGHIỆM THỰC TẾ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1CF22-E7B1-461F-9420-147E3D915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59937"/>
              </p:ext>
            </p:extLst>
          </p:nvPr>
        </p:nvGraphicFramePr>
        <p:xfrm>
          <a:off x="488950" y="1346200"/>
          <a:ext cx="80264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536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9D0-3467-45D3-9E64-434FF93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3.THỬ NGHIỆM THỰC TẾ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920189-872F-468D-9BB6-DCCB93D7F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20594"/>
              </p:ext>
            </p:extLst>
          </p:nvPr>
        </p:nvGraphicFramePr>
        <p:xfrm>
          <a:off x="488950" y="1346200"/>
          <a:ext cx="80264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30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THUẬT TOÁN DES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CẤU HÌNH MPICH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THỬ NGHIỆM THỰC TẾ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 (Data Encryption Standard)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bởi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Cục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Quốc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Mỹ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(NASA)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năm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1977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khóa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K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 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khóa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Hoán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ở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làm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thay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thế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lên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giữ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Hoán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Hoán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685800" lvl="2" indent="0" algn="just">
                  <a:lnSpc>
                    <a:spcPct val="100000"/>
                  </a:lnSpc>
                  <a:buNone/>
                </a:pPr>
                <a:endParaRPr lang="en-US" dirty="0"/>
              </a:p>
              <a:p>
                <a:pPr lvl="2" algn="just"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3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Khóa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dài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khóa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56 bits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 16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khóa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Khối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khối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64 bits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6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SƠ ĐỒ HOẠT ĐỘNG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" y="1632857"/>
            <a:ext cx="7874762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9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CƠ CHẾ SINH KHÓA</a:t>
            </a:r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685110"/>
            <a:ext cx="5068389" cy="45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436-B4CE-4D4F-930D-1181D5F6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D43E-5F81-48F4-B4C3-F31E9716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(Expansion):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bit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48 bit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S-Box.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bit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CHẾ ĐỘ MÃ KHỐI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(ECB)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(CTR)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ECB,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27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THUẬT TOÁN DES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7FBEF-3491-41CC-A067-6C595C53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730326"/>
            <a:ext cx="7174522" cy="3981157"/>
          </a:xfrm>
        </p:spPr>
      </p:pic>
    </p:spTree>
    <p:extLst>
      <p:ext uri="{BB962C8B-B14F-4D97-AF65-F5344CB8AC3E}">
        <p14:creationId xmlns:p14="http://schemas.microsoft.com/office/powerpoint/2010/main" val="28469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157</TotalTime>
  <Words>780</Words>
  <Application>Microsoft Office PowerPoint</Application>
  <PresentationFormat>On-screen Show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BÀI TẬP LỚN LẬP TRÌNH SONG SONG</vt:lpstr>
      <vt:lpstr>MỤC LỤC</vt:lpstr>
      <vt:lpstr>1. THUẬT TOÁN DES</vt:lpstr>
      <vt:lpstr>1. THUẬT TOÁN DES</vt:lpstr>
      <vt:lpstr>1. THUẬT TOÁN DES</vt:lpstr>
      <vt:lpstr>1. THUẬT TOÁN DES</vt:lpstr>
      <vt:lpstr>1. THUẬT TOÁN DES</vt:lpstr>
      <vt:lpstr>1. THUẬT TOÁN DES</vt:lpstr>
      <vt:lpstr>1. THUẬT TOÁN DES</vt:lpstr>
      <vt:lpstr>1. THUẬT TOÁN DES</vt:lpstr>
      <vt:lpstr>1. THUẬT TOÁN DES</vt:lpstr>
      <vt:lpstr>2. CẤU HÌNH MPICH</vt:lpstr>
      <vt:lpstr>2. CẤU HÌNH MPICH</vt:lpstr>
      <vt:lpstr>2. CẤU HÌNH MPICH</vt:lpstr>
      <vt:lpstr>3.THỬ NGHIỆM THỰC TẾ </vt:lpstr>
      <vt:lpstr>3.THỬ NGHIỆM THỰC TẾ</vt:lpstr>
      <vt:lpstr>3.THỬ NGHIỆM THỰC TẾ</vt:lpstr>
      <vt:lpstr>3.THỬ NGHIỆM THỰC TẾ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minh vu</cp:lastModifiedBy>
  <cp:revision>26</cp:revision>
  <dcterms:created xsi:type="dcterms:W3CDTF">2016-07-25T07:53:11Z</dcterms:created>
  <dcterms:modified xsi:type="dcterms:W3CDTF">2018-05-21T11:13:34Z</dcterms:modified>
</cp:coreProperties>
</file>