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63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F72-893C-49B6-B306-59EB3B9FA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C48-3B98-46D2-B3B8-BA33DB08D5E0}" type="slidenum">
              <a:rPr lang="zh-CN" altLang="en-US" smtClean="0"/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F72-893C-49B6-B306-59EB3B9FA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C48-3B98-46D2-B3B8-BA33DB08D5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F72-893C-49B6-B306-59EB3B9FA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C48-3B98-46D2-B3B8-BA33DB08D5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F72-893C-49B6-B306-59EB3B9FA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C48-3B98-46D2-B3B8-BA33DB08D5E0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F72-893C-49B6-B306-59EB3B9FA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C48-3B98-46D2-B3B8-BA33DB08D5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F72-893C-49B6-B306-59EB3B9FA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C48-3B98-46D2-B3B8-BA33DB08D5E0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F72-893C-49B6-B306-59EB3B9FA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C48-3B98-46D2-B3B8-BA33DB08D5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F72-893C-49B6-B306-59EB3B9FA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C48-3B98-46D2-B3B8-BA33DB08D5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F72-893C-49B6-B306-59EB3B9FA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C48-3B98-46D2-B3B8-BA33DB08D5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F72-893C-49B6-B306-59EB3B9FA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C48-3B98-46D2-B3B8-BA33DB08D5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F72-893C-49B6-B306-59EB3B9FA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C48-3B98-46D2-B3B8-BA33DB08D5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F72-893C-49B6-B306-59EB3B9FA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C48-3B98-46D2-B3B8-BA33DB08D5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F72-893C-49B6-B306-59EB3B9FA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C48-3B98-46D2-B3B8-BA33DB08D5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F72-893C-49B6-B306-59EB3B9FA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C48-3B98-46D2-B3B8-BA33DB08D5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F72-893C-49B6-B306-59EB3B9FA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C48-3B98-46D2-B3B8-BA33DB08D5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F72-893C-49B6-B306-59EB3B9FA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C48-3B98-46D2-B3B8-BA33DB08D5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4F72-893C-49B6-B306-59EB3B9FA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DC48-3B98-46D2-B3B8-BA33DB08D5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FE44F72-893C-49B6-B306-59EB3B9FA0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01ADC48-3B98-46D2-B3B8-BA33DB08D5E0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二手物品发布平台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286750" y="5416550"/>
            <a:ext cx="3763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汇报人：</a:t>
            </a:r>
            <a:r>
              <a:rPr lang="en-US" altLang="zh-CN"/>
              <a:t>20</a:t>
            </a:r>
            <a:r>
              <a:rPr lang="zh-CN" altLang="en-US"/>
              <a:t>智</a:t>
            </a:r>
            <a:r>
              <a:rPr lang="en-US" altLang="zh-CN"/>
              <a:t>72 </a:t>
            </a:r>
            <a:r>
              <a:rPr lang="zh-CN" altLang="en-US"/>
              <a:t>帅比李国瑞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0674" y="2419345"/>
            <a:ext cx="3847665" cy="1276797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目录</a:t>
            </a:r>
            <a:endParaRPr lang="en-US" altLang="zh-CN" sz="6000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 bwMode="auto">
          <a:xfrm>
            <a:off x="539750" y="314325"/>
            <a:ext cx="6407150" cy="666750"/>
            <a:chOff x="0" y="-33"/>
            <a:chExt cx="10091" cy="1280"/>
          </a:xfrm>
        </p:grpSpPr>
        <p:sp>
          <p:nvSpPr>
            <p:cNvPr id="6" name="圆角矩形 5124"/>
            <p:cNvSpPr>
              <a:spLocks noChangeArrowheads="1"/>
            </p:cNvSpPr>
            <p:nvPr/>
          </p:nvSpPr>
          <p:spPr bwMode="auto">
            <a:xfrm>
              <a:off x="1361" y="-33"/>
              <a:ext cx="8730" cy="1260"/>
            </a:xfrm>
            <a:prstGeom prst="roundRect">
              <a:avLst>
                <a:gd name="adj" fmla="val 13028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pPr latinLnBrk="1">
                <a:lnSpc>
                  <a:spcPct val="120000"/>
                </a:lnSpc>
              </a:pPr>
              <a:r>
                <a:rPr lang="zh-CN" altLang="en-US" sz="2800" b="1" i="1" dirty="0">
                  <a:solidFill>
                    <a:schemeClr val="bg1"/>
                  </a:solidFill>
                </a:rPr>
                <a:t>项目功能</a:t>
              </a:r>
              <a:endParaRPr lang="zh-CN" altLang="en-US" b="1" dirty="0"/>
            </a:p>
          </p:txBody>
        </p:sp>
        <p:grpSp>
          <p:nvGrpSpPr>
            <p:cNvPr id="7" name="组合 5126"/>
            <p:cNvGrpSpPr/>
            <p:nvPr/>
          </p:nvGrpSpPr>
          <p:grpSpPr bwMode="auto">
            <a:xfrm>
              <a:off x="0" y="0"/>
              <a:ext cx="1247" cy="1247"/>
              <a:chOff x="0" y="0"/>
              <a:chExt cx="499" cy="499"/>
            </a:xfrm>
          </p:grpSpPr>
          <p:sp>
            <p:nvSpPr>
              <p:cNvPr id="8" name="圆角矩形 512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99" cy="499"/>
              </a:xfrm>
              <a:prstGeom prst="roundRect">
                <a:avLst>
                  <a:gd name="adj" fmla="val 13028"/>
                </a:avLst>
              </a:prstGeom>
              <a:solidFill>
                <a:srgbClr val="FFB4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矩形 51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0" y="135"/>
                <a:ext cx="135" cy="2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 spc="-70">
                    <a:ln w="9525">
                      <a:noFill/>
                      <a:round/>
                    </a:ln>
                    <a:solidFill>
                      <a:schemeClr val="hlink"/>
                    </a:solidFill>
                    <a:latin typeface="Arial Black" panose="020B0A04020102020204"/>
                  </a:rPr>
                  <a:t>1</a:t>
                </a:r>
                <a:endParaRPr lang="zh-CN" altLang="en-US" sz="1400" kern="10" spc="-70">
                  <a:ln w="9525">
                    <a:noFill/>
                    <a:round/>
                  </a:ln>
                  <a:solidFill>
                    <a:schemeClr val="hlink"/>
                  </a:solidFill>
                  <a:latin typeface="Arial Black" panose="020B0A04020102020204"/>
                </a:endParaRPr>
              </a:p>
            </p:txBody>
          </p:sp>
          <p:sp>
            <p:nvSpPr>
              <p:cNvPr id="10" name="圆角矩形 5129"/>
              <p:cNvSpPr/>
              <p:nvPr/>
            </p:nvSpPr>
            <p:spPr>
              <a:xfrm>
                <a:off x="23" y="23"/>
                <a:ext cx="453" cy="204"/>
              </a:xfrm>
              <a:prstGeom prst="roundRect">
                <a:avLst>
                  <a:gd name="adj" fmla="val 25981"/>
                </a:avLst>
              </a:prstGeom>
              <a:gradFill rotWithShape="1">
                <a:gsLst>
                  <a:gs pos="0">
                    <a:schemeClr val="bg1">
                      <a:alpha val="75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11" name="组合 10"/>
          <p:cNvGrpSpPr/>
          <p:nvPr/>
        </p:nvGrpSpPr>
        <p:grpSpPr bwMode="auto">
          <a:xfrm>
            <a:off x="539750" y="1268413"/>
            <a:ext cx="6407150" cy="641350"/>
            <a:chOff x="0" y="0"/>
            <a:chExt cx="10092" cy="1248"/>
          </a:xfrm>
        </p:grpSpPr>
        <p:sp>
          <p:nvSpPr>
            <p:cNvPr id="12" name="圆角矩形 5132"/>
            <p:cNvSpPr/>
            <p:nvPr/>
          </p:nvSpPr>
          <p:spPr>
            <a:xfrm>
              <a:off x="1363" y="0"/>
              <a:ext cx="8729" cy="1248"/>
            </a:xfrm>
            <a:prstGeom prst="roundRect">
              <a:avLst>
                <a:gd name="adj" fmla="val 13028"/>
              </a:avLst>
            </a:prstGeom>
            <a:solidFill>
              <a:srgbClr val="5F5F5F">
                <a:alpha val="100000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pPr latinLnBrk="1">
                <a:lnSpc>
                  <a:spcPct val="120000"/>
                </a:lnSpc>
                <a:defRPr/>
              </a:pPr>
              <a:r>
                <a:rPr lang="zh-CN" altLang="en-US" sz="2800" b="1" i="1" dirty="0">
                  <a:solidFill>
                    <a:schemeClr val="bg1"/>
                  </a:solidFill>
                  <a:cs typeface="+mn-ea"/>
                  <a:sym typeface="+mn-ea"/>
                </a:rPr>
                <a:t>数据库类型、编程语言、技术框架</a:t>
              </a:r>
              <a:endParaRPr lang="zh-CN" b="1" dirty="0"/>
            </a:p>
          </p:txBody>
        </p:sp>
        <p:grpSp>
          <p:nvGrpSpPr>
            <p:cNvPr id="13" name="组合 5134"/>
            <p:cNvGrpSpPr/>
            <p:nvPr/>
          </p:nvGrpSpPr>
          <p:grpSpPr bwMode="auto">
            <a:xfrm>
              <a:off x="0" y="0"/>
              <a:ext cx="1247" cy="1248"/>
              <a:chOff x="0" y="0"/>
              <a:chExt cx="499" cy="499"/>
            </a:xfrm>
          </p:grpSpPr>
          <p:sp>
            <p:nvSpPr>
              <p:cNvPr id="14" name="圆角矩形 513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99" cy="499"/>
              </a:xfrm>
              <a:prstGeom prst="roundRect">
                <a:avLst>
                  <a:gd name="adj" fmla="val 13028"/>
                </a:avLst>
              </a:prstGeom>
              <a:solidFill>
                <a:srgbClr val="5F5F5F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矩形 5136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0" y="135"/>
                <a:ext cx="180" cy="2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 spc="-70">
                    <a:ln w="9525">
                      <a:noFill/>
                      <a:round/>
                    </a:ln>
                    <a:solidFill>
                      <a:schemeClr val="bg1"/>
                    </a:solidFill>
                    <a:latin typeface="Arial Black" panose="020B0A04020102020204"/>
                  </a:rPr>
                  <a:t>2</a:t>
                </a:r>
                <a:endParaRPr lang="zh-CN" altLang="en-US" sz="1400" kern="10" spc="-70">
                  <a:ln w="9525">
                    <a:noFill/>
                    <a:round/>
                  </a:ln>
                  <a:solidFill>
                    <a:schemeClr val="bg1"/>
                  </a:solidFill>
                  <a:latin typeface="Arial Black" panose="020B0A04020102020204"/>
                </a:endParaRPr>
              </a:p>
            </p:txBody>
          </p:sp>
          <p:sp>
            <p:nvSpPr>
              <p:cNvPr id="16" name="圆角矩形 5137"/>
              <p:cNvSpPr/>
              <p:nvPr/>
            </p:nvSpPr>
            <p:spPr>
              <a:xfrm>
                <a:off x="23" y="23"/>
                <a:ext cx="453" cy="204"/>
              </a:xfrm>
              <a:prstGeom prst="roundRect">
                <a:avLst>
                  <a:gd name="adj" fmla="val 25981"/>
                </a:avLst>
              </a:prstGeom>
              <a:gradFill rotWithShape="1">
                <a:gsLst>
                  <a:gs pos="0">
                    <a:schemeClr val="bg1">
                      <a:alpha val="75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17" name="组合 16"/>
          <p:cNvGrpSpPr/>
          <p:nvPr/>
        </p:nvGrpSpPr>
        <p:grpSpPr bwMode="auto">
          <a:xfrm>
            <a:off x="539750" y="2275194"/>
            <a:ext cx="6408737" cy="628650"/>
            <a:chOff x="0" y="0"/>
            <a:chExt cx="10092" cy="1248"/>
          </a:xfrm>
        </p:grpSpPr>
        <p:sp>
          <p:nvSpPr>
            <p:cNvPr id="18" name="圆角矩形 5140"/>
            <p:cNvSpPr/>
            <p:nvPr/>
          </p:nvSpPr>
          <p:spPr>
            <a:xfrm>
              <a:off x="1362" y="0"/>
              <a:ext cx="8730" cy="1248"/>
            </a:xfrm>
            <a:prstGeom prst="roundRect">
              <a:avLst>
                <a:gd name="adj" fmla="val 13028"/>
              </a:avLst>
            </a:prstGeom>
            <a:solidFill>
              <a:srgbClr val="5F5F5F">
                <a:alpha val="100000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pPr latinLnBrk="1">
                <a:lnSpc>
                  <a:spcPct val="120000"/>
                </a:lnSpc>
                <a:defRPr/>
              </a:pPr>
              <a:r>
                <a:rPr lang="zh-CN" altLang="en-US" sz="2800" b="1" i="1" dirty="0">
                  <a:solidFill>
                    <a:schemeClr val="bg1"/>
                  </a:solidFill>
                  <a:cs typeface="+mn-ea"/>
                  <a:sym typeface="+mn-ea"/>
                </a:rPr>
                <a:t>数据库表结构</a:t>
              </a:r>
              <a:endParaRPr lang="zh-CN" b="1" dirty="0"/>
            </a:p>
          </p:txBody>
        </p:sp>
        <p:grpSp>
          <p:nvGrpSpPr>
            <p:cNvPr id="19" name="组合 5142"/>
            <p:cNvGrpSpPr/>
            <p:nvPr/>
          </p:nvGrpSpPr>
          <p:grpSpPr bwMode="auto">
            <a:xfrm>
              <a:off x="0" y="0"/>
              <a:ext cx="1247" cy="1248"/>
              <a:chOff x="0" y="0"/>
              <a:chExt cx="499" cy="499"/>
            </a:xfrm>
          </p:grpSpPr>
          <p:sp>
            <p:nvSpPr>
              <p:cNvPr id="20" name="圆角矩形 514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99" cy="499"/>
              </a:xfrm>
              <a:prstGeom prst="roundRect">
                <a:avLst>
                  <a:gd name="adj" fmla="val 14227"/>
                </a:avLst>
              </a:prstGeom>
              <a:solidFill>
                <a:srgbClr val="5F5F5F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矩形 5144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0" y="135"/>
                <a:ext cx="180" cy="2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 spc="-70">
                    <a:ln w="9525">
                      <a:noFill/>
                      <a:round/>
                    </a:ln>
                    <a:solidFill>
                      <a:schemeClr val="bg1"/>
                    </a:solidFill>
                    <a:latin typeface="Arial Black" panose="020B0A04020102020204"/>
                  </a:rPr>
                  <a:t>3</a:t>
                </a:r>
                <a:endParaRPr lang="zh-CN" altLang="en-US" sz="1400" kern="10" spc="-70">
                  <a:ln w="9525">
                    <a:noFill/>
                    <a:round/>
                  </a:ln>
                  <a:solidFill>
                    <a:schemeClr val="bg1"/>
                  </a:solidFill>
                  <a:latin typeface="Arial Black" panose="020B0A04020102020204"/>
                </a:endParaRPr>
              </a:p>
            </p:txBody>
          </p:sp>
          <p:sp>
            <p:nvSpPr>
              <p:cNvPr id="22" name="圆角矩形 5145"/>
              <p:cNvSpPr/>
              <p:nvPr/>
            </p:nvSpPr>
            <p:spPr>
              <a:xfrm>
                <a:off x="23" y="21"/>
                <a:ext cx="453" cy="204"/>
              </a:xfrm>
              <a:prstGeom prst="roundRect">
                <a:avLst>
                  <a:gd name="adj" fmla="val 25981"/>
                </a:avLst>
              </a:prstGeom>
              <a:gradFill rotWithShape="1">
                <a:gsLst>
                  <a:gs pos="0">
                    <a:schemeClr val="bg1">
                      <a:alpha val="75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23" name="组合 22"/>
          <p:cNvGrpSpPr/>
          <p:nvPr/>
        </p:nvGrpSpPr>
        <p:grpSpPr bwMode="auto">
          <a:xfrm>
            <a:off x="509588" y="3182938"/>
            <a:ext cx="6408737" cy="652462"/>
            <a:chOff x="0" y="0"/>
            <a:chExt cx="10092" cy="1248"/>
          </a:xfrm>
        </p:grpSpPr>
        <p:sp>
          <p:nvSpPr>
            <p:cNvPr id="24" name="圆角矩形 5148"/>
            <p:cNvSpPr/>
            <p:nvPr/>
          </p:nvSpPr>
          <p:spPr>
            <a:xfrm>
              <a:off x="1362" y="0"/>
              <a:ext cx="8730" cy="1248"/>
            </a:xfrm>
            <a:prstGeom prst="roundRect">
              <a:avLst>
                <a:gd name="adj" fmla="val 11824"/>
              </a:avLst>
            </a:prstGeom>
            <a:solidFill>
              <a:srgbClr val="5F5F5F">
                <a:alpha val="100000"/>
              </a:srgbClr>
            </a:solidFill>
            <a:ln w="9525">
              <a:noFill/>
            </a:ln>
          </p:spPr>
          <p:txBody>
            <a:bodyPr anchor="ctr"/>
            <a:lstStyle/>
            <a:p>
              <a:pPr latinLnBrk="1">
                <a:lnSpc>
                  <a:spcPct val="120000"/>
                </a:lnSpc>
                <a:defRPr/>
              </a:pPr>
              <a:r>
                <a:rPr lang="zh-CN" altLang="en-US" sz="2800" b="1" i="1" dirty="0">
                  <a:solidFill>
                    <a:schemeClr val="bg1"/>
                  </a:solidFill>
                  <a:cs typeface="+mn-ea"/>
                  <a:sym typeface="+mn-ea"/>
                </a:rPr>
                <a:t>数据库连接方式</a:t>
              </a:r>
              <a:endParaRPr lang="zh-CN" b="1" dirty="0"/>
            </a:p>
          </p:txBody>
        </p:sp>
        <p:grpSp>
          <p:nvGrpSpPr>
            <p:cNvPr id="25" name="组合 5150"/>
            <p:cNvGrpSpPr/>
            <p:nvPr/>
          </p:nvGrpSpPr>
          <p:grpSpPr bwMode="auto">
            <a:xfrm>
              <a:off x="0" y="0"/>
              <a:ext cx="1247" cy="1248"/>
              <a:chOff x="0" y="0"/>
              <a:chExt cx="499" cy="499"/>
            </a:xfrm>
          </p:grpSpPr>
          <p:sp>
            <p:nvSpPr>
              <p:cNvPr id="26" name="圆角矩形 515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99" cy="499"/>
              </a:xfrm>
              <a:prstGeom prst="roundRect">
                <a:avLst>
                  <a:gd name="adj" fmla="val 14227"/>
                </a:avLst>
              </a:prstGeom>
              <a:solidFill>
                <a:srgbClr val="5F5F5F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矩形 5152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0" y="135"/>
                <a:ext cx="180" cy="2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 spc="-70">
                    <a:ln w="9525">
                      <a:noFill/>
                      <a:round/>
                    </a:ln>
                    <a:solidFill>
                      <a:schemeClr val="bg1"/>
                    </a:solidFill>
                    <a:latin typeface="Arial Black" panose="020B0A04020102020204"/>
                  </a:rPr>
                  <a:t>4</a:t>
                </a:r>
                <a:endParaRPr lang="zh-CN" altLang="en-US" sz="1400" kern="10" spc="-70">
                  <a:ln w="9525">
                    <a:noFill/>
                    <a:round/>
                  </a:ln>
                  <a:solidFill>
                    <a:schemeClr val="bg1"/>
                  </a:solidFill>
                  <a:latin typeface="Arial Black" panose="020B0A04020102020204"/>
                </a:endParaRPr>
              </a:p>
            </p:txBody>
          </p:sp>
          <p:sp>
            <p:nvSpPr>
              <p:cNvPr id="28" name="圆角矩形 5153"/>
              <p:cNvSpPr/>
              <p:nvPr/>
            </p:nvSpPr>
            <p:spPr>
              <a:xfrm>
                <a:off x="23" y="23"/>
                <a:ext cx="453" cy="204"/>
              </a:xfrm>
              <a:prstGeom prst="roundRect">
                <a:avLst>
                  <a:gd name="adj" fmla="val 25981"/>
                </a:avLst>
              </a:prstGeom>
              <a:gradFill rotWithShape="1">
                <a:gsLst>
                  <a:gs pos="0">
                    <a:schemeClr val="bg1">
                      <a:alpha val="75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29" name="组合 28"/>
          <p:cNvGrpSpPr/>
          <p:nvPr/>
        </p:nvGrpSpPr>
        <p:grpSpPr bwMode="auto">
          <a:xfrm>
            <a:off x="509588" y="4121150"/>
            <a:ext cx="6437312" cy="650875"/>
            <a:chOff x="0" y="0"/>
            <a:chExt cx="10137" cy="1305"/>
          </a:xfrm>
        </p:grpSpPr>
        <p:sp>
          <p:nvSpPr>
            <p:cNvPr id="30" name="圆角矩形 3"/>
            <p:cNvSpPr/>
            <p:nvPr/>
          </p:nvSpPr>
          <p:spPr>
            <a:xfrm>
              <a:off x="1407" y="57"/>
              <a:ext cx="8730" cy="1248"/>
            </a:xfrm>
            <a:prstGeom prst="roundRect">
              <a:avLst>
                <a:gd name="adj" fmla="val 11824"/>
              </a:avLst>
            </a:prstGeom>
            <a:solidFill>
              <a:srgbClr val="5F5F5F">
                <a:alpha val="100000"/>
              </a:srgbClr>
            </a:solidFill>
            <a:ln w="9525">
              <a:noFill/>
            </a:ln>
          </p:spPr>
          <p:txBody>
            <a:bodyPr anchor="ctr"/>
            <a:lstStyle/>
            <a:p>
              <a:pPr latinLnBrk="1">
                <a:lnSpc>
                  <a:spcPct val="120000"/>
                </a:lnSpc>
                <a:defRPr/>
              </a:pPr>
              <a:r>
                <a:rPr lang="zh-CN" altLang="en-US" sz="2800" b="1" i="1" dirty="0">
                  <a:solidFill>
                    <a:schemeClr val="bg1"/>
                  </a:solidFill>
                  <a:cs typeface="+mn-ea"/>
                  <a:sym typeface="+mn-ea"/>
                </a:rPr>
                <a:t>数据库中的数据如何与</a:t>
              </a:r>
              <a:r>
                <a:rPr lang="en-US" altLang="zh-CN" sz="2800" b="1" i="1" dirty="0">
                  <a:solidFill>
                    <a:schemeClr val="bg1"/>
                  </a:solidFill>
                  <a:cs typeface="+mn-ea"/>
                  <a:sym typeface="+mn-ea"/>
                </a:rPr>
                <a:t>web</a:t>
              </a:r>
              <a:r>
                <a:rPr lang="zh-CN" altLang="en-US" sz="2800" b="1" i="1" dirty="0">
                  <a:solidFill>
                    <a:schemeClr val="bg1"/>
                  </a:solidFill>
                  <a:cs typeface="+mn-ea"/>
                  <a:sym typeface="+mn-ea"/>
                </a:rPr>
                <a:t>交互</a:t>
              </a:r>
              <a:endParaRPr lang="zh-CN" sz="2000" b="1" dirty="0"/>
            </a:p>
          </p:txBody>
        </p:sp>
        <p:grpSp>
          <p:nvGrpSpPr>
            <p:cNvPr id="31" name="组合 5"/>
            <p:cNvGrpSpPr/>
            <p:nvPr/>
          </p:nvGrpSpPr>
          <p:grpSpPr bwMode="auto">
            <a:xfrm>
              <a:off x="0" y="0"/>
              <a:ext cx="1247" cy="1248"/>
              <a:chOff x="0" y="0"/>
              <a:chExt cx="499" cy="499"/>
            </a:xfrm>
          </p:grpSpPr>
          <p:sp>
            <p:nvSpPr>
              <p:cNvPr id="32" name="圆角矩形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99" cy="499"/>
              </a:xfrm>
              <a:prstGeom prst="roundRect">
                <a:avLst>
                  <a:gd name="adj" fmla="val 14227"/>
                </a:avLst>
              </a:prstGeom>
              <a:solidFill>
                <a:srgbClr val="5F5F5F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矩形 7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0" y="135"/>
                <a:ext cx="180" cy="2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 spc="-70">
                    <a:ln w="9525">
                      <a:noFill/>
                      <a:round/>
                    </a:ln>
                    <a:solidFill>
                      <a:schemeClr val="bg1"/>
                    </a:solidFill>
                    <a:latin typeface="Arial Black" panose="020B0A04020102020204"/>
                  </a:rPr>
                  <a:t>5</a:t>
                </a:r>
                <a:endParaRPr lang="zh-CN" altLang="en-US" sz="1400" kern="10" spc="-70">
                  <a:ln w="9525">
                    <a:noFill/>
                    <a:round/>
                  </a:ln>
                  <a:solidFill>
                    <a:schemeClr val="bg1"/>
                  </a:solidFill>
                  <a:latin typeface="Arial Black" panose="020B0A04020102020204"/>
                </a:endParaRPr>
              </a:p>
            </p:txBody>
          </p:sp>
          <p:sp>
            <p:nvSpPr>
              <p:cNvPr id="34" name="圆角矩形 8"/>
              <p:cNvSpPr/>
              <p:nvPr/>
            </p:nvSpPr>
            <p:spPr>
              <a:xfrm>
                <a:off x="23" y="23"/>
                <a:ext cx="453" cy="204"/>
              </a:xfrm>
              <a:prstGeom prst="roundRect">
                <a:avLst>
                  <a:gd name="adj" fmla="val 25981"/>
                </a:avLst>
              </a:prstGeom>
              <a:gradFill rotWithShape="1">
                <a:gsLst>
                  <a:gs pos="0">
                    <a:schemeClr val="bg1">
                      <a:alpha val="75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35" name="组合 34"/>
          <p:cNvGrpSpPr/>
          <p:nvPr/>
        </p:nvGrpSpPr>
        <p:grpSpPr bwMode="auto">
          <a:xfrm>
            <a:off x="509588" y="5054600"/>
            <a:ext cx="6408737" cy="652463"/>
            <a:chOff x="0" y="0"/>
            <a:chExt cx="10092" cy="1248"/>
          </a:xfrm>
        </p:grpSpPr>
        <p:sp>
          <p:nvSpPr>
            <p:cNvPr id="36" name="圆角矩形 11"/>
            <p:cNvSpPr/>
            <p:nvPr/>
          </p:nvSpPr>
          <p:spPr>
            <a:xfrm>
              <a:off x="1362" y="0"/>
              <a:ext cx="8730" cy="1248"/>
            </a:xfrm>
            <a:prstGeom prst="roundRect">
              <a:avLst>
                <a:gd name="adj" fmla="val 11824"/>
              </a:avLst>
            </a:prstGeom>
            <a:solidFill>
              <a:srgbClr val="5F5F5F">
                <a:alpha val="100000"/>
              </a:srgbClr>
            </a:solidFill>
            <a:ln w="9525">
              <a:noFill/>
            </a:ln>
          </p:spPr>
          <p:txBody>
            <a:bodyPr anchor="ctr"/>
            <a:lstStyle/>
            <a:p>
              <a:pPr latinLnBrk="1">
                <a:lnSpc>
                  <a:spcPct val="120000"/>
                </a:lnSpc>
                <a:defRPr/>
              </a:pPr>
              <a:r>
                <a:rPr lang="zh-CN" altLang="en-US" sz="2800" b="1" i="1" dirty="0">
                  <a:solidFill>
                    <a:schemeClr val="bg1"/>
                  </a:solidFill>
                  <a:cs typeface="+mn-ea"/>
                  <a:sym typeface="+mn-ea"/>
                </a:rPr>
                <a:t>项目遇到的困难</a:t>
              </a:r>
              <a:endParaRPr lang="zh-CN" b="1" dirty="0"/>
            </a:p>
          </p:txBody>
        </p:sp>
        <p:grpSp>
          <p:nvGrpSpPr>
            <p:cNvPr id="37" name="组合 13"/>
            <p:cNvGrpSpPr/>
            <p:nvPr/>
          </p:nvGrpSpPr>
          <p:grpSpPr bwMode="auto">
            <a:xfrm>
              <a:off x="0" y="0"/>
              <a:ext cx="1247" cy="1248"/>
              <a:chOff x="0" y="0"/>
              <a:chExt cx="499" cy="499"/>
            </a:xfrm>
          </p:grpSpPr>
          <p:sp>
            <p:nvSpPr>
              <p:cNvPr id="38" name="圆角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99" cy="499"/>
              </a:xfrm>
              <a:prstGeom prst="roundRect">
                <a:avLst>
                  <a:gd name="adj" fmla="val 14227"/>
                </a:avLst>
              </a:prstGeom>
              <a:solidFill>
                <a:srgbClr val="5F5F5F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矩形 15"/>
              <p:cNvSpPr>
                <a:spLocks noChangeArrowheads="1" noChangeShapeType="1" noTextEdit="1"/>
              </p:cNvSpPr>
              <p:nvPr/>
            </p:nvSpPr>
            <p:spPr bwMode="auto">
              <a:xfrm>
                <a:off x="160" y="135"/>
                <a:ext cx="180" cy="22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1400" kern="10" spc="-70">
                    <a:ln w="9525">
                      <a:noFill/>
                      <a:round/>
                    </a:ln>
                    <a:solidFill>
                      <a:schemeClr val="bg1"/>
                    </a:solidFill>
                    <a:latin typeface="Arial Black" panose="020B0A04020102020204"/>
                  </a:rPr>
                  <a:t>6</a:t>
                </a:r>
                <a:endParaRPr lang="zh-CN" altLang="en-US" sz="1400" kern="10" spc="-70">
                  <a:ln w="9525">
                    <a:noFill/>
                    <a:round/>
                  </a:ln>
                  <a:solidFill>
                    <a:schemeClr val="bg1"/>
                  </a:solidFill>
                  <a:latin typeface="Arial Black" panose="020B0A04020102020204"/>
                </a:endParaRPr>
              </a:p>
            </p:txBody>
          </p:sp>
          <p:sp>
            <p:nvSpPr>
              <p:cNvPr id="40" name="圆角矩形 16"/>
              <p:cNvSpPr/>
              <p:nvPr/>
            </p:nvSpPr>
            <p:spPr>
              <a:xfrm>
                <a:off x="23" y="23"/>
                <a:ext cx="453" cy="204"/>
              </a:xfrm>
              <a:prstGeom prst="roundRect">
                <a:avLst>
                  <a:gd name="adj" fmla="val 25981"/>
                </a:avLst>
              </a:prstGeom>
              <a:gradFill rotWithShape="1">
                <a:gsLst>
                  <a:gs pos="0">
                    <a:schemeClr val="bg1">
                      <a:alpha val="75000"/>
                    </a:schemeClr>
                  </a:gs>
                  <a:gs pos="100000">
                    <a:schemeClr val="bg1">
                      <a:gamma/>
                      <a:tint val="0"/>
                      <a:invGamma/>
                      <a:alpha val="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可以进行注册、登录进入系统。进入系统之后，用户可以浏览、查找自己喜欢的二手物品，查看物品详情，与卖家进行交流。用户也可以发布自己的二手物品，供他人选择。用户可以在用户个人中心查看自己收藏的物品，暂时关闭</a:t>
            </a:r>
            <a:r>
              <a:rPr lang="en-US" altLang="zh-CN" dirty="0"/>
              <a:t>/</a:t>
            </a:r>
            <a:r>
              <a:rPr lang="zh-CN" altLang="en-US" dirty="0"/>
              <a:t>开启、撤销自己发布的物品，修改自己的个人资料等等。</a:t>
            </a:r>
            <a:endParaRPr lang="en-US" altLang="zh-CN" dirty="0"/>
          </a:p>
          <a:p>
            <a:r>
              <a:rPr lang="zh-CN" altLang="en-US" dirty="0"/>
              <a:t>管理员负责管理系统秩序，可以对出现的不良评论或者违禁物品进行删除。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数据库类型、编程语言、框架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数据库类型：</a:t>
            </a:r>
            <a:r>
              <a:rPr lang="en-US" altLang="zh-CN" dirty="0" err="1"/>
              <a:t>Mysql</a:t>
            </a:r>
            <a:r>
              <a:rPr lang="zh-CN" altLang="en-US" dirty="0"/>
              <a:t>数据库</a:t>
            </a:r>
            <a:endParaRPr lang="en-US" altLang="zh-CN" dirty="0"/>
          </a:p>
          <a:p>
            <a:r>
              <a:rPr lang="zh-CN" altLang="en-US" dirty="0"/>
              <a:t>编程语言：</a:t>
            </a:r>
            <a:r>
              <a:rPr lang="en-US" altLang="zh-CN" dirty="0"/>
              <a:t>Python</a:t>
            </a:r>
            <a:endParaRPr lang="en-US" altLang="zh-CN" dirty="0"/>
          </a:p>
          <a:p>
            <a:r>
              <a:rPr lang="zh-CN" altLang="en-US" dirty="0"/>
              <a:t>框架</a:t>
            </a:r>
            <a:r>
              <a:rPr lang="en-US" altLang="zh-CN" dirty="0"/>
              <a:t>:Flask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数据库表结构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1" y="685800"/>
            <a:ext cx="10709929" cy="3615267"/>
          </a:xfrm>
        </p:spPr>
        <p:txBody>
          <a:bodyPr/>
          <a:lstStyle/>
          <a:p>
            <a:r>
              <a:rPr lang="zh-CN" altLang="en-US" dirty="0"/>
              <a:t>用户表</a:t>
            </a:r>
            <a:r>
              <a:rPr lang="en-US" altLang="zh-CN" dirty="0">
                <a:sym typeface="Wingdings" panose="05000000000000000000" pitchFamily="2" charset="2"/>
              </a:rPr>
              <a:t>:</a:t>
            </a:r>
            <a:r>
              <a:rPr lang="zh-CN" altLang="en-US" dirty="0">
                <a:sym typeface="Wingdings" panose="05000000000000000000" pitchFamily="2" charset="2"/>
              </a:rPr>
              <a:t>用户</a:t>
            </a:r>
            <a:r>
              <a:rPr lang="en-US" altLang="zh-CN" dirty="0">
                <a:sym typeface="Wingdings" panose="05000000000000000000" pitchFamily="2" charset="2"/>
              </a:rPr>
              <a:t>ID,</a:t>
            </a:r>
            <a:r>
              <a:rPr lang="zh-CN" altLang="en-US" dirty="0">
                <a:sym typeface="Wingdings" panose="05000000000000000000" pitchFamily="2" charset="2"/>
              </a:rPr>
              <a:t>用户名，加密处理后的密码，邮箱，是否具有管理员权限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物品表：物品</a:t>
            </a:r>
            <a:r>
              <a:rPr lang="en-US" altLang="zh-CN" dirty="0">
                <a:sym typeface="Wingdings" panose="05000000000000000000" pitchFamily="2" charset="2"/>
              </a:rPr>
              <a:t>ID</a:t>
            </a:r>
            <a:r>
              <a:rPr lang="zh-CN" altLang="en-US" dirty="0">
                <a:sym typeface="Wingdings" panose="05000000000000000000" pitchFamily="2" charset="2"/>
              </a:rPr>
              <a:t>，物品名称，物品详细描述，物品价格，物品图片</a:t>
            </a:r>
            <a:r>
              <a:rPr lang="en-US" altLang="zh-CN" dirty="0">
                <a:sym typeface="Wingdings" panose="05000000000000000000" pitchFamily="2" charset="2"/>
              </a:rPr>
              <a:t>URL</a:t>
            </a:r>
            <a:r>
              <a:rPr lang="zh-CN" altLang="en-US" dirty="0">
                <a:sym typeface="Wingdings" panose="05000000000000000000" pitchFamily="2" charset="2"/>
              </a:rPr>
              <a:t>，物品发布者</a:t>
            </a:r>
            <a:r>
              <a:rPr lang="en-US" altLang="zh-CN" dirty="0">
                <a:sym typeface="Wingdings" panose="05000000000000000000" pitchFamily="2" charset="2"/>
              </a:rPr>
              <a:t>ID</a:t>
            </a:r>
            <a:r>
              <a:rPr lang="zh-CN" altLang="en-US" dirty="0">
                <a:sym typeface="Wingdings" panose="05000000000000000000" pitchFamily="2" charset="2"/>
              </a:rPr>
              <a:t>，物品发布时间，物品交易是否被关闭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评论表：评论</a:t>
            </a:r>
            <a:r>
              <a:rPr lang="en-US" altLang="zh-CN" dirty="0">
                <a:sym typeface="Wingdings" panose="05000000000000000000" pitchFamily="2" charset="2"/>
              </a:rPr>
              <a:t>ID</a:t>
            </a:r>
            <a:r>
              <a:rPr lang="zh-CN" altLang="en-US" dirty="0">
                <a:sym typeface="Wingdings" panose="05000000000000000000" pitchFamily="2" charset="2"/>
              </a:rPr>
              <a:t>，评论内容，评论发布者</a:t>
            </a:r>
            <a:r>
              <a:rPr lang="en-US" altLang="zh-CN" dirty="0">
                <a:sym typeface="Wingdings" panose="05000000000000000000" pitchFamily="2" charset="2"/>
              </a:rPr>
              <a:t>ID</a:t>
            </a:r>
            <a:r>
              <a:rPr lang="zh-CN" altLang="en-US" dirty="0">
                <a:sym typeface="Wingdings" panose="05000000000000000000" pitchFamily="2" charset="2"/>
              </a:rPr>
              <a:t>，评论所属物品</a:t>
            </a:r>
            <a:r>
              <a:rPr lang="en-US" altLang="zh-CN" dirty="0">
                <a:sym typeface="Wingdings" panose="05000000000000000000" pitchFamily="2" charset="2"/>
              </a:rPr>
              <a:t>ID</a:t>
            </a:r>
            <a:r>
              <a:rPr lang="zh-CN" altLang="en-US" dirty="0">
                <a:sym typeface="Wingdings" panose="05000000000000000000" pitchFamily="2" charset="2"/>
              </a:rPr>
              <a:t>，评论发布时间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用户喜好表：</a:t>
            </a:r>
            <a:r>
              <a:rPr lang="en-US" altLang="zh-CN" dirty="0">
                <a:sym typeface="Wingdings" panose="05000000000000000000" pitchFamily="2" charset="2"/>
              </a:rPr>
              <a:t>ID</a:t>
            </a:r>
            <a:r>
              <a:rPr lang="zh-CN" altLang="en-US" dirty="0">
                <a:sym typeface="Wingdings" panose="05000000000000000000" pitchFamily="2" charset="2"/>
              </a:rPr>
              <a:t>，用户</a:t>
            </a:r>
            <a:r>
              <a:rPr lang="en-US" altLang="zh-CN" dirty="0">
                <a:sym typeface="Wingdings" panose="05000000000000000000" pitchFamily="2" charset="2"/>
              </a:rPr>
              <a:t>ID</a:t>
            </a:r>
            <a:r>
              <a:rPr lang="zh-CN" altLang="en-US" dirty="0">
                <a:sym typeface="Wingdings" panose="05000000000000000000" pitchFamily="2" charset="2"/>
              </a:rPr>
              <a:t>，物品</a:t>
            </a:r>
            <a:r>
              <a:rPr lang="en-US" altLang="zh-CN" dirty="0">
                <a:sym typeface="Wingdings" panose="05000000000000000000" pitchFamily="2" charset="2"/>
              </a:rPr>
              <a:t>ID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数据库连接方式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数据库连接利用了</a:t>
            </a:r>
            <a:r>
              <a:rPr lang="en-US" altLang="zh-CN" dirty="0"/>
              <a:t>flask</a:t>
            </a:r>
            <a:r>
              <a:rPr lang="zh-CN" altLang="en-US" dirty="0"/>
              <a:t>框架的</a:t>
            </a:r>
            <a:r>
              <a:rPr lang="en-US" altLang="zh-CN" dirty="0" err="1"/>
              <a:t>flask_sqlalchemy</a:t>
            </a:r>
            <a:r>
              <a:rPr lang="zh-CN" altLang="en-US" dirty="0"/>
              <a:t>插件，</a:t>
            </a:r>
            <a:r>
              <a:rPr lang="en-US" altLang="zh-CN" dirty="0" err="1"/>
              <a:t>mysql</a:t>
            </a:r>
            <a:r>
              <a:rPr lang="zh-CN" altLang="en-US" dirty="0"/>
              <a:t>驱动使用的是</a:t>
            </a:r>
            <a:r>
              <a:rPr lang="en-US" altLang="zh-CN" dirty="0"/>
              <a:t>Python</a:t>
            </a:r>
            <a:r>
              <a:rPr lang="zh-CN" altLang="en-US" dirty="0"/>
              <a:t>语言针对</a:t>
            </a:r>
            <a:r>
              <a:rPr lang="en-US" altLang="zh-CN" dirty="0" err="1"/>
              <a:t>mysql</a:t>
            </a:r>
            <a:r>
              <a:rPr lang="zh-CN" altLang="en-US" dirty="0"/>
              <a:t>数据库的</a:t>
            </a:r>
            <a:r>
              <a:rPr lang="en-US" altLang="zh-CN" dirty="0" err="1"/>
              <a:t>pymysql</a:t>
            </a:r>
            <a:r>
              <a:rPr lang="zh-CN" altLang="en-US" dirty="0"/>
              <a:t>。通过在项目的</a:t>
            </a:r>
            <a:r>
              <a:rPr lang="en-US" altLang="zh-CN" dirty="0"/>
              <a:t>config</a:t>
            </a:r>
            <a:r>
              <a:rPr lang="zh-CN" altLang="en-US" dirty="0"/>
              <a:t>文件中指定数据库的详细</a:t>
            </a:r>
            <a:r>
              <a:rPr lang="en-US" altLang="zh-CN" dirty="0"/>
              <a:t>URL</a:t>
            </a:r>
            <a:r>
              <a:rPr lang="zh-CN" altLang="en-US" dirty="0"/>
              <a:t>便可以进行数据库的连接。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数据库中的数据如何与</a:t>
            </a:r>
            <a:r>
              <a:rPr lang="en-US" altLang="zh-CN" dirty="0"/>
              <a:t>Web</a:t>
            </a:r>
            <a:r>
              <a:rPr lang="zh-CN" altLang="en-US" dirty="0"/>
              <a:t>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Flask</a:t>
            </a:r>
            <a:r>
              <a:rPr lang="zh-CN" altLang="en-US" dirty="0"/>
              <a:t>框架的</a:t>
            </a:r>
            <a:r>
              <a:rPr lang="en-US" altLang="zh-CN" dirty="0"/>
              <a:t>jinja2</a:t>
            </a:r>
            <a:r>
              <a:rPr lang="zh-CN" altLang="en-US" dirty="0"/>
              <a:t>引擎允许使用</a:t>
            </a:r>
            <a:r>
              <a:rPr lang="en-US" altLang="zh-CN" dirty="0"/>
              <a:t>{{ }}</a:t>
            </a:r>
            <a:r>
              <a:rPr lang="zh-CN" altLang="en-US" dirty="0"/>
              <a:t>和</a:t>
            </a:r>
            <a:r>
              <a:rPr lang="en-US" altLang="zh-CN" dirty="0"/>
              <a:t>{% %}</a:t>
            </a:r>
            <a:r>
              <a:rPr lang="zh-CN" altLang="en-US" dirty="0"/>
              <a:t>的形式实现传递变量和实现循环、条件语句。</a:t>
            </a:r>
            <a:endParaRPr lang="en-US" altLang="zh-CN" dirty="0"/>
          </a:p>
          <a:p>
            <a:r>
              <a:rPr lang="zh-CN" altLang="en-US" dirty="0"/>
              <a:t>例如，在</a:t>
            </a:r>
            <a:r>
              <a:rPr lang="en-US" altLang="zh-CN" dirty="0"/>
              <a:t>WEB</a:t>
            </a:r>
            <a:r>
              <a:rPr lang="zh-CN" altLang="en-US" dirty="0"/>
              <a:t>首页展示所有发布的二手物品，需要传递所有二手物品的信息：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图</a:t>
            </a:r>
            <a:r>
              <a:rPr lang="en-US" altLang="zh-CN" dirty="0"/>
              <a:t>1</a:t>
            </a:r>
            <a:r>
              <a:rPr lang="zh-CN" altLang="en-US" dirty="0"/>
              <a:t>中的</a:t>
            </a:r>
            <a:r>
              <a:rPr lang="en-US" altLang="zh-CN" dirty="0"/>
              <a:t>items</a:t>
            </a:r>
            <a:r>
              <a:rPr lang="zh-CN" altLang="en-US" dirty="0"/>
              <a:t>是视图函数中传递的变量</a:t>
            </a:r>
            <a:r>
              <a:rPr lang="en-US" altLang="zh-CN" dirty="0"/>
              <a:t>,</a:t>
            </a:r>
            <a:r>
              <a:rPr lang="zh-CN" altLang="en-US" dirty="0"/>
              <a:t>图</a:t>
            </a:r>
            <a:r>
              <a:rPr lang="en-US" altLang="zh-CN" dirty="0"/>
              <a:t>2</a:t>
            </a:r>
            <a:r>
              <a:rPr lang="zh-CN" altLang="en-US" dirty="0"/>
              <a:t>中使用类似</a:t>
            </a:r>
            <a:r>
              <a:rPr lang="en-US" altLang="zh-CN" dirty="0"/>
              <a:t>Python</a:t>
            </a:r>
            <a:r>
              <a:rPr lang="zh-CN" altLang="en-US" dirty="0"/>
              <a:t>的访问对象属性的方式访问</a:t>
            </a:r>
            <a:r>
              <a:rPr lang="en-US" altLang="zh-CN" dirty="0"/>
              <a:t>item</a:t>
            </a:r>
            <a:r>
              <a:rPr lang="zh-CN" altLang="en-US" dirty="0"/>
              <a:t>的各个属性。</a:t>
            </a:r>
            <a:r>
              <a:rPr lang="en-US" altLang="zh-CN" dirty="0"/>
              <a:t>Item</a:t>
            </a:r>
            <a:r>
              <a:rPr lang="zh-CN" altLang="en-US" dirty="0"/>
              <a:t>变量的各个属性和数据库表</a:t>
            </a:r>
            <a:r>
              <a:rPr lang="en-US" altLang="zh-CN" dirty="0"/>
              <a:t>(</a:t>
            </a:r>
            <a:r>
              <a:rPr lang="zh-CN" altLang="en-US" dirty="0"/>
              <a:t>图</a:t>
            </a:r>
            <a:r>
              <a:rPr lang="en-US" altLang="zh-CN" dirty="0"/>
              <a:t>3)</a:t>
            </a:r>
            <a:r>
              <a:rPr lang="zh-CN" altLang="en-US" dirty="0"/>
              <a:t>中的列一一对应。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96621" y="2493433"/>
            <a:ext cx="2238095" cy="2857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1911" y="1802651"/>
            <a:ext cx="4187407" cy="15070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03574" y="1770697"/>
            <a:ext cx="4111017" cy="157097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遇到的困难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在实现本系统时遇到的困难主要体现在两个方面，一是系统的前端页面的设计，二是怎样快捷方便地得到一对多关系。</a:t>
            </a:r>
            <a:endParaRPr lang="en-US" altLang="zh-CN" dirty="0"/>
          </a:p>
          <a:p>
            <a:r>
              <a:rPr lang="zh-CN" altLang="en-US" dirty="0"/>
              <a:t>系统前端页面的设计困难的解决是通过参考著名的前端框架</a:t>
            </a:r>
            <a:r>
              <a:rPr lang="en-US" altLang="zh-CN" dirty="0"/>
              <a:t>Bootstrap</a:t>
            </a:r>
            <a:r>
              <a:rPr lang="zh-CN" altLang="en-US" dirty="0"/>
              <a:t>实现的。</a:t>
            </a:r>
            <a:r>
              <a:rPr lang="en-US" altLang="zh-CN" dirty="0"/>
              <a:t>Bootstrap</a:t>
            </a:r>
            <a:r>
              <a:rPr lang="zh-CN" altLang="en-US" dirty="0"/>
              <a:t>框架提供了许多精美的组建、布局，还开放了源代码供参考。在此基础上我还加入了一些利用</a:t>
            </a:r>
            <a:r>
              <a:rPr lang="en-US" altLang="zh-CN" dirty="0" err="1"/>
              <a:t>javascrip</a:t>
            </a:r>
            <a:r>
              <a:rPr lang="zh-CN" altLang="en-US" dirty="0"/>
              <a:t>代码实现的美化效果，使得前端设计更加美观。</a:t>
            </a:r>
            <a:endParaRPr lang="en-US" altLang="zh-CN" dirty="0"/>
          </a:p>
          <a:p>
            <a:r>
              <a:rPr lang="zh-CN" altLang="en-US" dirty="0"/>
              <a:t>实体一对多关系的解决得益于</a:t>
            </a:r>
            <a:r>
              <a:rPr lang="en-US" altLang="zh-CN" dirty="0"/>
              <a:t>flask</a:t>
            </a:r>
            <a:r>
              <a:rPr lang="zh-CN" altLang="en-US" dirty="0"/>
              <a:t>框架的</a:t>
            </a:r>
            <a:r>
              <a:rPr lang="en-US" altLang="zh-CN" dirty="0"/>
              <a:t>relationship</a:t>
            </a:r>
            <a:r>
              <a:rPr lang="zh-CN" altLang="en-US" dirty="0"/>
              <a:t>函数，能够在不创建实体表的情况下，通过反向引用获取到用户发布的所有评论和某个物品下的所有评论。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71543" y="3886155"/>
            <a:ext cx="7759737" cy="4149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33600" y="1815615"/>
            <a:ext cx="7333129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sz="6000" dirty="0"/>
              <a:t>谢谢！</a:t>
            </a:r>
            <a:endParaRPr lang="en-US" altLang="zh-CN" sz="6000" dirty="0"/>
          </a:p>
          <a:p>
            <a:pPr algn="ctr"/>
            <a:endParaRPr lang="en-US" altLang="zh-CN" sz="2400" dirty="0"/>
          </a:p>
          <a:p>
            <a:pPr algn="ctr"/>
            <a:endParaRPr lang="en-US" altLang="zh-CN" sz="24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d9fed1d4-43fd-4fe7-bb8d-323f13f0d362"/>
  <p:tag name="COMMONDATA" val="eyJoZGlkIjoiNDVjYzdjYWU1YjM4OThmOWUxMWEyMTA0NWU0MGE5NTkifQ=="/>
</p:tagLst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1029</Words>
  <Application>WPS 演示</Application>
  <PresentationFormat>自定义</PresentationFormat>
  <Paragraphs>78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Wingdings 3</vt:lpstr>
      <vt:lpstr>Arial Black</vt:lpstr>
      <vt:lpstr>幼圆</vt:lpstr>
      <vt:lpstr>Century Gothic</vt:lpstr>
      <vt:lpstr>微软雅黑</vt:lpstr>
      <vt:lpstr>Arial Unicode MS</vt:lpstr>
      <vt:lpstr>Calibri</vt:lpstr>
      <vt:lpstr>切片</vt:lpstr>
      <vt:lpstr>二手物品发布平台</vt:lpstr>
      <vt:lpstr>PowerPoint 演示文稿</vt:lpstr>
      <vt:lpstr>项目功能</vt:lpstr>
      <vt:lpstr>数据库类型、编程语言、框架</vt:lpstr>
      <vt:lpstr>数据库表结构</vt:lpstr>
      <vt:lpstr>数据库连接方式</vt:lpstr>
      <vt:lpstr>数据库中的数据如何与Web交互</vt:lpstr>
      <vt:lpstr>遇到的困难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二手物品发布平台</dc:title>
  <dc:creator>Ren Siyu</dc:creator>
  <cp:lastModifiedBy>菠萝哥</cp:lastModifiedBy>
  <cp:revision>34</cp:revision>
  <dcterms:created xsi:type="dcterms:W3CDTF">2017-12-10T05:38:00Z</dcterms:created>
  <dcterms:modified xsi:type="dcterms:W3CDTF">2023-04-14T07:12:39Z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B84DB672FE084F72B85449D7AA3A8AEC</vt:lpwstr>
  </property>
  <property fmtid="{D5CDD505-2E9C-101B-9397-08002B2CF9AE}" pid="3" name="KSOProductBuildVer">
    <vt:lpwstr>2052-11.1.0.13703</vt:lpwstr>
  </property>
</Properties>
</file>