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8" autoAdjust="0"/>
    <p:restoredTop sz="80674" autoAdjust="0"/>
  </p:normalViewPr>
  <p:slideViewPr>
    <p:cSldViewPr snapToGrid="0">
      <p:cViewPr varScale="1">
        <p:scale>
          <a:sx n="88" d="100"/>
          <a:sy n="88" d="100"/>
        </p:scale>
        <p:origin x="3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</a:t>
            </a:r>
            <a:r>
              <a:rPr dirty="0" err="1"/>
              <a:t>i</a:t>
            </a:r>
            <a:r>
              <a:rPr dirty="0"/>
              <a:t>_</a:t>
            </a:r>
            <a:r>
              <a:rPr lang="en-CN" dirty="0"/>
              <a:t>k</a:t>
            </a:r>
            <a:r>
              <a:rPr dirty="0"/>
              <a:t>+1 exists because optimal schedule does same thing for first </a:t>
            </a:r>
            <a:r>
              <a:rPr lang="en-CN" dirty="0"/>
              <a:t>k</a:t>
            </a:r>
            <a:r>
              <a:rPr dirty="0"/>
              <a:t> jobs, so greedy would schedule some job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rPr dirty="0"/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this provides one reason why we need at least d classrooms. Are there any other reasons? No!</a:t>
            </a:r>
          </a:p>
          <a:p>
            <a:endParaRPr dirty="0"/>
          </a:p>
          <a:p>
            <a:r>
              <a:rPr dirty="0"/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 dirty="0"/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 dirty="0"/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[</a:t>
            </a:r>
            <a:r>
              <a:rPr dirty="0" err="1"/>
              <a:t>wayne</a:t>
            </a:r>
            <a:r>
              <a:rPr dirty="0"/>
              <a:t> s18] our definition of inversion is slightly stronger than K-T. We still consider </a:t>
            </a:r>
            <a:r>
              <a:rPr dirty="0" err="1"/>
              <a:t>i</a:t>
            </a:r>
            <a:r>
              <a:rPr dirty="0"/>
              <a:t>-j an inversion even if di = </a:t>
            </a:r>
            <a:r>
              <a:rPr dirty="0" err="1"/>
              <a:t>dj</a:t>
            </a:r>
            <a:r>
              <a:rPr dirty="0"/>
              <a:t>, as long as </a:t>
            </a:r>
            <a:r>
              <a:rPr dirty="0" err="1"/>
              <a:t>i</a:t>
            </a:r>
            <a:r>
              <a:rPr dirty="0"/>
              <a:t> &lt; j and j scheduled before </a:t>
            </a:r>
            <a:r>
              <a:rPr dirty="0" err="1"/>
              <a:t>i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rPr dirty="0"/>
              <a:t>k can equal </a:t>
            </a:r>
            <a:r>
              <a:rPr dirty="0" err="1"/>
              <a:t>i</a:t>
            </a:r>
            <a:r>
              <a:rPr dirty="0"/>
              <a:t> (if so, </a:t>
            </a:r>
            <a:r>
              <a:rPr dirty="0" err="1"/>
              <a:t>i</a:t>
            </a:r>
            <a:r>
              <a:rPr dirty="0"/>
              <a:t>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rPr dirty="0"/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Proposition.  </a:t>
            </a:r>
            <a:r>
              <a:rPr dirty="0">
                <a:solidFill>
                  <a:srgbClr val="000000"/>
                </a:solidFill>
              </a:rPr>
              <a:t>Can implement earliest-finish-time first in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Keep track of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dirty="0"/>
              <a:t> that was added last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 </a:t>
            </a:r>
            <a:r>
              <a:rPr dirty="0" err="1"/>
              <a:t>if</a:t>
            </a:r>
            <a:r>
              <a:rPr lang="en-US" dirty="0" err="1"/>
              <a:t>f</a:t>
            </a:r>
            <a:r>
              <a:rPr dirty="0"/>
              <a:t>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* </a:t>
            </a:r>
            <a:r>
              <a:rPr dirty="0"/>
              <a:t>.</a:t>
            </a:r>
          </a:p>
          <a:p>
            <a:pPr lvl="1"/>
            <a:r>
              <a:rPr dirty="0"/>
              <a:t>Sorting by finish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 dirty="0"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 dirty="0"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 dirty="0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 dirty="0"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dirty="0"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dirty="0"/>
                <a:t>job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dirty="0"/>
                <a:t> exists</a:t>
              </a:r>
            </a:p>
            <a:p>
              <a:pPr>
                <a:lnSpc>
                  <a:spcPct val="80000"/>
                </a:lnSpc>
              </a:pPr>
              <a:r>
                <a:rPr dirty="0"/>
                <a:t>because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 dirty="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rPr dirty="0"/>
              <a:t>Pf.  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= number of classrooms that the algorithm allocates.</a:t>
            </a:r>
          </a:p>
          <a:p>
            <a:pPr lvl="1"/>
            <a:r>
              <a:rPr dirty="0"/>
              <a:t>Classroom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is opened because we needed to schedule a lecture, say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</a:t>
            </a:r>
            <a:br>
              <a:rPr dirty="0"/>
            </a:br>
            <a:r>
              <a:rPr dirty="0"/>
              <a:t>that is incompatible with a lecture in each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dirty="0"/>
              <a:t> other classrooms.</a:t>
            </a:r>
          </a:p>
          <a:p>
            <a:pPr lvl="1"/>
            <a:r>
              <a:rPr dirty="0"/>
              <a:t>Thus, these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altLang="zh-CN" i="1" dirty="0">
                <a:latin typeface="Times"/>
                <a:ea typeface="Times"/>
                <a:cs typeface="Times"/>
                <a:sym typeface="Times"/>
              </a:rPr>
              <a:t>-1</a:t>
            </a:r>
            <a:r>
              <a:rPr dirty="0"/>
              <a:t> lectures each end after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Since we sorted by start time, each of these incompatible lectures start no later than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Thus, we have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lectures overlapping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e</a:t>
            </a:r>
            <a:r>
              <a:rPr dirty="0"/>
              <a:t>.</a:t>
            </a:r>
          </a:p>
          <a:p>
            <a:pPr lvl="1"/>
            <a:r>
              <a:rPr dirty="0"/>
              <a:t>Key observation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 dirty="0"/>
              <a:t>  all schedules 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dirty="0"/>
              <a:t>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classrooms.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85" t="-870" r="-1627" b="-2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 1.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rPr dirty="0"/>
              <a:t>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 dirty="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 dirty="0"/>
              <a:t>Observation 2.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0" name="Def.  Given a schedule S, an inversion is a pair of jobs i and j such that: i &lt; j but j is scheduled before i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lang="en-US" dirty="0"/>
                  <a:t>Observation 3.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The earliest-deadline-first schedule is the unique idle-free schedule with no inversions.</a:t>
                </a:r>
                <a:endParaRPr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970" name="Def.  Given a schedule S, an inversion is a pair of jobs i and j such that: i &lt; j but j is scheduled before i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559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3" name="Def.  Given a schedule S, an inversion is a pair of jobs i and j such that: i &lt; j but j is scheduled before i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Observation 4.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If an idle-free schedule has an inversion, then it has an adjacent inversion.</a:t>
                </a:r>
              </a:p>
              <a:p>
                <a:r>
                  <a:rPr dirty="0"/>
                  <a:t>Pf.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i="1" dirty="0" err="1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–</a:t>
                </a:r>
                <a:r>
                  <a:rPr dirty="0"/>
                  <a:t>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be a closest inversion.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be element immediately to the right of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Case 1. 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</a:rPr>
                  <a:t>[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 &gt;</a:t>
                </a:r>
                <a:r>
                  <a:rPr dirty="0">
                    <a:solidFill>
                      <a:srgbClr val="606060"/>
                    </a:solidFill>
                  </a:rPr>
                  <a:t>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]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 Then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j–k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is an adjacent inversion.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Case 2. 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</a:rPr>
                  <a:t>[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 &lt;</a:t>
                </a:r>
                <a:r>
                  <a:rPr dirty="0">
                    <a:solidFill>
                      <a:srgbClr val="606060"/>
                    </a:solidFill>
                  </a:rPr>
                  <a:t> </a:t>
                </a:r>
                <a:r>
                  <a:rPr i="1"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 </a:t>
                </a:r>
                <a:r>
                  <a:rPr dirty="0">
                    <a:solidFill>
                      <a:srgbClr val="60606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]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Then </a:t>
                </a:r>
                <a:r>
                  <a:rPr i="1" dirty="0" err="1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–k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 is a closer inversion since </a:t>
                </a:r>
                <a:r>
                  <a:rPr i="1" dirty="0" err="1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&lt;</a:t>
                </a:r>
                <a:r>
                  <a:rPr dirty="0"/>
                  <a:t>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 &lt;</a:t>
                </a:r>
                <a:r>
                  <a:rPr dirty="0"/>
                  <a:t> </a:t>
                </a:r>
                <a:r>
                  <a:rPr i="1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  ※ </a:t>
                </a:r>
              </a:p>
            </p:txBody>
          </p:sp>
        </mc:Choice>
        <mc:Fallback>
          <p:sp>
            <p:nvSpPr>
              <p:cNvPr id="993" name="Def.  Given a schedule S, an inversion is a pair of jobs i and j such that: i &lt; j but j is scheduled before i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" name="Def.  Given a schedule S, an inversion is a pair of jobs i and j such that: i &lt; j but j is scheduled before i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Def. 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Given a schedule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, an </a:t>
                </a:r>
                <a:r>
                  <a:rPr lang="en-US" dirty="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</a:rPr>
                  <a:t>inversion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a pair of jobs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and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such that:</a:t>
                </a:r>
                <a:b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ar-AE" i="1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ar-AE" altLang="zh-CN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but </a:t>
                </a:r>
                <a:r>
                  <a:rPr lang="en-US"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is scheduled before </a:t>
                </a:r>
                <a:r>
                  <a:rPr lang="en-US"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b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</a:br>
                <a:r>
                  <a:rPr dirty="0"/>
                  <a:t>Key claim.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Exchanging two adjacent, inverted jobs </a:t>
                </a:r>
                <a:r>
                  <a:rPr i="1" dirty="0" err="1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and </a:t>
                </a:r>
                <a:r>
                  <a:rPr i="1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reduces the number of inversions by 1 and does not increase the max lateness.</a:t>
                </a:r>
              </a:p>
              <a:p>
                <a:r>
                  <a:rPr dirty="0"/>
                  <a:t>Pf. 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the lateness before the swap, and let 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dirty="0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 be it afterwards.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=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/>
                  <a:t> for all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k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 ≠ </a:t>
                </a:r>
                <a:r>
                  <a:rPr i="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latin typeface="Times"/>
                    <a:ea typeface="Times"/>
                    <a:cs typeface="Times"/>
                    <a:sym typeface="Times"/>
                  </a:rPr>
                  <a:t>,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168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/>
                  <a:t> </a:t>
                </a:r>
                <a:r>
                  <a:rPr dirty="0">
                    <a:latin typeface="Symbol"/>
                    <a:ea typeface="Symbol"/>
                    <a:cs typeface="Symbol"/>
                    <a:sym typeface="Symbol"/>
                  </a:rPr>
                  <a:t>£</a:t>
                </a:r>
                <a:r>
                  <a:rPr dirty="0"/>
                  <a:t>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 err="1">
                    <a:latin typeface="Times"/>
                    <a:ea typeface="Times"/>
                    <a:cs typeface="Times"/>
                    <a:sym typeface="Times"/>
                  </a:rPr>
                  <a:t>i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</a:p>
              <a:p>
                <a:pPr lvl="1"/>
                <a:r>
                  <a:rPr dirty="0"/>
                  <a:t>If job </a:t>
                </a:r>
                <a:r>
                  <a:rPr i="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  <a:r>
                  <a:rPr dirty="0"/>
                  <a:t> is late, </a:t>
                </a:r>
                <a:r>
                  <a:rPr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ℓ</a:t>
                </a:r>
                <a:r>
                  <a:rPr b="1" spc="-239" dirty="0">
                    <a:latin typeface="Times"/>
                    <a:ea typeface="Times"/>
                    <a:cs typeface="Times"/>
                    <a:sym typeface="Times"/>
                  </a:rPr>
                  <a:t>′</a:t>
                </a:r>
                <a:r>
                  <a:rPr spc="-600" dirty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r>
                  <a:rPr sz="2800" i="1" baseline="-19571" dirty="0">
                    <a:latin typeface="Times"/>
                    <a:ea typeface="Times"/>
                    <a:cs typeface="Times"/>
                    <a:sym typeface="Times"/>
                  </a:rPr>
                  <a:t>j</a:t>
                </a:r>
              </a:p>
            </p:txBody>
          </p:sp>
        </mc:Choice>
        <mc:Fallback>
          <p:sp>
            <p:nvSpPr>
              <p:cNvPr id="1020" name="Def.  Given a schedule S, an inversion is a pair of jobs i and j such that: i &lt; j but j is scheduled before i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670" t="-1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7327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8086</Words>
  <Application>Microsoft Macintosh PowerPoint</Application>
  <PresentationFormat>Custom</PresentationFormat>
  <Paragraphs>1776</Paragraphs>
  <Slides>80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80</vt:i4>
      </vt:variant>
    </vt:vector>
  </HeadingPairs>
  <TitlesOfParts>
    <vt:vector size="96" baseType="lpstr">
      <vt:lpstr>宋体</vt:lpstr>
      <vt:lpstr>Times</vt:lpstr>
      <vt:lpstr>Arial</vt:lpstr>
      <vt:lpstr>Calibri</vt:lpstr>
      <vt:lpstr>Cambria Math</vt:lpstr>
      <vt:lpstr>Consolas</vt:lpstr>
      <vt:lpstr>Futura</vt:lpstr>
      <vt:lpstr>Lucida Grande</vt:lpstr>
      <vt:lpstr>Lucida Sans</vt:lpstr>
      <vt:lpstr>Symbol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hongjiang wei</cp:lastModifiedBy>
  <cp:revision>148</cp:revision>
  <dcterms:modified xsi:type="dcterms:W3CDTF">2024-11-21T12:07:48Z</dcterms:modified>
</cp:coreProperties>
</file>