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notesSlides/notesSlide34.xml" ContentType="application/vnd.openxmlformats-officedocument.presentationml.notesSlide+xml"/>
  <Override PartName="/ppt/media/image21.jpg" ContentType="image/jpeg"/>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notesSlides/notesSlide36.xml" ContentType="application/vnd.openxmlformats-officedocument.presentationml.notesSlide+xml"/>
  <Override PartName="/ppt/tags/tag55.xml" ContentType="application/vnd.openxmlformats-officedocument.presentationml.tags+xml"/>
  <Override PartName="/ppt/notesSlides/notesSlide37.xml" ContentType="application/vnd.openxmlformats-officedocument.presentationml.notesSlide+xml"/>
  <Override PartName="/ppt/tags/tag56.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1"/>
  </p:notesMasterIdLst>
  <p:handoutMasterIdLst>
    <p:handoutMasterId r:id="rId42"/>
  </p:handoutMasterIdLst>
  <p:sldIdLst>
    <p:sldId id="519" r:id="rId2"/>
    <p:sldId id="509" r:id="rId3"/>
    <p:sldId id="510" r:id="rId4"/>
    <p:sldId id="543" r:id="rId5"/>
    <p:sldId id="544" r:id="rId6"/>
    <p:sldId id="545" r:id="rId7"/>
    <p:sldId id="562" r:id="rId8"/>
    <p:sldId id="546" r:id="rId9"/>
    <p:sldId id="563" r:id="rId10"/>
    <p:sldId id="564" r:id="rId11"/>
    <p:sldId id="565" r:id="rId12"/>
    <p:sldId id="566" r:id="rId13"/>
    <p:sldId id="604" r:id="rId14"/>
    <p:sldId id="567" r:id="rId15"/>
    <p:sldId id="573" r:id="rId16"/>
    <p:sldId id="574" r:id="rId17"/>
    <p:sldId id="575" r:id="rId18"/>
    <p:sldId id="576" r:id="rId19"/>
    <p:sldId id="568" r:id="rId20"/>
    <p:sldId id="577" r:id="rId21"/>
    <p:sldId id="578" r:id="rId22"/>
    <p:sldId id="569" r:id="rId23"/>
    <p:sldId id="579" r:id="rId24"/>
    <p:sldId id="580" r:id="rId25"/>
    <p:sldId id="581" r:id="rId26"/>
    <p:sldId id="590" r:id="rId27"/>
    <p:sldId id="582" r:id="rId28"/>
    <p:sldId id="605" r:id="rId29"/>
    <p:sldId id="591" r:id="rId30"/>
    <p:sldId id="592" r:id="rId31"/>
    <p:sldId id="593" r:id="rId32"/>
    <p:sldId id="594" r:id="rId33"/>
    <p:sldId id="599" r:id="rId34"/>
    <p:sldId id="600" r:id="rId35"/>
    <p:sldId id="601" r:id="rId36"/>
    <p:sldId id="602" r:id="rId37"/>
    <p:sldId id="595" r:id="rId38"/>
    <p:sldId id="603" r:id="rId39"/>
    <p:sldId id="535" r:id="rId40"/>
  </p:sldIdLst>
  <p:sldSz cx="9144000" cy="5143500" type="screen16x9"/>
  <p:notesSz cx="6858000" cy="9144000"/>
  <p:custDataLst>
    <p:tags r:id="rId43"/>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8">
          <p15:clr>
            <a:srgbClr val="A4A3A4"/>
          </p15:clr>
        </p15:guide>
        <p15:guide id="2" pos="295">
          <p15:clr>
            <a:srgbClr val="A4A3A4"/>
          </p15:clr>
        </p15:guide>
        <p15:guide id="3" orient="horz" pos="384">
          <p15:clr>
            <a:srgbClr val="A4A3A4"/>
          </p15:clr>
        </p15:guide>
        <p15:guide id="4" pos="2879">
          <p15:clr>
            <a:srgbClr val="A4A3A4"/>
          </p15:clr>
        </p15:guide>
        <p15:guide id="5" orient="horz" pos="1758">
          <p15:clr>
            <a:srgbClr val="A4A3A4"/>
          </p15:clr>
        </p15:guide>
        <p15:guide id="6" pos="54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84C"/>
    <a:srgbClr val="2B3649"/>
    <a:srgbClr val="4F6383"/>
    <a:srgbClr val="3B4A62"/>
    <a:srgbClr val="313D53"/>
    <a:srgbClr val="223762"/>
    <a:srgbClr val="FEFEFE"/>
    <a:srgbClr val="063D54"/>
    <a:srgbClr val="2E4864"/>
    <a:srgbClr val="1032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717" autoAdjust="0"/>
  </p:normalViewPr>
  <p:slideViewPr>
    <p:cSldViewPr snapToGrid="0" showGuides="1">
      <p:cViewPr varScale="1">
        <p:scale>
          <a:sx n="90" d="100"/>
          <a:sy n="90" d="100"/>
        </p:scale>
        <p:origin x="496" y="44"/>
      </p:cViewPr>
      <p:guideLst>
        <p:guide orient="horz" pos="3098"/>
        <p:guide pos="295"/>
        <p:guide orient="horz" pos="384"/>
        <p:guide pos="2879"/>
        <p:guide orient="horz" pos="1758"/>
        <p:guide pos="5442"/>
      </p:guideLst>
    </p:cSldViewPr>
  </p:slideViewPr>
  <p:notesTextViewPr>
    <p:cViewPr>
      <p:scale>
        <a:sx n="1" d="1"/>
        <a:sy n="1" d="1"/>
      </p:scale>
      <p:origin x="0" y="0"/>
    </p:cViewPr>
  </p:notesTextViewPr>
  <p:sorterViewPr>
    <p:cViewPr>
      <p:scale>
        <a:sx n="186" d="100"/>
        <a:sy n="186" d="100"/>
      </p:scale>
      <p:origin x="0" y="0"/>
    </p:cViewPr>
  </p:sorterViewPr>
  <p:notesViewPr>
    <p:cSldViewPr snapToGrid="0">
      <p:cViewPr varScale="1">
        <p:scale>
          <a:sx n="88" d="100"/>
          <a:sy n="88" d="100"/>
        </p:scale>
        <p:origin x="358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2020/10/15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2020/10/15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118915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4150343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668251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842834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109286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1679330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495612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236717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107967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36014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2618189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3625510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747789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226391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3683597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extLst>
      <p:ext uri="{BB962C8B-B14F-4D97-AF65-F5344CB8AC3E}">
        <p14:creationId xmlns:p14="http://schemas.microsoft.com/office/powerpoint/2010/main" val="2194528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26</a:t>
            </a:fld>
            <a:endParaRPr lang="zh-CN" altLang="en-US"/>
          </a:p>
        </p:txBody>
      </p:sp>
    </p:spTree>
    <p:extLst>
      <p:ext uri="{BB962C8B-B14F-4D97-AF65-F5344CB8AC3E}">
        <p14:creationId xmlns:p14="http://schemas.microsoft.com/office/powerpoint/2010/main" val="2328496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27</a:t>
            </a:fld>
            <a:endParaRPr lang="zh-CN" altLang="en-US"/>
          </a:p>
        </p:txBody>
      </p:sp>
    </p:spTree>
    <p:extLst>
      <p:ext uri="{BB962C8B-B14F-4D97-AF65-F5344CB8AC3E}">
        <p14:creationId xmlns:p14="http://schemas.microsoft.com/office/powerpoint/2010/main" val="1922472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28</a:t>
            </a:fld>
            <a:endParaRPr lang="zh-CN" altLang="en-US"/>
          </a:p>
        </p:txBody>
      </p:sp>
    </p:spTree>
    <p:extLst>
      <p:ext uri="{BB962C8B-B14F-4D97-AF65-F5344CB8AC3E}">
        <p14:creationId xmlns:p14="http://schemas.microsoft.com/office/powerpoint/2010/main" val="1404109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29</a:t>
            </a:fld>
            <a:endParaRPr lang="zh-CN" altLang="en-US"/>
          </a:p>
        </p:txBody>
      </p:sp>
    </p:spTree>
    <p:extLst>
      <p:ext uri="{BB962C8B-B14F-4D97-AF65-F5344CB8AC3E}">
        <p14:creationId xmlns:p14="http://schemas.microsoft.com/office/powerpoint/2010/main" val="451328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30</a:t>
            </a:fld>
            <a:endParaRPr lang="zh-CN" altLang="en-US"/>
          </a:p>
        </p:txBody>
      </p:sp>
    </p:spTree>
    <p:extLst>
      <p:ext uri="{BB962C8B-B14F-4D97-AF65-F5344CB8AC3E}">
        <p14:creationId xmlns:p14="http://schemas.microsoft.com/office/powerpoint/2010/main" val="1815540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31</a:t>
            </a:fld>
            <a:endParaRPr lang="zh-CN" altLang="en-US"/>
          </a:p>
        </p:txBody>
      </p:sp>
    </p:spTree>
    <p:extLst>
      <p:ext uri="{BB962C8B-B14F-4D97-AF65-F5344CB8AC3E}">
        <p14:creationId xmlns:p14="http://schemas.microsoft.com/office/powerpoint/2010/main" val="41698634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32</a:t>
            </a:fld>
            <a:endParaRPr lang="zh-CN" altLang="en-US"/>
          </a:p>
        </p:txBody>
      </p:sp>
    </p:spTree>
    <p:extLst>
      <p:ext uri="{BB962C8B-B14F-4D97-AF65-F5344CB8AC3E}">
        <p14:creationId xmlns:p14="http://schemas.microsoft.com/office/powerpoint/2010/main" val="56910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33</a:t>
            </a:fld>
            <a:endParaRPr lang="zh-CN" altLang="en-US"/>
          </a:p>
        </p:txBody>
      </p:sp>
    </p:spTree>
    <p:extLst>
      <p:ext uri="{BB962C8B-B14F-4D97-AF65-F5344CB8AC3E}">
        <p14:creationId xmlns:p14="http://schemas.microsoft.com/office/powerpoint/2010/main" val="1721514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34</a:t>
            </a:fld>
            <a:endParaRPr lang="zh-CN" altLang="en-US"/>
          </a:p>
        </p:txBody>
      </p:sp>
    </p:spTree>
    <p:extLst>
      <p:ext uri="{BB962C8B-B14F-4D97-AF65-F5344CB8AC3E}">
        <p14:creationId xmlns:p14="http://schemas.microsoft.com/office/powerpoint/2010/main" val="1525513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35</a:t>
            </a:fld>
            <a:endParaRPr lang="zh-CN" altLang="en-US"/>
          </a:p>
        </p:txBody>
      </p:sp>
    </p:spTree>
    <p:extLst>
      <p:ext uri="{BB962C8B-B14F-4D97-AF65-F5344CB8AC3E}">
        <p14:creationId xmlns:p14="http://schemas.microsoft.com/office/powerpoint/2010/main" val="2114235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36</a:t>
            </a:fld>
            <a:endParaRPr lang="zh-CN" altLang="en-US"/>
          </a:p>
        </p:txBody>
      </p:sp>
    </p:spTree>
    <p:extLst>
      <p:ext uri="{BB962C8B-B14F-4D97-AF65-F5344CB8AC3E}">
        <p14:creationId xmlns:p14="http://schemas.microsoft.com/office/powerpoint/2010/main" val="1350388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37</a:t>
            </a:fld>
            <a:endParaRPr lang="zh-CN" altLang="en-US"/>
          </a:p>
        </p:txBody>
      </p:sp>
    </p:spTree>
    <p:extLst>
      <p:ext uri="{BB962C8B-B14F-4D97-AF65-F5344CB8AC3E}">
        <p14:creationId xmlns:p14="http://schemas.microsoft.com/office/powerpoint/2010/main" val="4032721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38</a:t>
            </a:fld>
            <a:endParaRPr lang="zh-CN" altLang="en-US"/>
          </a:p>
        </p:txBody>
      </p:sp>
    </p:spTree>
    <p:extLst>
      <p:ext uri="{BB962C8B-B14F-4D97-AF65-F5344CB8AC3E}">
        <p14:creationId xmlns:p14="http://schemas.microsoft.com/office/powerpoint/2010/main" val="1473926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37332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8935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425809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7</a:t>
            </a:fld>
            <a:endParaRPr lang="zh-CN" altLang="en-US"/>
          </a:p>
        </p:txBody>
      </p:sp>
    </p:spTree>
    <p:extLst>
      <p:ext uri="{BB962C8B-B14F-4D97-AF65-F5344CB8AC3E}">
        <p14:creationId xmlns:p14="http://schemas.microsoft.com/office/powerpoint/2010/main" val="3465016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3193410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97998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4364"/>
            <a:ext cx="9144000" cy="5139136"/>
          </a:xfrm>
          <a:prstGeom prst="rect">
            <a:avLst/>
          </a:prstGeom>
        </p:spPr>
      </p:pic>
      <p:sp>
        <p:nvSpPr>
          <p:cNvPr id="3" name="矩形 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4767263"/>
            <a:ext cx="2057400" cy="273844"/>
          </a:xfrm>
          <a:prstGeom prst="rect">
            <a:avLst/>
          </a:prstGeom>
        </p:spPr>
        <p:txBody>
          <a:bodyPr/>
          <a:lstStyle/>
          <a:p>
            <a:fld id="{C03DE807-215E-47EB-B84B-198322179C58}" type="datetimeFigureOut">
              <a:rPr lang="zh-CN" altLang="en-US" smtClean="0"/>
              <a:t>2020/10/15</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42C4D9BF-80BE-46C2-A213-B29FE6F6BA11}" type="slidenum">
              <a:rPr lang="zh-CN" altLang="en-US" smtClean="0"/>
              <a:t>‹#›</a:t>
            </a:fld>
            <a:endParaRPr lang="zh-CN" altLang="en-US"/>
          </a:p>
        </p:txBody>
      </p:sp>
      <p:pic>
        <p:nvPicPr>
          <p:cNvPr id="7" name="图片 6"/>
          <p:cNvPicPr>
            <a:picLocks noChangeAspect="1"/>
          </p:cNvPicPr>
          <p:nvPr userDrawn="1"/>
        </p:nvPicPr>
        <p:blipFill>
          <a:blip r:embed="rId2" cstate="screen"/>
          <a:stretch>
            <a:fillRect/>
          </a:stretch>
        </p:blipFill>
        <p:spPr>
          <a:xfrm>
            <a:off x="0" y="0"/>
            <a:ext cx="9144000" cy="5143500"/>
          </a:xfrm>
          <a:prstGeom prst="rect">
            <a:avLst/>
          </a:prstGeom>
        </p:spPr>
      </p:pic>
      <p:grpSp>
        <p:nvGrpSpPr>
          <p:cNvPr id="10" name="组合 9"/>
          <p:cNvGrpSpPr/>
          <p:nvPr userDrawn="1"/>
        </p:nvGrpSpPr>
        <p:grpSpPr>
          <a:xfrm>
            <a:off x="194035" y="204620"/>
            <a:ext cx="711088" cy="307777"/>
            <a:chOff x="258713" y="272826"/>
            <a:chExt cx="948117" cy="410369"/>
          </a:xfrm>
        </p:grpSpPr>
        <p:sp>
          <p:nvSpPr>
            <p:cNvPr id="8" name="矩形: 圆角 7"/>
            <p:cNvSpPr/>
            <p:nvPr userDrawn="1"/>
          </p:nvSpPr>
          <p:spPr>
            <a:xfrm>
              <a:off x="338202" y="302725"/>
              <a:ext cx="789139" cy="340313"/>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矩形 8"/>
            <p:cNvSpPr/>
            <p:nvPr userDrawn="1"/>
          </p:nvSpPr>
          <p:spPr>
            <a:xfrm>
              <a:off x="258713" y="272826"/>
              <a:ext cx="948117" cy="410369"/>
            </a:xfrm>
            <a:prstGeom prst="rect">
              <a:avLst/>
            </a:prstGeom>
          </p:spPr>
          <p:txBody>
            <a:bodyPr wrap="square">
              <a:spAutoFit/>
            </a:bodyPr>
            <a:lstStyle/>
            <a:p>
              <a:pPr algn="ctr"/>
              <a:r>
                <a:rPr lang="en-US" altLang="zh-CN" sz="1400" i="0" dirty="0">
                  <a:solidFill>
                    <a:schemeClr val="tx1">
                      <a:lumMod val="75000"/>
                      <a:lumOff val="25000"/>
                    </a:schemeClr>
                  </a:solidFill>
                  <a:latin typeface="Agency FB" panose="020B0503020202020204" pitchFamily="34" charset="0"/>
                  <a:cs typeface="Segoe UI" panose="020B0502040204020203" pitchFamily="34" charset="0"/>
                </a:rPr>
                <a:t>LOGO</a:t>
              </a:r>
              <a:endParaRPr lang="zh-CN" altLang="en-US" sz="1400" i="0" dirty="0">
                <a:solidFill>
                  <a:schemeClr val="tx1">
                    <a:lumMod val="75000"/>
                    <a:lumOff val="25000"/>
                  </a:schemeClr>
                </a:solidFill>
                <a:latin typeface="Agency FB" panose="020B0503020202020204" pitchFamily="34" charset="0"/>
                <a:cs typeface="Segoe UI" panose="020B0502040204020203" pitchFamily="34" charset="0"/>
              </a:endParaRPr>
            </a:p>
          </p:txBody>
        </p:sp>
      </p:gr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a:off x="0" y="4364"/>
            <a:ext cx="9144000" cy="5139136"/>
          </a:xfrm>
          <a:prstGeom prst="rect">
            <a:avLst/>
          </a:prstGeom>
        </p:spPr>
      </p:pic>
      <p:sp>
        <p:nvSpPr>
          <p:cNvPr id="4" name="矩形 3"/>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screen"/>
          <a:stretch>
            <a:fillRect/>
          </a:stretch>
        </p:blipFill>
        <p:spPr>
          <a:xfrm>
            <a:off x="0" y="4364"/>
            <a:ext cx="9144000" cy="5139136"/>
          </a:xfrm>
          <a:prstGeom prst="rect">
            <a:avLst/>
          </a:prstGeom>
        </p:spPr>
      </p:pic>
      <p:sp>
        <p:nvSpPr>
          <p:cNvPr id="12" name="矩形 11"/>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tretch>
            <a:fillRect/>
          </a:stretch>
        </p:blipFill>
        <p:spPr>
          <a:xfrm>
            <a:off x="0" y="4364"/>
            <a:ext cx="9144000" cy="5139136"/>
          </a:xfrm>
          <a:prstGeom prst="rect">
            <a:avLst/>
          </a:prstGeom>
        </p:spPr>
      </p:pic>
      <p:sp>
        <p:nvSpPr>
          <p:cNvPr id="7" name="矩形 6"/>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4364"/>
            <a:ext cx="9144000" cy="5139136"/>
          </a:xfrm>
          <a:prstGeom prst="rect">
            <a:avLst/>
          </a:prstGeom>
        </p:spPr>
      </p:pic>
      <p:sp>
        <p:nvSpPr>
          <p:cNvPr id="3" name="矩形 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4 Team Subtitle 2">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screen"/>
          <a:stretch>
            <a:fillRect/>
          </a:stretch>
        </p:blipFill>
        <p:spPr>
          <a:xfrm>
            <a:off x="0" y="4364"/>
            <a:ext cx="9144000" cy="5139136"/>
          </a:xfrm>
          <a:prstGeom prst="rect">
            <a:avLst/>
          </a:prstGeom>
        </p:spPr>
      </p:pic>
      <p:sp>
        <p:nvSpPr>
          <p:cNvPr id="13" name="矩形 1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85800" y="209971"/>
            <a:ext cx="7772400" cy="61317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6202"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90"/>
            </a:lvl1pPr>
          </a:lstStyle>
          <a:p>
            <a:endParaRPr lang="en-US" dirty="0"/>
          </a:p>
        </p:txBody>
      </p:sp>
      <p:sp>
        <p:nvSpPr>
          <p:cNvPr id="14" name="Content Placeholder 13"/>
          <p:cNvSpPr>
            <a:spLocks noGrp="1"/>
          </p:cNvSpPr>
          <p:nvPr>
            <p:ph sz="quarter" idx="18" hasCustomPrompt="1"/>
          </p:nvPr>
        </p:nvSpPr>
        <p:spPr>
          <a:xfrm>
            <a:off x="539441"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019098"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90"/>
            </a:lvl1pPr>
          </a:lstStyle>
          <a:p>
            <a:endParaRPr lang="en-US" dirty="0"/>
          </a:p>
        </p:txBody>
      </p:sp>
      <p:sp>
        <p:nvSpPr>
          <p:cNvPr id="28" name="Content Placeholder 13"/>
          <p:cNvSpPr>
            <a:spLocks noGrp="1"/>
          </p:cNvSpPr>
          <p:nvPr>
            <p:ph sz="quarter" idx="20" hasCustomPrompt="1"/>
          </p:nvPr>
        </p:nvSpPr>
        <p:spPr>
          <a:xfrm>
            <a:off x="2642337"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5121995"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90"/>
            </a:lvl1pPr>
          </a:lstStyle>
          <a:p>
            <a:endParaRPr lang="en-US" dirty="0"/>
          </a:p>
        </p:txBody>
      </p:sp>
      <p:sp>
        <p:nvSpPr>
          <p:cNvPr id="30" name="Content Placeholder 13"/>
          <p:cNvSpPr>
            <a:spLocks noGrp="1"/>
          </p:cNvSpPr>
          <p:nvPr>
            <p:ph sz="quarter" idx="22" hasCustomPrompt="1"/>
          </p:nvPr>
        </p:nvSpPr>
        <p:spPr>
          <a:xfrm>
            <a:off x="4745234"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700088"/>
            <a:ext cx="7772400" cy="304800"/>
          </a:xfrm>
          <a:prstGeom prst="rect">
            <a:avLst/>
          </a:prstGeo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
        <p:nvSpPr>
          <p:cNvPr id="10" name="Picture Placeholder 3"/>
          <p:cNvSpPr>
            <a:spLocks noGrp="1"/>
          </p:cNvSpPr>
          <p:nvPr>
            <p:ph type="pic" sz="quarter" idx="42"/>
          </p:nvPr>
        </p:nvSpPr>
        <p:spPr>
          <a:xfrm>
            <a:off x="7224892" y="1229842"/>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90"/>
            </a:lvl1pPr>
          </a:lstStyle>
          <a:p>
            <a:endParaRPr lang="en-US" dirty="0"/>
          </a:p>
        </p:txBody>
      </p:sp>
      <p:sp>
        <p:nvSpPr>
          <p:cNvPr id="11" name="Content Placeholder 13"/>
          <p:cNvSpPr>
            <a:spLocks noGrp="1"/>
          </p:cNvSpPr>
          <p:nvPr>
            <p:ph sz="quarter" idx="43" hasCustomPrompt="1"/>
          </p:nvPr>
        </p:nvSpPr>
        <p:spPr>
          <a:xfrm>
            <a:off x="6848131"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6" name="矩形 15"/>
          <p:cNvSpPr/>
          <p:nvPr userDrawn="1"/>
        </p:nvSpPr>
        <p:spPr>
          <a:xfrm>
            <a:off x="7156828" y="4591810"/>
            <a:ext cx="775136" cy="230832"/>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pPr defTabSz="914400"/>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pPr defTabSz="914400"/>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pPr defTabSz="914400"/>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cSld>
  <p:clrMapOvr>
    <a:masterClrMapping/>
  </p:clrMapOvr>
  <p:transition spd="slow">
    <p:wip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side placeholder left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5078896" cy="5143500"/>
          </a:xfrm>
          <a:prstGeom prst="rect">
            <a:avLst/>
          </a:prstGeom>
        </p:spPr>
        <p:txBody>
          <a:bodyPr/>
          <a:lstStyle/>
          <a:p>
            <a:endParaRPr lang="id-ID"/>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4572000" y="1"/>
            <a:ext cx="4572000" cy="5143499"/>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5"/>
          <p:cNvSpPr txBox="1"/>
          <p:nvPr userDrawn="1"/>
        </p:nvSpPr>
        <p:spPr>
          <a:xfrm>
            <a:off x="8905790" y="5999798"/>
            <a:ext cx="671347" cy="307777"/>
          </a:xfrm>
          <a:prstGeom prst="rect">
            <a:avLst/>
          </a:prstGeom>
          <a:noFill/>
        </p:spPr>
        <p:txBody>
          <a:bodyPr wrap="square" rtlCol="0">
            <a:spAutoFit/>
          </a:bodyPr>
          <a:lstStyle/>
          <a:p>
            <a:pPr algn="ctr"/>
            <a:fld id="{2EEF1883-7A0E-4F66-9932-E581691AD397}" type="slidenum">
              <a:rPr lang="zh-CN" altLang="en-US" sz="1400" b="0" smtClean="0">
                <a:solidFill>
                  <a:schemeClr val="bg1"/>
                </a:solidFill>
                <a:latin typeface="微软雅黑 Light" panose="020B0502040204020203" pitchFamily="34" charset="-122"/>
                <a:ea typeface="微软雅黑 Light" panose="020B0502040204020203" pitchFamily="34" charset="-122"/>
              </a:rPr>
              <a:t>‹#›</a:t>
            </a:fld>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7.jp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9.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0.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3.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49.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0.xml"/><Relationship Id="rId4"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2.xml"/><Relationship Id="rId4" Type="http://schemas.openxmlformats.org/officeDocument/2006/relationships/image" Target="../media/image21.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55.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56.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screen"/>
          <a:stretch>
            <a:fillRect/>
          </a:stretch>
        </p:blipFill>
        <p:spPr>
          <a:xfrm>
            <a:off x="0" y="4364"/>
            <a:ext cx="9144000" cy="5139136"/>
          </a:xfrm>
          <a:prstGeom prst="rect">
            <a:avLst/>
          </a:prstGeom>
        </p:spPr>
      </p:pic>
      <p:sp>
        <p:nvSpPr>
          <p:cNvPr id="3" name="矩形 2"/>
          <p:cNvSpPr/>
          <p:nvPr/>
        </p:nvSpPr>
        <p:spPr>
          <a:xfrm>
            <a:off x="1837291" y="1099399"/>
            <a:ext cx="5469418" cy="2949067"/>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3349994" y="2966692"/>
            <a:ext cx="2465705" cy="391069"/>
          </a:xfrm>
          <a:prstGeom prst="rect">
            <a:avLst/>
          </a:prstGeom>
          <a:noFill/>
        </p:spPr>
        <p:txBody>
          <a:bodyPr wrap="square" rtlCol="0">
            <a:spAutoFit/>
            <a:scene3d>
              <a:camera prst="orthographicFront"/>
              <a:lightRig rig="threePt" dir="t"/>
            </a:scene3d>
            <a:sp3d contourW="12700"/>
          </a:bodyPr>
          <a:lstStyle/>
          <a:p>
            <a:pPr algn="ctr">
              <a:lnSpc>
                <a:spcPct val="120000"/>
              </a:lnSpc>
              <a:defRPr/>
            </a:pPr>
            <a:r>
              <a:rPr lang="en-US" altLang="zh-CN" sz="1800" dirty="0">
                <a:solidFill>
                  <a:schemeClr val="bg1">
                    <a:lumMod val="95000"/>
                  </a:schemeClr>
                </a:solidFill>
                <a:latin typeface="Agency FB" panose="020B0503020202020204" pitchFamily="34" charset="0"/>
                <a:ea typeface="Adobe 宋体 Std L" panose="02020300000000000000" pitchFamily="18" charset="-122"/>
              </a:rPr>
              <a:t>Powered by Group 4</a:t>
            </a:r>
          </a:p>
        </p:txBody>
      </p:sp>
      <p:sp>
        <p:nvSpPr>
          <p:cNvPr id="6" name="文本框 5"/>
          <p:cNvSpPr txBox="1"/>
          <p:nvPr/>
        </p:nvSpPr>
        <p:spPr>
          <a:xfrm>
            <a:off x="2832100" y="2072926"/>
            <a:ext cx="3991755" cy="692497"/>
          </a:xfrm>
          <a:prstGeom prst="rect">
            <a:avLst/>
          </a:prstGeom>
          <a:noFill/>
        </p:spPr>
        <p:txBody>
          <a:bodyPr wrap="square" rtlCol="0">
            <a:spAutoFit/>
            <a:scene3d>
              <a:camera prst="orthographicFront"/>
              <a:lightRig rig="threePt" dir="t"/>
            </a:scene3d>
            <a:sp3d contourW="12700"/>
          </a:bodyPr>
          <a:lstStyle/>
          <a:p>
            <a:pPr>
              <a:defRPr/>
            </a:pPr>
            <a:r>
              <a:rPr lang="zh-CN" altLang="en-US" sz="3900" b="1" dirty="0">
                <a:solidFill>
                  <a:schemeClr val="bg1"/>
                </a:solidFill>
                <a:latin typeface="Agency FB" panose="020B0503020202020204" pitchFamily="34" charset="0"/>
                <a:ea typeface="方正黑体简体" panose="02010601030101010101" pitchFamily="2" charset="-122"/>
              </a:rPr>
              <a:t>第四组小组展示</a:t>
            </a:r>
            <a:endParaRPr lang="zh-CN" altLang="en-US" sz="4400" dirty="0">
              <a:solidFill>
                <a:schemeClr val="bg1">
                  <a:lumMod val="95000"/>
                </a:schemeClr>
              </a:solidFill>
              <a:latin typeface="Agency FB" panose="020B0503020202020204" pitchFamily="34" charset="0"/>
              <a:ea typeface="Adobe 宋体 Std L" panose="02020300000000000000" pitchFamily="18" charset="-122"/>
            </a:endParaRPr>
          </a:p>
        </p:txBody>
      </p:sp>
      <p:sp>
        <p:nvSpPr>
          <p:cNvPr id="7" name="PA_圆角矩形 31"/>
          <p:cNvSpPr/>
          <p:nvPr>
            <p:custDataLst>
              <p:tags r:id="rId1"/>
            </p:custDataLst>
          </p:nvPr>
        </p:nvSpPr>
        <p:spPr>
          <a:xfrm>
            <a:off x="3375667" y="4112656"/>
            <a:ext cx="2392665" cy="27415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223762"/>
                </a:solidFill>
                <a:latin typeface="方正黑体简体" panose="02010601030101010101" pitchFamily="2" charset="-122"/>
                <a:ea typeface="方正黑体简体" panose="02010601030101010101" pitchFamily="2" charset="-122"/>
                <a:sym typeface="+mn-ea"/>
              </a:rPr>
              <a:t>PPT</a:t>
            </a:r>
            <a:r>
              <a:rPr lang="zh-CN" altLang="en-US" sz="1200" dirty="0">
                <a:solidFill>
                  <a:srgbClr val="223762"/>
                </a:solidFill>
                <a:latin typeface="方正黑体简体" panose="02010601030101010101" pitchFamily="2" charset="-122"/>
                <a:ea typeface="方正黑体简体" panose="02010601030101010101" pitchFamily="2" charset="-122"/>
                <a:sym typeface="+mn-ea"/>
              </a:rPr>
              <a:t>：刘云卿 全子修</a:t>
            </a:r>
            <a:endParaRPr lang="zh-CN" altLang="en-US" sz="1200" dirty="0">
              <a:solidFill>
                <a:srgbClr val="223762"/>
              </a:solidFill>
              <a:latin typeface="方正黑体简体" panose="02010601030101010101" pitchFamily="2" charset="-122"/>
              <a:ea typeface="方正黑体简体" panose="02010601030101010101" pitchFamily="2" charset="-122"/>
            </a:endParaRPr>
          </a:p>
        </p:txBody>
      </p:sp>
      <p:sp>
        <p:nvSpPr>
          <p:cNvPr id="9" name="矩形 8"/>
          <p:cNvSpPr/>
          <p:nvPr/>
        </p:nvSpPr>
        <p:spPr>
          <a:xfrm>
            <a:off x="1987134" y="1284160"/>
            <a:ext cx="5124012" cy="258081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750"/>
                            </p:stCondLst>
                            <p:childTnLst>
                              <p:par>
                                <p:cTn id="14" presetID="9" presetClass="entr" presetSubtype="0" fill="hold" grpId="0" nodeType="afterEffect">
                                  <p:stCondLst>
                                    <p:cond delay="35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16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12" presetClass="entr" presetSubtype="1" fill="hold" grpId="1"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down)">
                                      <p:cBhvr>
                                        <p:cTn id="24" dur="500"/>
                                        <p:tgtEl>
                                          <p:spTgt spid="5"/>
                                        </p:tgtEl>
                                      </p:cBhvr>
                                    </p:animEffect>
                                  </p:childTnLst>
                                </p:cTn>
                              </p:par>
                              <p:par>
                                <p:cTn id="25" presetID="53" presetClass="entr" presetSubtype="16" fill="hold" grpId="0" nodeType="withEffect">
                                  <p:stCondLst>
                                    <p:cond delay="75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5" grpId="1"/>
      <p:bldP spid="6" grpId="0"/>
      <p:bldP spid="7" grpId="0" bldLvl="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pic>
        <p:nvPicPr>
          <p:cNvPr id="4" name="图片 3" descr="图片包含 室内, 小, 照片, 空&#10;&#10;描述已自动生成">
            <a:extLst>
              <a:ext uri="{FF2B5EF4-FFF2-40B4-BE49-F238E27FC236}">
                <a16:creationId xmlns:a16="http://schemas.microsoft.com/office/drawing/2014/main" id="{DC885B8E-1AAD-4512-A03D-8E10269EE4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901" y="1548326"/>
            <a:ext cx="6570198" cy="3216585"/>
          </a:xfrm>
          <a:prstGeom prst="rect">
            <a:avLst/>
          </a:prstGeom>
        </p:spPr>
      </p:pic>
      <p:sp>
        <p:nvSpPr>
          <p:cNvPr id="9" name="文本框 5">
            <a:extLst>
              <a:ext uri="{FF2B5EF4-FFF2-40B4-BE49-F238E27FC236}">
                <a16:creationId xmlns:a16="http://schemas.microsoft.com/office/drawing/2014/main" id="{45C22805-0AAE-4238-82F8-095EB20845D2}"/>
              </a:ext>
            </a:extLst>
          </p:cNvPr>
          <p:cNvSpPr txBox="1">
            <a:spLocks noChangeArrowheads="1"/>
          </p:cNvSpPr>
          <p:nvPr/>
        </p:nvSpPr>
        <p:spPr bwMode="auto">
          <a:xfrm>
            <a:off x="7639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模块设计图</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39201932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148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系统流程图</a:t>
            </a:r>
            <a:endParaRPr lang="zh-CN" altLang="zh-CN" sz="2000" dirty="0">
              <a:solidFill>
                <a:srgbClr val="4F6383"/>
              </a:solidFill>
              <a:latin typeface="方正兰亭黑_GBK"/>
              <a:ea typeface="方正兰亭黑_GBK"/>
            </a:endParaRPr>
          </a:p>
        </p:txBody>
      </p:sp>
      <p:pic>
        <p:nvPicPr>
          <p:cNvPr id="4" name="图片 3" descr="图示, 示意图&#10;&#10;描述已自动生成">
            <a:extLst>
              <a:ext uri="{FF2B5EF4-FFF2-40B4-BE49-F238E27FC236}">
                <a16:creationId xmlns:a16="http://schemas.microsoft.com/office/drawing/2014/main" id="{FEDF9A07-3BAE-42A3-A3D5-1D29C5184C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74" y="405169"/>
            <a:ext cx="5265128" cy="4333162"/>
          </a:xfrm>
          <a:prstGeom prst="rect">
            <a:avLst/>
          </a:prstGeom>
        </p:spPr>
      </p:pic>
      <p:sp>
        <p:nvSpPr>
          <p:cNvPr id="5" name="文本框 4">
            <a:extLst>
              <a:ext uri="{FF2B5EF4-FFF2-40B4-BE49-F238E27FC236}">
                <a16:creationId xmlns:a16="http://schemas.microsoft.com/office/drawing/2014/main" id="{0EFD047E-0D70-4F9D-9DAF-306E90079E58}"/>
              </a:ext>
            </a:extLst>
          </p:cNvPr>
          <p:cNvSpPr txBox="1"/>
          <p:nvPr/>
        </p:nvSpPr>
        <p:spPr>
          <a:xfrm>
            <a:off x="490047" y="3913882"/>
            <a:ext cx="6244017" cy="507831"/>
          </a:xfrm>
          <a:prstGeom prst="rect">
            <a:avLst/>
          </a:prstGeom>
          <a:noFill/>
        </p:spPr>
        <p:txBody>
          <a:bodyPr wrap="none" rtlCol="0">
            <a:spAutoFit/>
          </a:bodyPr>
          <a:lstStyle/>
          <a:p>
            <a:r>
              <a:rPr lang="zh-CN" altLang="en-US" b="1" dirty="0"/>
              <a:t>环形复杂度</a:t>
            </a:r>
            <a:r>
              <a:rPr lang="zh-CN" altLang="en-US" dirty="0"/>
              <a:t>：我们没有直接计算环形复杂度，而是根据减小环形复杂度的办法：</a:t>
            </a:r>
            <a:endParaRPr lang="en-US" altLang="zh-CN" dirty="0"/>
          </a:p>
          <a:p>
            <a:r>
              <a:rPr lang="zh-CN" altLang="en-US" dirty="0"/>
              <a:t>减小边，增多节点数，减少判断节点。多次优化了流程图</a:t>
            </a:r>
          </a:p>
        </p:txBody>
      </p:sp>
    </p:spTree>
    <p:extLst>
      <p:ext uri="{BB962C8B-B14F-4D97-AF65-F5344CB8AC3E}">
        <p14:creationId xmlns:p14="http://schemas.microsoft.com/office/powerpoint/2010/main" val="14199628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83662"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数据流图</a:t>
            </a:r>
            <a:endParaRPr lang="zh-CN" altLang="zh-CN" sz="2000" dirty="0">
              <a:solidFill>
                <a:srgbClr val="4F6383"/>
              </a:solidFill>
              <a:latin typeface="方正兰亭黑_GBK"/>
              <a:ea typeface="方正兰亭黑_GBK"/>
            </a:endParaRPr>
          </a:p>
        </p:txBody>
      </p:sp>
      <p:pic>
        <p:nvPicPr>
          <p:cNvPr id="4" name="图片 3" descr="图示&#10;&#10;描述已自动生成">
            <a:extLst>
              <a:ext uri="{FF2B5EF4-FFF2-40B4-BE49-F238E27FC236}">
                <a16:creationId xmlns:a16="http://schemas.microsoft.com/office/drawing/2014/main" id="{BAA6B3E4-3F71-4241-81C0-2F749B6CC5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3795" y="542189"/>
            <a:ext cx="6134682" cy="3881879"/>
          </a:xfrm>
          <a:prstGeom prst="rect">
            <a:avLst/>
          </a:prstGeom>
        </p:spPr>
      </p:pic>
    </p:spTree>
    <p:extLst>
      <p:ext uri="{BB962C8B-B14F-4D97-AF65-F5344CB8AC3E}">
        <p14:creationId xmlns:p14="http://schemas.microsoft.com/office/powerpoint/2010/main" val="42251492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65D6D4B-2786-48D4-9552-E2F758356FDA}"/>
              </a:ext>
            </a:extLst>
          </p:cNvPr>
          <p:cNvPicPr>
            <a:picLocks noChangeAspect="1"/>
          </p:cNvPicPr>
          <p:nvPr/>
        </p:nvPicPr>
        <p:blipFill rotWithShape="1">
          <a:blip r:embed="rId5"/>
          <a:srcRect t="10857"/>
          <a:stretch/>
        </p:blipFill>
        <p:spPr>
          <a:xfrm>
            <a:off x="1964241" y="701027"/>
            <a:ext cx="6345763" cy="3749407"/>
          </a:xfrm>
          <a:prstGeom prst="rect">
            <a:avLst/>
          </a:prstGeom>
        </p:spPr>
      </p:pic>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584117" y="1156506"/>
            <a:ext cx="1907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图（部分）</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0E083149-19AD-4427-91F1-CC77CA529D22}"/>
              </a:ext>
            </a:extLst>
          </p:cNvPr>
          <p:cNvSpPr txBox="1"/>
          <p:nvPr/>
        </p:nvSpPr>
        <p:spPr>
          <a:xfrm>
            <a:off x="5893126" y="4325840"/>
            <a:ext cx="2768072" cy="300082"/>
          </a:xfrm>
          <a:prstGeom prst="rect">
            <a:avLst/>
          </a:prstGeom>
          <a:noFill/>
        </p:spPr>
        <p:txBody>
          <a:bodyPr wrap="square">
            <a:spAutoFit/>
          </a:bodyPr>
          <a:lstStyle/>
          <a:p>
            <a:r>
              <a:rPr lang="zh-CN" altLang="en-US" dirty="0"/>
              <a:t>其余部分在项目介绍文档中</a:t>
            </a:r>
            <a:endParaRPr lang="en-US" altLang="zh-CN" dirty="0"/>
          </a:p>
        </p:txBody>
      </p:sp>
    </p:spTree>
    <p:extLst>
      <p:ext uri="{BB962C8B-B14F-4D97-AF65-F5344CB8AC3E}">
        <p14:creationId xmlns:p14="http://schemas.microsoft.com/office/powerpoint/2010/main" val="4075463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0E083149-19AD-4427-91F1-CC77CA529D22}"/>
              </a:ext>
            </a:extLst>
          </p:cNvPr>
          <p:cNvSpPr txBox="1"/>
          <p:nvPr/>
        </p:nvSpPr>
        <p:spPr>
          <a:xfrm>
            <a:off x="2065101" y="259832"/>
            <a:ext cx="5851321" cy="5147563"/>
          </a:xfrm>
          <a:prstGeom prst="rect">
            <a:avLst/>
          </a:prstGeom>
          <a:noFill/>
        </p:spPr>
        <p:txBody>
          <a:bodyPr wrap="square">
            <a:spAutoFit/>
          </a:bodyPr>
          <a:lstStyle/>
          <a:p>
            <a:r>
              <a:rPr lang="zh-CN" altLang="en-US" sz="1800" b="1" dirty="0"/>
              <a:t>##### 借阅模块</a:t>
            </a:r>
          </a:p>
          <a:p>
            <a:endParaRPr lang="zh-CN" altLang="en-US" dirty="0"/>
          </a:p>
          <a:p>
            <a:r>
              <a:rPr lang="zh-CN" altLang="en-US" dirty="0"/>
              <a:t>1.</a:t>
            </a:r>
          </a:p>
          <a:p>
            <a:endParaRPr lang="zh-CN" altLang="en-US" dirty="0"/>
          </a:p>
          <a:p>
            <a:r>
              <a:rPr lang="zh-CN" altLang="en-US" dirty="0"/>
              <a:t>逻辑层函数名称：登录 login()</a:t>
            </a:r>
          </a:p>
          <a:p>
            <a:endParaRPr lang="zh-CN" altLang="en-US" dirty="0"/>
          </a:p>
          <a:p>
            <a:r>
              <a:rPr lang="zh-CN" altLang="en-US" dirty="0"/>
              <a:t>底层函数输入参数：userid</a:t>
            </a:r>
          </a:p>
          <a:p>
            <a:endParaRPr lang="zh-CN" altLang="en-US" dirty="0"/>
          </a:p>
          <a:p>
            <a:r>
              <a:rPr lang="zh-CN" altLang="en-US" dirty="0"/>
              <a:t>调用底层函数：usersearchid(string userid)</a:t>
            </a:r>
          </a:p>
          <a:p>
            <a:endParaRPr lang="zh-CN" altLang="en-US" dirty="0"/>
          </a:p>
          <a:p>
            <a:r>
              <a:rPr lang="zh-CN" altLang="en-US" dirty="0"/>
              <a:t>底层函数返回值：返回用户对象信息字符串  //逻辑层可以自行提取用户密码与输入密码进行对比</a:t>
            </a:r>
          </a:p>
          <a:p>
            <a:endParaRPr lang="zh-CN" altLang="en-US" dirty="0"/>
          </a:p>
          <a:p>
            <a:r>
              <a:rPr lang="zh-CN" altLang="en-US" dirty="0"/>
              <a:t>2.</a:t>
            </a:r>
          </a:p>
          <a:p>
            <a:endParaRPr lang="zh-CN" altLang="en-US" dirty="0"/>
          </a:p>
          <a:p>
            <a:r>
              <a:rPr lang="zh-CN" altLang="en-US" dirty="0"/>
              <a:t>逻辑层函数名称：分类展示 typeshowbook()</a:t>
            </a:r>
          </a:p>
          <a:p>
            <a:endParaRPr lang="zh-CN" altLang="en-US" dirty="0"/>
          </a:p>
          <a:p>
            <a:r>
              <a:rPr lang="zh-CN" altLang="en-US" dirty="0"/>
              <a:t>底层函数输入参数：booktype</a:t>
            </a:r>
          </a:p>
          <a:p>
            <a:endParaRPr lang="zh-CN" altLang="en-US" dirty="0"/>
          </a:p>
          <a:p>
            <a:r>
              <a:rPr lang="zh-CN" altLang="en-US" dirty="0"/>
              <a:t>调用底层函数：booksearchtype(string type)</a:t>
            </a:r>
          </a:p>
          <a:p>
            <a:endParaRPr lang="zh-CN" altLang="en-US" dirty="0"/>
          </a:p>
          <a:p>
            <a:r>
              <a:rPr lang="zh-CN" altLang="en-US" dirty="0"/>
              <a:t>底层函数返回值：返回书籍对象信息字符串</a:t>
            </a:r>
          </a:p>
          <a:p>
            <a:endParaRPr lang="zh-CN" altLang="en-US" dirty="0"/>
          </a:p>
          <a:p>
            <a:endParaRPr lang="zh-CN" altLang="en-US" dirty="0"/>
          </a:p>
        </p:txBody>
      </p:sp>
    </p:spTree>
    <p:extLst>
      <p:ext uri="{BB962C8B-B14F-4D97-AF65-F5344CB8AC3E}">
        <p14:creationId xmlns:p14="http://schemas.microsoft.com/office/powerpoint/2010/main" val="1011397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8" name="文本框 7">
            <a:extLst>
              <a:ext uri="{FF2B5EF4-FFF2-40B4-BE49-F238E27FC236}">
                <a16:creationId xmlns:a16="http://schemas.microsoft.com/office/drawing/2014/main" id="{AEE5707F-F4A0-4FEC-A7B2-5157771AC2D9}"/>
              </a:ext>
            </a:extLst>
          </p:cNvPr>
          <p:cNvSpPr txBox="1"/>
          <p:nvPr/>
        </p:nvSpPr>
        <p:spPr>
          <a:xfrm>
            <a:off x="2512577" y="360500"/>
            <a:ext cx="5524075" cy="4870564"/>
          </a:xfrm>
          <a:prstGeom prst="rect">
            <a:avLst/>
          </a:prstGeom>
          <a:noFill/>
        </p:spPr>
        <p:txBody>
          <a:bodyPr wrap="square">
            <a:spAutoFit/>
          </a:bodyPr>
          <a:lstStyle/>
          <a:p>
            <a:r>
              <a:rPr lang="zh-CN" altLang="en-US" dirty="0"/>
              <a:t>##### 借阅模块</a:t>
            </a:r>
          </a:p>
          <a:p>
            <a:endParaRPr lang="zh-CN" altLang="en-US" dirty="0"/>
          </a:p>
          <a:p>
            <a:r>
              <a:rPr lang="zh-CN" altLang="en-US" dirty="0"/>
              <a:t>3.</a:t>
            </a:r>
          </a:p>
          <a:p>
            <a:endParaRPr lang="zh-CN" altLang="en-US" dirty="0"/>
          </a:p>
          <a:p>
            <a:r>
              <a:rPr lang="zh-CN" altLang="en-US" dirty="0"/>
              <a:t>逻辑层函数名称：书名查找 namesearchbook()</a:t>
            </a:r>
          </a:p>
          <a:p>
            <a:endParaRPr lang="zh-CN" altLang="en-US" dirty="0"/>
          </a:p>
          <a:p>
            <a:r>
              <a:rPr lang="zh-CN" altLang="en-US" dirty="0"/>
              <a:t>底层函数输入参数：bookname</a:t>
            </a:r>
          </a:p>
          <a:p>
            <a:endParaRPr lang="zh-CN" altLang="en-US" dirty="0"/>
          </a:p>
          <a:p>
            <a:r>
              <a:rPr lang="zh-CN" altLang="en-US" dirty="0"/>
              <a:t>调用底层函数：booksearchname(string name)</a:t>
            </a:r>
          </a:p>
          <a:p>
            <a:endParaRPr lang="zh-CN" altLang="en-US" dirty="0"/>
          </a:p>
          <a:p>
            <a:r>
              <a:rPr lang="zh-CN" altLang="en-US" dirty="0"/>
              <a:t>底层函数返回值：返回书籍对象信息字符串</a:t>
            </a:r>
          </a:p>
          <a:p>
            <a:endParaRPr lang="zh-CN" altLang="en-US" dirty="0"/>
          </a:p>
          <a:p>
            <a:r>
              <a:rPr lang="zh-CN" altLang="en-US" dirty="0"/>
              <a:t>4.</a:t>
            </a:r>
          </a:p>
          <a:p>
            <a:endParaRPr lang="zh-CN" altLang="en-US" dirty="0"/>
          </a:p>
          <a:p>
            <a:r>
              <a:rPr lang="zh-CN" altLang="en-US" dirty="0"/>
              <a:t>逻辑层函数名称：ISBN查找  ISBNsearchbook()</a:t>
            </a:r>
          </a:p>
          <a:p>
            <a:endParaRPr lang="zh-CN" altLang="en-US" dirty="0"/>
          </a:p>
          <a:p>
            <a:r>
              <a:rPr lang="zh-CN" altLang="en-US" dirty="0"/>
              <a:t>底层函数输入参数：bookISBN</a:t>
            </a:r>
          </a:p>
          <a:p>
            <a:endParaRPr lang="zh-CN" altLang="en-US" dirty="0"/>
          </a:p>
          <a:p>
            <a:r>
              <a:rPr lang="zh-CN" altLang="en-US" dirty="0"/>
              <a:t>调用底层函数：booksearchISBN(string ISBN)</a:t>
            </a:r>
          </a:p>
          <a:p>
            <a:endParaRPr lang="zh-CN" altLang="en-US" dirty="0"/>
          </a:p>
          <a:p>
            <a:r>
              <a:rPr lang="zh-CN" altLang="en-US" dirty="0"/>
              <a:t>返回值：返回同类书籍第一本书对应的对象的首地址   //需要遍历此链表，得到链表长度后，循环得到每一个对象</a:t>
            </a:r>
          </a:p>
          <a:p>
            <a:endParaRPr lang="zh-CN" altLang="en-US" dirty="0"/>
          </a:p>
        </p:txBody>
      </p:sp>
    </p:spTree>
    <p:extLst>
      <p:ext uri="{BB962C8B-B14F-4D97-AF65-F5344CB8AC3E}">
        <p14:creationId xmlns:p14="http://schemas.microsoft.com/office/powerpoint/2010/main" val="11122024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86054D9B-EDC5-4817-BFFF-01126ED21F7A}"/>
              </a:ext>
            </a:extLst>
          </p:cNvPr>
          <p:cNvSpPr txBox="1"/>
          <p:nvPr/>
        </p:nvSpPr>
        <p:spPr>
          <a:xfrm>
            <a:off x="2411835" y="1092031"/>
            <a:ext cx="5331204" cy="2446824"/>
          </a:xfrm>
          <a:prstGeom prst="rect">
            <a:avLst/>
          </a:prstGeom>
          <a:noFill/>
        </p:spPr>
        <p:txBody>
          <a:bodyPr wrap="square">
            <a:spAutoFit/>
          </a:bodyPr>
          <a:lstStyle/>
          <a:p>
            <a:r>
              <a:rPr lang="en-US" altLang="zh-CN" sz="1800" b="1" dirty="0"/>
              <a:t>#####</a:t>
            </a:r>
            <a:r>
              <a:rPr lang="zh-CN" altLang="en-US" sz="1800" b="1" dirty="0"/>
              <a:t>还书模块</a:t>
            </a:r>
            <a:endParaRPr lang="en-US" altLang="zh-CN" sz="1800" b="1" dirty="0"/>
          </a:p>
          <a:p>
            <a:endParaRPr lang="en-US" altLang="zh-CN" dirty="0"/>
          </a:p>
          <a:p>
            <a:r>
              <a:rPr lang="zh-CN" altLang="en-US" dirty="0"/>
              <a:t>1.</a:t>
            </a:r>
          </a:p>
          <a:p>
            <a:endParaRPr lang="zh-CN" altLang="en-US" dirty="0"/>
          </a:p>
          <a:p>
            <a:r>
              <a:rPr lang="zh-CN" altLang="en-US" dirty="0"/>
              <a:t>逻辑层函数名称：还书 returnbook()</a:t>
            </a:r>
          </a:p>
          <a:p>
            <a:endParaRPr lang="zh-CN" altLang="en-US" dirty="0"/>
          </a:p>
          <a:p>
            <a:r>
              <a:rPr lang="zh-CN" altLang="en-US" dirty="0"/>
              <a:t>底层函数输入参数：bookid</a:t>
            </a:r>
          </a:p>
          <a:p>
            <a:endParaRPr lang="zh-CN" altLang="en-US" dirty="0"/>
          </a:p>
          <a:p>
            <a:r>
              <a:rPr lang="zh-CN" altLang="en-US" dirty="0"/>
              <a:t>调用底层函数：modifybook(string id)              //用于修改Book onsheelf</a:t>
            </a:r>
          </a:p>
          <a:p>
            <a:endParaRPr lang="zh-CN" altLang="en-US" dirty="0"/>
          </a:p>
          <a:p>
            <a:r>
              <a:rPr lang="zh-CN" altLang="en-US" dirty="0"/>
              <a:t>底层函数返回值：bool</a:t>
            </a:r>
          </a:p>
        </p:txBody>
      </p:sp>
    </p:spTree>
    <p:extLst>
      <p:ext uri="{BB962C8B-B14F-4D97-AF65-F5344CB8AC3E}">
        <p14:creationId xmlns:p14="http://schemas.microsoft.com/office/powerpoint/2010/main" val="16223867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894660D2-47AF-45E5-A98C-19C585F8D06A}"/>
              </a:ext>
            </a:extLst>
          </p:cNvPr>
          <p:cNvSpPr>
            <a:spLocks noChangeArrowheads="1"/>
          </p:cNvSpPr>
          <p:nvPr/>
        </p:nvSpPr>
        <p:spPr bwMode="auto">
          <a:xfrm>
            <a:off x="2512578" y="355758"/>
            <a:ext cx="546962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用户管理模块</a:t>
            </a:r>
            <a:endParaRPr lang="en-US" altLang="zh-CN" sz="16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逻辑层函数名称：增加用户 createuser</a:t>
            </a:r>
          </a:p>
          <a:p>
            <a:pPr defTabSz="914400"/>
            <a:r>
              <a:rPr lang="zh-CN" altLang="zh-CN" sz="1400" dirty="0">
                <a:latin typeface="+mn-lt"/>
              </a:rPr>
              <a:t>底层函数输入参数：userid</a:t>
            </a:r>
          </a:p>
          <a:p>
            <a:pPr defTabSz="914400"/>
            <a:r>
              <a:rPr lang="zh-CN" altLang="zh-CN" sz="1400" dirty="0">
                <a:latin typeface="+mn-lt"/>
              </a:rPr>
              <a:t>调用底层函数：useradd(string id,string name,string college,string major,string password,string email)</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逻辑层函数名称：用户是否已经存在 existuser()</a:t>
            </a:r>
          </a:p>
          <a:p>
            <a:pPr defTabSz="914400"/>
            <a:r>
              <a:rPr lang="zh-CN" altLang="zh-CN" sz="1400" dirty="0">
                <a:latin typeface="+mn-lt"/>
              </a:rPr>
              <a:t>底层函数输入参数：userid</a:t>
            </a:r>
          </a:p>
          <a:p>
            <a:pPr defTabSz="914400"/>
            <a:r>
              <a:rPr lang="zh-CN" altLang="zh-CN" sz="1400" dirty="0">
                <a:latin typeface="+mn-lt"/>
              </a:rPr>
              <a:t>调用底层函数：usersearchid(string id)</a:t>
            </a:r>
          </a:p>
          <a:p>
            <a:pPr defTabSz="914400"/>
            <a:r>
              <a:rPr lang="zh-CN" altLang="zh-CN" sz="1400" dirty="0">
                <a:latin typeface="+mn-lt"/>
              </a:rPr>
              <a:t>底层函数返回值：返回用户对象信息字符串</a:t>
            </a:r>
            <a:endParaRPr lang="en-US" altLang="zh-CN" sz="1400" dirty="0">
              <a:latin typeface="+mn-lt"/>
            </a:endParaRPr>
          </a:p>
          <a:p>
            <a:pPr defTabSz="914400"/>
            <a:r>
              <a:rPr lang="zh-CN" altLang="zh-CN" sz="1400" dirty="0">
                <a:latin typeface="+mn-lt"/>
              </a:rPr>
              <a:t>3.</a:t>
            </a:r>
          </a:p>
          <a:p>
            <a:pPr defTabSz="914400"/>
            <a:r>
              <a:rPr lang="zh-CN" altLang="zh-CN" sz="1400" dirty="0">
                <a:latin typeface="+mn-lt"/>
              </a:rPr>
              <a:t>逻辑层函数名称：删除用户 deleteuser()</a:t>
            </a:r>
          </a:p>
          <a:p>
            <a:pPr defTabSz="914400"/>
            <a:r>
              <a:rPr lang="zh-CN" altLang="zh-CN" sz="1400" dirty="0">
                <a:latin typeface="+mn-lt"/>
              </a:rPr>
              <a:t>底层函数输入参数 ：userid</a:t>
            </a:r>
          </a:p>
          <a:p>
            <a:pPr defTabSz="914400"/>
            <a:r>
              <a:rPr lang="zh-CN" altLang="zh-CN" sz="1400" dirty="0">
                <a:latin typeface="+mn-lt"/>
              </a:rPr>
              <a:t>调用底层函数：userdelete(string id)</a:t>
            </a:r>
          </a:p>
          <a:p>
            <a:pPr defTabSz="914400"/>
            <a:r>
              <a:rPr lang="zh-CN" altLang="zh-CN" sz="1400" dirty="0">
                <a:latin typeface="+mn-lt"/>
              </a:rPr>
              <a:t>底层函数返回值：bool</a:t>
            </a:r>
          </a:p>
          <a:p>
            <a:pPr defTabSz="914400"/>
            <a:endParaRPr lang="zh-CN" altLang="zh-CN" sz="1400" dirty="0">
              <a:latin typeface="+mn-lt"/>
            </a:endParaRPr>
          </a:p>
          <a:p>
            <a:pPr defTabSz="914400"/>
            <a:endParaRPr lang="zh-CN" altLang="zh-CN" sz="1400" dirty="0">
              <a:latin typeface="+mn-lt"/>
            </a:endParaRPr>
          </a:p>
        </p:txBody>
      </p:sp>
    </p:spTree>
    <p:extLst>
      <p:ext uri="{BB962C8B-B14F-4D97-AF65-F5344CB8AC3E}">
        <p14:creationId xmlns:p14="http://schemas.microsoft.com/office/powerpoint/2010/main" val="28210900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044CCA69-AE29-4ECC-90BF-D9EDCA9C5D0E}"/>
              </a:ext>
            </a:extLst>
          </p:cNvPr>
          <p:cNvSpPr>
            <a:spLocks noChangeArrowheads="1"/>
          </p:cNvSpPr>
          <p:nvPr/>
        </p:nvSpPr>
        <p:spPr bwMode="auto">
          <a:xfrm>
            <a:off x="2306636" y="688384"/>
            <a:ext cx="4530727"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用户管理模块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4.</a:t>
            </a:r>
          </a:p>
          <a:p>
            <a:pPr defTabSz="914400"/>
            <a:r>
              <a:rPr lang="zh-CN" altLang="zh-CN" sz="1400" dirty="0">
                <a:latin typeface="+mn-lt"/>
              </a:rPr>
              <a:t>逻辑层函数名称：修改用户借阅信息 modifyuserdata()</a:t>
            </a:r>
          </a:p>
          <a:p>
            <a:pPr defTabSz="914400"/>
            <a:r>
              <a:rPr lang="zh-CN" altLang="zh-CN" sz="1400" dirty="0">
                <a:latin typeface="+mn-lt"/>
              </a:rPr>
              <a:t>底层函数输入参数：userid</a:t>
            </a:r>
          </a:p>
          <a:p>
            <a:pPr defTabSz="914400"/>
            <a:r>
              <a:rPr lang="zh-CN" altLang="zh-CN" sz="1400" dirty="0">
                <a:latin typeface="+mn-lt"/>
              </a:rPr>
              <a:t>调用底层函数：userstatessearch(string id)</a:t>
            </a:r>
          </a:p>
          <a:p>
            <a:pPr defTabSz="914400"/>
            <a:r>
              <a:rPr lang="zh-CN" altLang="zh-CN" sz="1400" dirty="0">
                <a:latin typeface="+mn-lt"/>
              </a:rPr>
              <a:t>底层函数返回值：bookid</a:t>
            </a:r>
          </a:p>
          <a:p>
            <a:pPr defTabSz="914400"/>
            <a:r>
              <a:rPr lang="zh-CN" altLang="zh-CN" sz="1400" dirty="0">
                <a:latin typeface="+mn-lt"/>
              </a:rPr>
              <a:t>底层函数输入参数：bookid</a:t>
            </a:r>
          </a:p>
          <a:p>
            <a:pPr defTabSz="914400"/>
            <a:r>
              <a:rPr lang="zh-CN" altLang="zh-CN" sz="1400" dirty="0">
                <a:latin typeface="+mn-lt"/>
              </a:rPr>
              <a:t>调用底层函数：booksearchid(string id)</a:t>
            </a:r>
          </a:p>
          <a:p>
            <a:pPr defTabSz="914400"/>
            <a:r>
              <a:rPr lang="zh-CN" altLang="zh-CN" sz="1400" dirty="0">
                <a:latin typeface="+mn-lt"/>
              </a:rPr>
              <a:t>底层函数返回值：返回书籍对象信息字符串</a:t>
            </a:r>
          </a:p>
          <a:p>
            <a:pPr defTabSz="914400"/>
            <a:r>
              <a:rPr lang="zh-CN" altLang="zh-CN" sz="1400" dirty="0">
                <a:latin typeface="+mn-lt"/>
              </a:rPr>
              <a:t>调用底层函数：bookmodify(string id) //修改book onsheelf</a:t>
            </a:r>
          </a:p>
          <a:p>
            <a:pPr defTabSz="914400"/>
            <a:r>
              <a:rPr lang="zh-CN" altLang="zh-CN" sz="1400" dirty="0">
                <a:latin typeface="+mn-lt"/>
              </a:rPr>
              <a:t>底层函数返回值：bool</a:t>
            </a:r>
          </a:p>
          <a:p>
            <a:pPr defTabSz="914400"/>
            <a:r>
              <a:rPr lang="zh-CN" altLang="zh-CN" sz="1400" dirty="0">
                <a:latin typeface="+mn-lt"/>
              </a:rPr>
              <a:t>5.</a:t>
            </a:r>
          </a:p>
          <a:p>
            <a:pPr defTabSz="914400"/>
            <a:r>
              <a:rPr lang="zh-CN" altLang="zh-CN" sz="1400" dirty="0">
                <a:latin typeface="+mn-lt"/>
              </a:rPr>
              <a:t>逻辑层函数名称：是否归还全部图书 returnAllBooks()</a:t>
            </a:r>
          </a:p>
          <a:p>
            <a:pPr defTabSz="914400"/>
            <a:r>
              <a:rPr lang="zh-CN" altLang="zh-CN" sz="1400" dirty="0">
                <a:latin typeface="+mn-lt"/>
              </a:rPr>
              <a:t>底层函数输入参数：userid</a:t>
            </a:r>
          </a:p>
          <a:p>
            <a:pPr defTabSz="914400"/>
            <a:r>
              <a:rPr lang="zh-CN" altLang="zh-CN" sz="1400" dirty="0">
                <a:latin typeface="+mn-lt"/>
              </a:rPr>
              <a:t>调用底层函数：usertatessearch(string id)</a:t>
            </a:r>
          </a:p>
          <a:p>
            <a:pPr defTabSz="914400"/>
            <a:r>
              <a:rPr lang="zh-CN" altLang="zh-CN" sz="1400" dirty="0">
                <a:latin typeface="+mn-lt"/>
              </a:rPr>
              <a:t>底层函数返回值：返回书籍id</a:t>
            </a:r>
          </a:p>
        </p:txBody>
      </p:sp>
    </p:spTree>
    <p:extLst>
      <p:ext uri="{BB962C8B-B14F-4D97-AF65-F5344CB8AC3E}">
        <p14:creationId xmlns:p14="http://schemas.microsoft.com/office/powerpoint/2010/main" val="28059496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210427" y="478869"/>
            <a:ext cx="544872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逻辑层函数名称：删除图书 deletebook()</a:t>
            </a:r>
          </a:p>
          <a:p>
            <a:pPr defTabSz="914400"/>
            <a:r>
              <a:rPr lang="zh-CN" altLang="zh-CN" sz="1400" dirty="0">
                <a:latin typeface="+mn-lt"/>
              </a:rPr>
              <a:t>底层函数输入参数：bookid</a:t>
            </a:r>
          </a:p>
          <a:p>
            <a:pPr defTabSz="914400"/>
            <a:r>
              <a:rPr lang="zh-CN" altLang="zh-CN" sz="1400" dirty="0">
                <a:latin typeface="+mn-lt"/>
              </a:rPr>
              <a:t>调用底层函数：bookdelete(string id)</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逻辑层函数名称：修改图书 modifybook()</a:t>
            </a:r>
          </a:p>
          <a:p>
            <a:pPr defTabSz="914400"/>
            <a:r>
              <a:rPr lang="zh-CN" altLang="zh-CN" sz="1400" dirty="0">
                <a:latin typeface="+mn-lt"/>
              </a:rPr>
              <a:t>底层函数输入参数：bookid </a:t>
            </a:r>
          </a:p>
          <a:p>
            <a:pPr defTabSz="914400"/>
            <a:r>
              <a:rPr lang="zh-CN" altLang="zh-CN" sz="1400" dirty="0">
                <a:latin typeface="+mn-lt"/>
              </a:rPr>
              <a:t>调用底层函数：bookmodify(string id)</a:t>
            </a:r>
          </a:p>
          <a:p>
            <a:pPr defTabSz="914400"/>
            <a:r>
              <a:rPr lang="zh-CN" altLang="zh-CN" sz="1400" dirty="0">
                <a:latin typeface="+mn-lt"/>
              </a:rPr>
              <a:t>底层函数返回值：bool</a:t>
            </a:r>
          </a:p>
          <a:p>
            <a:pPr defTabSz="914400"/>
            <a:r>
              <a:rPr lang="zh-CN" altLang="zh-CN" sz="1400" dirty="0">
                <a:latin typeface="+mn-lt"/>
              </a:rPr>
              <a:t>3.</a:t>
            </a:r>
          </a:p>
          <a:p>
            <a:pPr defTabSz="914400"/>
            <a:r>
              <a:rPr lang="zh-CN" altLang="zh-CN" sz="1400" dirty="0">
                <a:latin typeface="+mn-lt"/>
              </a:rPr>
              <a:t>逻辑层函数名称：增加图书 createbook</a:t>
            </a:r>
          </a:p>
          <a:p>
            <a:pPr defTabSz="914400"/>
            <a:r>
              <a:rPr lang="zh-CN" altLang="zh-CN" sz="1400" dirty="0">
                <a:latin typeface="+mn-lt"/>
              </a:rPr>
              <a:t>底层函数输入参数：bookid</a:t>
            </a:r>
          </a:p>
          <a:p>
            <a:pPr defTabSz="914400"/>
            <a:r>
              <a:rPr lang="zh-CN" altLang="zh-CN" sz="1400" dirty="0">
                <a:latin typeface="+mn-lt"/>
              </a:rPr>
              <a:t>调用底层函数：bookadd(string ISBN,string name,string author,string type,string id,string borrowtime,string returntime,string history, bool onsheelf,bool isovertime;)</a:t>
            </a:r>
          </a:p>
          <a:p>
            <a:pPr defTabSz="914400"/>
            <a:r>
              <a:rPr lang="zh-CN" altLang="zh-CN" sz="1400" dirty="0">
                <a:latin typeface="+mn-lt"/>
              </a:rPr>
              <a:t>底层函数返回值：bool</a:t>
            </a:r>
          </a:p>
        </p:txBody>
      </p:sp>
    </p:spTree>
    <p:extLst>
      <p:ext uri="{BB962C8B-B14F-4D97-AF65-F5344CB8AC3E}">
        <p14:creationId xmlns:p14="http://schemas.microsoft.com/office/powerpoint/2010/main" val="5978391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screen"/>
          <a:stretch>
            <a:fillRect/>
          </a:stretch>
        </p:blipFill>
        <p:spPr>
          <a:xfrm>
            <a:off x="0" y="4364"/>
            <a:ext cx="9144000" cy="5139136"/>
          </a:xfrm>
          <a:prstGeom prst="rect">
            <a:avLst/>
          </a:prstGeom>
        </p:spPr>
      </p:pic>
      <p:sp>
        <p:nvSpPr>
          <p:cNvPr id="54" name="矩形 53"/>
          <p:cNvSpPr/>
          <p:nvPr/>
        </p:nvSpPr>
        <p:spPr>
          <a:xfrm>
            <a:off x="2247900" y="317447"/>
            <a:ext cx="6585462"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847214" y="921051"/>
            <a:ext cx="2284474" cy="1181762"/>
            <a:chOff x="944370" y="632414"/>
            <a:chExt cx="2981065" cy="1542110"/>
          </a:xfrm>
        </p:grpSpPr>
        <p:sp>
          <p:nvSpPr>
            <p:cNvPr id="24" name="矩形 23"/>
            <p:cNvSpPr/>
            <p:nvPr/>
          </p:nvSpPr>
          <p:spPr>
            <a:xfrm>
              <a:off x="1065396" y="632414"/>
              <a:ext cx="2860039" cy="1542110"/>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1" name="文本框 20"/>
            <p:cNvSpPr txBox="1"/>
            <p:nvPr/>
          </p:nvSpPr>
          <p:spPr>
            <a:xfrm>
              <a:off x="944370" y="1388963"/>
              <a:ext cx="2792383" cy="642601"/>
            </a:xfrm>
            <a:prstGeom prst="rect">
              <a:avLst/>
            </a:prstGeom>
            <a:noFill/>
          </p:spPr>
          <p:txBody>
            <a:bodyPr wrap="square" rtlCol="0">
              <a:spAutoFit/>
              <a:scene3d>
                <a:camera prst="orthographicFront"/>
                <a:lightRig rig="threePt" dir="t"/>
              </a:scene3d>
              <a:sp3d contourW="12700"/>
            </a:bodyPr>
            <a:lstStyle/>
            <a:p>
              <a:pPr algn="r">
                <a:defRPr/>
              </a:pPr>
              <a:r>
                <a:rPr lang="en-US" altLang="zh-CN" sz="2600" dirty="0">
                  <a:solidFill>
                    <a:schemeClr val="bg1"/>
                  </a:solidFill>
                  <a:latin typeface="等线" panose="02010600030101010101" pitchFamily="2" charset="-122"/>
                  <a:ea typeface="等线" panose="02010600030101010101" pitchFamily="2" charset="-122"/>
                </a:rPr>
                <a:t>CONTENT</a:t>
              </a:r>
              <a:endParaRPr lang="zh-CN" altLang="en-US" sz="2600" dirty="0">
                <a:solidFill>
                  <a:schemeClr val="bg1"/>
                </a:solidFill>
                <a:latin typeface="等线" panose="02010600030101010101" pitchFamily="2" charset="-122"/>
                <a:ea typeface="等线" panose="02010600030101010101" pitchFamily="2" charset="-122"/>
              </a:endParaRPr>
            </a:p>
          </p:txBody>
        </p:sp>
        <p:sp>
          <p:nvSpPr>
            <p:cNvPr id="32" name="文本框 31"/>
            <p:cNvSpPr txBox="1"/>
            <p:nvPr/>
          </p:nvSpPr>
          <p:spPr>
            <a:xfrm>
              <a:off x="2229307" y="849517"/>
              <a:ext cx="1490820" cy="682763"/>
            </a:xfrm>
            <a:prstGeom prst="rect">
              <a:avLst/>
            </a:prstGeom>
            <a:noFill/>
          </p:spPr>
          <p:txBody>
            <a:bodyPr wrap="square" rtlCol="0">
              <a:spAutoFit/>
              <a:scene3d>
                <a:camera prst="orthographicFront"/>
                <a:lightRig rig="threePt" dir="t"/>
              </a:scene3d>
              <a:sp3d contourW="12700"/>
            </a:bodyPr>
            <a:lstStyle/>
            <a:p>
              <a:pPr algn="r">
                <a:defRPr/>
              </a:pPr>
              <a:r>
                <a:rPr lang="zh-CN" altLang="en-US" sz="2800" b="1" dirty="0">
                  <a:solidFill>
                    <a:schemeClr val="bg1"/>
                  </a:solidFill>
                  <a:latin typeface="微软雅黑" panose="020B0503020204020204" charset="-122"/>
                  <a:ea typeface="微软雅黑" panose="020B0503020204020204"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195873" y="1372508"/>
            <a:ext cx="4362703" cy="554115"/>
            <a:chOff x="4029943" y="1538652"/>
            <a:chExt cx="4362703" cy="554115"/>
          </a:xfrm>
        </p:grpSpPr>
        <p:sp>
          <p:nvSpPr>
            <p:cNvPr id="3" name="文本框 2"/>
            <p:cNvSpPr txBox="1"/>
            <p:nvPr/>
          </p:nvSpPr>
          <p:spPr>
            <a:xfrm>
              <a:off x="4912278" y="1548145"/>
              <a:ext cx="273086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设计分析</a:t>
              </a:r>
            </a:p>
          </p:txBody>
        </p:sp>
        <p:sp>
          <p:nvSpPr>
            <p:cNvPr id="4" name="文本框 3"/>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需求分析、可行性分析</a:t>
              </a:r>
              <a:endParaRPr lang="en-US" altLang="zh-CN" sz="1000" dirty="0">
                <a:solidFill>
                  <a:srgbClr val="2B3649"/>
                </a:solidFill>
                <a:latin typeface="Century Gothic" panose="020B0502020202020204" pitchFamily="34" charset="0"/>
                <a:ea typeface="+mj-ea"/>
              </a:endParaRPr>
            </a:p>
          </p:txBody>
        </p:sp>
        <p:sp>
          <p:nvSpPr>
            <p:cNvPr id="27" name="文本框 26"/>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01</a:t>
              </a:r>
              <a:endParaRPr lang="zh-CN" altLang="en-US" sz="2800" dirty="0">
                <a:solidFill>
                  <a:srgbClr val="2B3649"/>
                </a:solidFill>
                <a:latin typeface="+mj-ea"/>
                <a:ea typeface="+mj-ea"/>
              </a:endParaRPr>
            </a:p>
          </p:txBody>
        </p:sp>
        <p:cxnSp>
          <p:nvCxnSpPr>
            <p:cNvPr id="18" name="直接连接符 17"/>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195873" y="2222313"/>
            <a:ext cx="4362703" cy="554115"/>
            <a:chOff x="4029943" y="1538652"/>
            <a:chExt cx="4362703" cy="554115"/>
          </a:xfrm>
        </p:grpSpPr>
        <p:sp>
          <p:nvSpPr>
            <p:cNvPr id="33" name="文本框 32"/>
            <p:cNvSpPr txBox="1"/>
            <p:nvPr/>
          </p:nvSpPr>
          <p:spPr>
            <a:xfrm>
              <a:off x="4912278" y="1548145"/>
              <a:ext cx="2457450"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结构设计</a:t>
              </a:r>
            </a:p>
          </p:txBody>
        </p:sp>
        <p:sp>
          <p:nvSpPr>
            <p:cNvPr id="35" name="文本框 34"/>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概念结构、逻辑结构、物理结构、界面结构</a:t>
              </a:r>
              <a:endParaRPr lang="en-US" altLang="zh-CN" sz="1000" dirty="0">
                <a:solidFill>
                  <a:srgbClr val="2B3649"/>
                </a:solidFill>
                <a:latin typeface="Century Gothic" panose="020B0502020202020204" pitchFamily="34" charset="0"/>
                <a:ea typeface="+mj-ea"/>
              </a:endParaRPr>
            </a:p>
          </p:txBody>
        </p:sp>
        <p:sp>
          <p:nvSpPr>
            <p:cNvPr id="36" name="文本框 35"/>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02</a:t>
              </a:r>
              <a:endParaRPr lang="zh-CN" altLang="en-US" sz="2800" dirty="0">
                <a:solidFill>
                  <a:srgbClr val="2B3649"/>
                </a:solidFill>
                <a:latin typeface="+mj-ea"/>
                <a:ea typeface="+mj-ea"/>
              </a:endParaRPr>
            </a:p>
          </p:txBody>
        </p:sp>
        <p:cxnSp>
          <p:nvCxnSpPr>
            <p:cNvPr id="40" name="直接连接符 39"/>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195873" y="3072118"/>
            <a:ext cx="4362703" cy="554115"/>
            <a:chOff x="4029943" y="1538652"/>
            <a:chExt cx="4362703" cy="554115"/>
          </a:xfrm>
        </p:grpSpPr>
        <p:sp>
          <p:nvSpPr>
            <p:cNvPr id="42" name="文本框 41"/>
            <p:cNvSpPr txBox="1"/>
            <p:nvPr/>
          </p:nvSpPr>
          <p:spPr>
            <a:xfrm>
              <a:off x="4912277" y="1548145"/>
              <a:ext cx="2945829"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工程控制</a:t>
              </a:r>
            </a:p>
          </p:txBody>
        </p:sp>
        <p:sp>
          <p:nvSpPr>
            <p:cNvPr id="43" name="文本框 42"/>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分工、工程进度控制、工作日志</a:t>
              </a:r>
            </a:p>
          </p:txBody>
        </p:sp>
        <p:sp>
          <p:nvSpPr>
            <p:cNvPr id="44" name="文本框 43"/>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03</a:t>
              </a:r>
              <a:endParaRPr lang="zh-CN" altLang="en-US" sz="2800" dirty="0">
                <a:solidFill>
                  <a:srgbClr val="2B3649"/>
                </a:solidFill>
                <a:latin typeface="+mj-ea"/>
                <a:ea typeface="+mj-ea"/>
              </a:endParaRPr>
            </a:p>
          </p:txBody>
        </p:sp>
        <p:cxnSp>
          <p:nvCxnSpPr>
            <p:cNvPr id="45" name="直接连接符 44"/>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1+#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1+#ppt_w/2"/>
                                              </p:val>
                                            </p:tav>
                                            <p:tav tm="100000">
                                              <p:val>
                                                <p:strVal val="#ppt_x"/>
                                              </p:val>
                                            </p:tav>
                                          </p:tavLst>
                                        </p:anim>
                                        <p:anim calcmode="lin" valueType="num">
                                          <p:cBhvr additive="base">
                                            <p:cTn id="2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1+#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1+#ppt_w/2"/>
                                              </p:val>
                                            </p:tav>
                                            <p:tav tm="100000">
                                              <p:val>
                                                <p:strVal val="#ppt_x"/>
                                              </p:val>
                                            </p:tav>
                                          </p:tavLst>
                                        </p:anim>
                                        <p:anim calcmode="lin" valueType="num">
                                          <p:cBhvr additive="base">
                                            <p:cTn id="2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210427" y="478869"/>
            <a:ext cx="544872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逻辑层函数名称：删除图书 deletebook()</a:t>
            </a:r>
          </a:p>
          <a:p>
            <a:pPr defTabSz="914400"/>
            <a:r>
              <a:rPr lang="zh-CN" altLang="zh-CN" sz="1400" dirty="0">
                <a:latin typeface="+mn-lt"/>
              </a:rPr>
              <a:t>底层函数输入参数：bookid</a:t>
            </a:r>
          </a:p>
          <a:p>
            <a:pPr defTabSz="914400"/>
            <a:r>
              <a:rPr lang="zh-CN" altLang="zh-CN" sz="1400" dirty="0">
                <a:latin typeface="+mn-lt"/>
              </a:rPr>
              <a:t>调用底层函数：bookdelete(string id)</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逻辑层函数名称：修改图书 modifybook()</a:t>
            </a:r>
          </a:p>
          <a:p>
            <a:pPr defTabSz="914400"/>
            <a:r>
              <a:rPr lang="zh-CN" altLang="zh-CN" sz="1400" dirty="0">
                <a:latin typeface="+mn-lt"/>
              </a:rPr>
              <a:t>底层函数输入参数：bookid </a:t>
            </a:r>
          </a:p>
          <a:p>
            <a:pPr defTabSz="914400"/>
            <a:r>
              <a:rPr lang="zh-CN" altLang="zh-CN" sz="1400" dirty="0">
                <a:latin typeface="+mn-lt"/>
              </a:rPr>
              <a:t>调用底层函数：bookmodify(string id)</a:t>
            </a:r>
          </a:p>
          <a:p>
            <a:pPr defTabSz="914400"/>
            <a:r>
              <a:rPr lang="zh-CN" altLang="zh-CN" sz="1400" dirty="0">
                <a:latin typeface="+mn-lt"/>
              </a:rPr>
              <a:t>底层函数返回值：bool</a:t>
            </a:r>
          </a:p>
          <a:p>
            <a:pPr defTabSz="914400"/>
            <a:r>
              <a:rPr lang="zh-CN" altLang="zh-CN" sz="1400" dirty="0">
                <a:latin typeface="+mn-lt"/>
              </a:rPr>
              <a:t>3.</a:t>
            </a:r>
          </a:p>
          <a:p>
            <a:pPr defTabSz="914400"/>
            <a:r>
              <a:rPr lang="zh-CN" altLang="zh-CN" sz="1400" dirty="0">
                <a:latin typeface="+mn-lt"/>
              </a:rPr>
              <a:t>逻辑层函数名称：增加图书 createbook</a:t>
            </a:r>
          </a:p>
          <a:p>
            <a:pPr defTabSz="914400"/>
            <a:r>
              <a:rPr lang="zh-CN" altLang="zh-CN" sz="1400" dirty="0">
                <a:latin typeface="+mn-lt"/>
              </a:rPr>
              <a:t>底层函数输入参数：bookid</a:t>
            </a:r>
          </a:p>
          <a:p>
            <a:pPr defTabSz="914400"/>
            <a:r>
              <a:rPr lang="zh-CN" altLang="zh-CN" sz="1400" dirty="0">
                <a:latin typeface="+mn-lt"/>
              </a:rPr>
              <a:t>调用底层函数：bookadd(string ISBN,string name,string author,string type,string id,string borrowtime,string returntime,string history, bool onsheelf,bool isovertime;)</a:t>
            </a:r>
          </a:p>
          <a:p>
            <a:pPr defTabSz="914400"/>
            <a:r>
              <a:rPr lang="zh-CN" altLang="zh-CN" sz="1400" dirty="0">
                <a:latin typeface="+mn-lt"/>
              </a:rPr>
              <a:t>底层函数返回值：bool</a:t>
            </a:r>
          </a:p>
        </p:txBody>
      </p:sp>
    </p:spTree>
    <p:extLst>
      <p:ext uri="{BB962C8B-B14F-4D97-AF65-F5344CB8AC3E}">
        <p14:creationId xmlns:p14="http://schemas.microsoft.com/office/powerpoint/2010/main" val="21115714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126537" y="1445748"/>
            <a:ext cx="544872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4.</a:t>
            </a:r>
          </a:p>
          <a:p>
            <a:pPr defTabSz="914400"/>
            <a:r>
              <a:rPr lang="zh-CN" altLang="zh-CN" sz="1400" dirty="0">
                <a:latin typeface="+mn-lt"/>
              </a:rPr>
              <a:t>逻辑层函数名称：该图书是否已经存在 existbook()</a:t>
            </a:r>
          </a:p>
          <a:p>
            <a:pPr defTabSz="914400"/>
            <a:r>
              <a:rPr lang="zh-CN" altLang="zh-CN" sz="1400" dirty="0">
                <a:latin typeface="+mn-lt"/>
              </a:rPr>
              <a:t>底层函数输入参数：bookid</a:t>
            </a:r>
          </a:p>
          <a:p>
            <a:pPr defTabSz="914400"/>
            <a:r>
              <a:rPr lang="zh-CN" altLang="zh-CN" sz="1400" dirty="0">
                <a:latin typeface="+mn-lt"/>
              </a:rPr>
              <a:t>调用底层函数：booksearchid(string id)</a:t>
            </a:r>
          </a:p>
          <a:p>
            <a:pPr defTabSz="914400"/>
            <a:r>
              <a:rPr lang="zh-CN" altLang="zh-CN" sz="1400" dirty="0">
                <a:latin typeface="+mn-lt"/>
              </a:rPr>
              <a:t>底层函数返回值：返回图书对象信息字符串</a:t>
            </a:r>
          </a:p>
        </p:txBody>
      </p:sp>
    </p:spTree>
    <p:extLst>
      <p:ext uri="{BB962C8B-B14F-4D97-AF65-F5344CB8AC3E}">
        <p14:creationId xmlns:p14="http://schemas.microsoft.com/office/powerpoint/2010/main" val="30245053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物理结构</a:t>
            </a:r>
            <a:endParaRPr lang="zh-CN" altLang="zh-CN" sz="2400" dirty="0">
              <a:solidFill>
                <a:srgbClr val="4F6383"/>
              </a:solidFill>
              <a:latin typeface="方正兰亭黑_GBK"/>
              <a:ea typeface="方正兰亭黑_GBK"/>
            </a:endParaRPr>
          </a:p>
        </p:txBody>
      </p:sp>
      <p:pic>
        <p:nvPicPr>
          <p:cNvPr id="4" name="图片 3" descr="文本&#10;&#10;描述已自动生成">
            <a:extLst>
              <a:ext uri="{FF2B5EF4-FFF2-40B4-BE49-F238E27FC236}">
                <a16:creationId xmlns:a16="http://schemas.microsoft.com/office/drawing/2014/main" id="{D7F286CB-049F-45A7-93B8-6E2184C8B6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8119" y="1677943"/>
            <a:ext cx="4567730" cy="2348070"/>
          </a:xfrm>
          <a:prstGeom prst="rect">
            <a:avLst/>
          </a:prstGeom>
        </p:spPr>
      </p:pic>
      <p:sp>
        <p:nvSpPr>
          <p:cNvPr id="5" name="文本框 4">
            <a:extLst>
              <a:ext uri="{FF2B5EF4-FFF2-40B4-BE49-F238E27FC236}">
                <a16:creationId xmlns:a16="http://schemas.microsoft.com/office/drawing/2014/main" id="{C5744876-71F2-43BE-BE0D-66A577FA45CC}"/>
              </a:ext>
            </a:extLst>
          </p:cNvPr>
          <p:cNvSpPr txBox="1"/>
          <p:nvPr/>
        </p:nvSpPr>
        <p:spPr>
          <a:xfrm>
            <a:off x="2583809" y="4090072"/>
            <a:ext cx="1415772" cy="338554"/>
          </a:xfrm>
          <a:prstGeom prst="rect">
            <a:avLst/>
          </a:prstGeom>
          <a:noFill/>
        </p:spPr>
        <p:txBody>
          <a:bodyPr wrap="none" rtlCol="0">
            <a:spAutoFit/>
          </a:bodyPr>
          <a:lstStyle/>
          <a:p>
            <a:r>
              <a:rPr lang="zh-CN" altLang="en-US" sz="1600" b="1" dirty="0"/>
              <a:t>数据结构定义</a:t>
            </a:r>
          </a:p>
        </p:txBody>
      </p:sp>
    </p:spTree>
    <p:extLst>
      <p:ext uri="{BB962C8B-B14F-4D97-AF65-F5344CB8AC3E}">
        <p14:creationId xmlns:p14="http://schemas.microsoft.com/office/powerpoint/2010/main" val="19644119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40461" y="112893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物理结构</a:t>
            </a:r>
            <a:endParaRPr lang="zh-CN" altLang="zh-CN" sz="2400" dirty="0">
              <a:solidFill>
                <a:srgbClr val="4F6383"/>
              </a:solidFill>
              <a:latin typeface="方正兰亭黑_GBK"/>
              <a:ea typeface="方正兰亭黑_GBK"/>
            </a:endParaRPr>
          </a:p>
        </p:txBody>
      </p:sp>
      <p:sp>
        <p:nvSpPr>
          <p:cNvPr id="5" name="文本框 4">
            <a:extLst>
              <a:ext uri="{FF2B5EF4-FFF2-40B4-BE49-F238E27FC236}">
                <a16:creationId xmlns:a16="http://schemas.microsoft.com/office/drawing/2014/main" id="{C5744876-71F2-43BE-BE0D-66A577FA45CC}"/>
              </a:ext>
            </a:extLst>
          </p:cNvPr>
          <p:cNvSpPr txBox="1"/>
          <p:nvPr/>
        </p:nvSpPr>
        <p:spPr>
          <a:xfrm>
            <a:off x="3591868" y="4136549"/>
            <a:ext cx="1415772" cy="338554"/>
          </a:xfrm>
          <a:prstGeom prst="rect">
            <a:avLst/>
          </a:prstGeom>
          <a:noFill/>
        </p:spPr>
        <p:txBody>
          <a:bodyPr wrap="none" rtlCol="0">
            <a:spAutoFit/>
          </a:bodyPr>
          <a:lstStyle/>
          <a:p>
            <a:r>
              <a:rPr lang="zh-CN" altLang="en-US" sz="1600" b="1" dirty="0"/>
              <a:t>数据结构定义</a:t>
            </a:r>
          </a:p>
        </p:txBody>
      </p:sp>
      <p:pic>
        <p:nvPicPr>
          <p:cNvPr id="8" name="图片 7" descr="表格, 日程表&#10;&#10;描述已自动生成">
            <a:extLst>
              <a:ext uri="{FF2B5EF4-FFF2-40B4-BE49-F238E27FC236}">
                <a16:creationId xmlns:a16="http://schemas.microsoft.com/office/drawing/2014/main" id="{C867ED19-AE7D-4ABC-ACB6-48C98A52E811}"/>
              </a:ext>
            </a:extLst>
          </p:cNvPr>
          <p:cNvPicPr>
            <a:picLocks noChangeAspect="1"/>
          </p:cNvPicPr>
          <p:nvPr/>
        </p:nvPicPr>
        <p:blipFill rotWithShape="1">
          <a:blip r:embed="rId5">
            <a:extLst>
              <a:ext uri="{28A0092B-C50C-407E-A947-70E740481C1C}">
                <a14:useLocalDpi xmlns:a14="http://schemas.microsoft.com/office/drawing/2010/main" val="0"/>
              </a:ext>
            </a:extLst>
          </a:blip>
          <a:srcRect b="13842"/>
          <a:stretch/>
        </p:blipFill>
        <p:spPr>
          <a:xfrm>
            <a:off x="584117" y="1699608"/>
            <a:ext cx="8140545" cy="2243218"/>
          </a:xfrm>
          <a:prstGeom prst="rect">
            <a:avLst/>
          </a:prstGeom>
        </p:spPr>
      </p:pic>
    </p:spTree>
    <p:extLst>
      <p:ext uri="{BB962C8B-B14F-4D97-AF65-F5344CB8AC3E}">
        <p14:creationId xmlns:p14="http://schemas.microsoft.com/office/powerpoint/2010/main" val="1975141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索引文件设计</a:t>
            </a:r>
            <a:endParaRPr lang="zh-CN" altLang="zh-CN" sz="2400" dirty="0">
              <a:solidFill>
                <a:srgbClr val="4F6383"/>
              </a:solidFill>
              <a:latin typeface="方正兰亭黑_GBK"/>
              <a:ea typeface="方正兰亭黑_GBK"/>
            </a:endParaRPr>
          </a:p>
        </p:txBody>
      </p:sp>
      <p:pic>
        <p:nvPicPr>
          <p:cNvPr id="7" name="图片 6" descr="图片包含 表格&#10;&#10;描述已自动生成">
            <a:extLst>
              <a:ext uri="{FF2B5EF4-FFF2-40B4-BE49-F238E27FC236}">
                <a16:creationId xmlns:a16="http://schemas.microsoft.com/office/drawing/2014/main" id="{36FBA480-A72D-4550-8AF0-C175D9FE9E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19" y="1644814"/>
            <a:ext cx="9144000" cy="1224250"/>
          </a:xfrm>
          <a:prstGeom prst="rect">
            <a:avLst/>
          </a:prstGeom>
        </p:spPr>
      </p:pic>
      <p:sp>
        <p:nvSpPr>
          <p:cNvPr id="13" name="文本框 5">
            <a:extLst>
              <a:ext uri="{FF2B5EF4-FFF2-40B4-BE49-F238E27FC236}">
                <a16:creationId xmlns:a16="http://schemas.microsoft.com/office/drawing/2014/main" id="{A8EDB875-B5C0-4093-944A-F78966671CD1}"/>
              </a:ext>
            </a:extLst>
          </p:cNvPr>
          <p:cNvSpPr txBox="1">
            <a:spLocks noChangeArrowheads="1"/>
          </p:cNvSpPr>
          <p:nvPr/>
        </p:nvSpPr>
        <p:spPr bwMode="auto">
          <a:xfrm>
            <a:off x="909495" y="2895707"/>
            <a:ext cx="2086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数据文件设计</a:t>
            </a:r>
            <a:endParaRPr lang="zh-CN" altLang="zh-CN" sz="2400" dirty="0">
              <a:solidFill>
                <a:srgbClr val="4F6383"/>
              </a:solidFill>
              <a:latin typeface="方正兰亭黑_GBK"/>
              <a:ea typeface="方正兰亭黑_GBK"/>
            </a:endParaRPr>
          </a:p>
        </p:txBody>
      </p:sp>
      <p:pic>
        <p:nvPicPr>
          <p:cNvPr id="14" name="图片 13">
            <a:extLst>
              <a:ext uri="{FF2B5EF4-FFF2-40B4-BE49-F238E27FC236}">
                <a16:creationId xmlns:a16="http://schemas.microsoft.com/office/drawing/2014/main" id="{8612C173-F8E9-41BB-BEC4-26A25DB0E1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19" y="3357372"/>
            <a:ext cx="9144000" cy="779951"/>
          </a:xfrm>
          <a:prstGeom prst="rect">
            <a:avLst/>
          </a:prstGeom>
        </p:spPr>
      </p:pic>
      <p:sp>
        <p:nvSpPr>
          <p:cNvPr id="18" name="Rectangle 1">
            <a:extLst>
              <a:ext uri="{FF2B5EF4-FFF2-40B4-BE49-F238E27FC236}">
                <a16:creationId xmlns:a16="http://schemas.microsoft.com/office/drawing/2014/main" id="{3649C8F8-79D2-4FA6-8183-CC907E2EE2CD}"/>
              </a:ext>
            </a:extLst>
          </p:cNvPr>
          <p:cNvSpPr>
            <a:spLocks noChangeArrowheads="1"/>
          </p:cNvSpPr>
          <p:nvPr/>
        </p:nvSpPr>
        <p:spPr bwMode="auto">
          <a:xfrm>
            <a:off x="909495" y="4222650"/>
            <a:ext cx="715250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rgbClr val="333333"/>
                </a:solidFill>
                <a:effectLst/>
                <a:latin typeface="Arial" panose="020B0604020202020204" pitchFamily="34" charset="0"/>
                <a:ea typeface="Open Sans"/>
              </a:rPr>
              <a:t>注：日志文件：</a:t>
            </a:r>
            <a:r>
              <a:rPr kumimoji="0" lang="zh-CN" altLang="zh-CN" sz="1400" b="0" i="0" u="none" strike="noStrike" cap="none" normalizeH="0" baseline="0" dirty="0">
                <a:ln>
                  <a:noFill/>
                </a:ln>
                <a:solidFill>
                  <a:srgbClr val="333333"/>
                </a:solidFill>
                <a:effectLst/>
                <a:latin typeface="Arial" panose="020B0604020202020204" pitchFamily="34" charset="0"/>
                <a:ea typeface="Open Sans"/>
              </a:rPr>
              <a:t>程序中的每次操作会将相关信息写入日志文件，主要用于调试。具体形式为：</a:t>
            </a:r>
            <a:r>
              <a:rPr kumimoji="0" lang="zh-CN" altLang="zh-CN" sz="1600" b="1" i="0" u="none" strike="noStrike" cap="none" normalizeH="0" baseline="0" dirty="0">
                <a:ln>
                  <a:noFill/>
                </a:ln>
                <a:solidFill>
                  <a:srgbClr val="333333"/>
                </a:solidFill>
                <a:effectLst/>
                <a:latin typeface="Arial" panose="020B0604020202020204" pitchFamily="34" charset="0"/>
                <a:ea typeface="Open Sans"/>
              </a:rPr>
              <a:t>[时间] [操作] [数据]</a:t>
            </a:r>
            <a:r>
              <a:rPr kumimoji="0" lang="zh-CN" altLang="zh-CN" sz="1400" b="0" i="0" u="none" strike="noStrike" cap="none" normalizeH="0" baseline="0" dirty="0">
                <a:ln>
                  <a:noFill/>
                </a:ln>
                <a:solidFill>
                  <a:srgbClr val="333333"/>
                </a:solidFill>
                <a:effectLst/>
                <a:latin typeface="Arial" panose="020B0604020202020204" pitchFamily="34" charset="0"/>
                <a:ea typeface="Open Sans"/>
              </a:rPr>
              <a:t>。</a:t>
            </a:r>
            <a:endParaRPr kumimoji="0" lang="zh-CN" altLang="zh-CN" sz="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000" b="0" i="0" u="none" strike="noStrike" cap="none" normalizeH="0" baseline="0" dirty="0">
                <a:ln>
                  <a:noFill/>
                </a:ln>
                <a:solidFill>
                  <a:schemeClr val="tx1"/>
                </a:solidFill>
                <a:effectLst/>
                <a:latin typeface="Arial" panose="020B0604020202020204" pitchFamily="34" charset="0"/>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27686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形用户界面, 文本, 应用程序&#10;&#10;描述已自动生成">
            <a:extLst>
              <a:ext uri="{FF2B5EF4-FFF2-40B4-BE49-F238E27FC236}">
                <a16:creationId xmlns:a16="http://schemas.microsoft.com/office/drawing/2014/main" id="{32716037-A864-420F-A980-B3F2E16214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1190" y="378589"/>
            <a:ext cx="5463465" cy="4434631"/>
          </a:xfrm>
          <a:prstGeom prst="rect">
            <a:avLst/>
          </a:prstGeom>
        </p:spPr>
      </p:pic>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类设计</a:t>
            </a:r>
            <a:endParaRPr lang="zh-CN" altLang="zh-CN" sz="2400" dirty="0">
              <a:solidFill>
                <a:srgbClr val="4F6383"/>
              </a:solidFill>
              <a:latin typeface="方正兰亭黑_GBK"/>
              <a:ea typeface="方正兰亭黑_GBK"/>
            </a:endParaRPr>
          </a:p>
        </p:txBody>
      </p:sp>
      <p:sp>
        <p:nvSpPr>
          <p:cNvPr id="3" name="文本框 2">
            <a:extLst>
              <a:ext uri="{FF2B5EF4-FFF2-40B4-BE49-F238E27FC236}">
                <a16:creationId xmlns:a16="http://schemas.microsoft.com/office/drawing/2014/main" id="{7A70DF28-4F13-4FFD-836D-B8AA68DAAAF5}"/>
              </a:ext>
            </a:extLst>
          </p:cNvPr>
          <p:cNvSpPr txBox="1"/>
          <p:nvPr/>
        </p:nvSpPr>
        <p:spPr>
          <a:xfrm>
            <a:off x="6419749" y="4464829"/>
            <a:ext cx="4126727" cy="300082"/>
          </a:xfrm>
          <a:prstGeom prst="rect">
            <a:avLst/>
          </a:prstGeom>
          <a:noFill/>
        </p:spPr>
        <p:txBody>
          <a:bodyPr wrap="square" rtlCol="0">
            <a:spAutoFit/>
          </a:bodyPr>
          <a:lstStyle/>
          <a:p>
            <a:r>
              <a:rPr lang="zh-CN" altLang="en-US" dirty="0"/>
              <a:t>其余部分在项目介绍文档中</a:t>
            </a:r>
          </a:p>
        </p:txBody>
      </p:sp>
    </p:spTree>
    <p:extLst>
      <p:ext uri="{BB962C8B-B14F-4D97-AF65-F5344CB8AC3E}">
        <p14:creationId xmlns:p14="http://schemas.microsoft.com/office/powerpoint/2010/main" val="38754485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1" name="矩形 10"/>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242880" y="1956707"/>
            <a:ext cx="1132041"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03</a:t>
            </a:r>
            <a:endParaRPr lang="zh-CN" altLang="en-US" sz="8625" dirty="0">
              <a:solidFill>
                <a:schemeClr val="bg1"/>
              </a:solidFill>
              <a:latin typeface="Agency FB" panose="020B0503020202020204" pitchFamily="34" charset="0"/>
            </a:endParaRPr>
          </a:p>
        </p:txBody>
      </p:sp>
      <p:sp>
        <p:nvSpPr>
          <p:cNvPr id="14" name="文本框 13"/>
          <p:cNvSpPr txBox="1"/>
          <p:nvPr/>
        </p:nvSpPr>
        <p:spPr>
          <a:xfrm>
            <a:off x="3683613" y="2132431"/>
            <a:ext cx="3001458" cy="1107996"/>
          </a:xfrm>
          <a:prstGeom prst="rect">
            <a:avLst/>
          </a:prstGeom>
          <a:noFill/>
        </p:spPr>
        <p:txBody>
          <a:bodyPr wrap="square" rtlCol="0">
            <a:spAutoFit/>
            <a:scene3d>
              <a:camera prst="orthographicFront"/>
              <a:lightRig rig="threePt" dir="t"/>
            </a:scene3d>
            <a:sp3d contourW="12700"/>
          </a:bodyPr>
          <a:lstStyle/>
          <a:p>
            <a:r>
              <a:rPr lang="zh-CN" altLang="en-US" sz="3300" b="1" dirty="0">
                <a:solidFill>
                  <a:schemeClr val="bg1"/>
                </a:solidFill>
                <a:latin typeface="+mj-ea"/>
                <a:ea typeface="+mj-ea"/>
              </a:rPr>
              <a:t>工程控制</a:t>
            </a:r>
          </a:p>
          <a:p>
            <a:endParaRPr lang="zh-CN" altLang="en-US" sz="3300" b="1" dirty="0">
              <a:solidFill>
                <a:schemeClr val="bg1"/>
              </a:solidFill>
              <a:latin typeface="+mj-ea"/>
              <a:ea typeface="+mj-ea"/>
            </a:endParaRPr>
          </a:p>
        </p:txBody>
      </p:sp>
      <p:sp>
        <p:nvSpPr>
          <p:cNvPr id="15" name="文本框 14"/>
          <p:cNvSpPr txBox="1"/>
          <p:nvPr/>
        </p:nvSpPr>
        <p:spPr>
          <a:xfrm>
            <a:off x="3683612" y="2686359"/>
            <a:ext cx="3178731" cy="31636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100" b="1" dirty="0">
                <a:solidFill>
                  <a:schemeClr val="bg1"/>
                </a:solidFill>
                <a:latin typeface="+mj-ea"/>
                <a:ea typeface="+mj-ea"/>
              </a:rPr>
              <a:t>分工、工程进度控制、工作日志</a:t>
            </a:r>
          </a:p>
        </p:txBody>
      </p:sp>
      <p:cxnSp>
        <p:nvCxnSpPr>
          <p:cNvPr id="17" name="直接连接符 1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9338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000"/>
                                        <p:tgtEl>
                                          <p:spTgt spid="12"/>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left)">
                                      <p:cBhvr>
                                        <p:cTn id="27" dur="500"/>
                                        <p:tgtEl>
                                          <p:spTgt spid="1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6" name="图片 5">
            <a:extLst>
              <a:ext uri="{FF2B5EF4-FFF2-40B4-BE49-F238E27FC236}">
                <a16:creationId xmlns:a16="http://schemas.microsoft.com/office/drawing/2014/main" id="{75E37BF7-22B6-4614-826C-5B7FBCAFDA35}"/>
              </a:ext>
            </a:extLst>
          </p:cNvPr>
          <p:cNvPicPr>
            <a:picLocks noChangeAspect="1"/>
          </p:cNvPicPr>
          <p:nvPr/>
        </p:nvPicPr>
        <p:blipFill>
          <a:blip r:embed="rId4"/>
          <a:stretch>
            <a:fillRect/>
          </a:stretch>
        </p:blipFill>
        <p:spPr>
          <a:xfrm>
            <a:off x="1757238" y="845074"/>
            <a:ext cx="6959131" cy="3919837"/>
          </a:xfrm>
          <a:prstGeom prst="rect">
            <a:avLst/>
          </a:prstGeom>
        </p:spPr>
      </p:pic>
    </p:spTree>
    <p:extLst>
      <p:ext uri="{BB962C8B-B14F-4D97-AF65-F5344CB8AC3E}">
        <p14:creationId xmlns:p14="http://schemas.microsoft.com/office/powerpoint/2010/main" val="11965351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3" name="图片 2" descr="图示&#10;&#10;描述已自动生成">
            <a:extLst>
              <a:ext uri="{FF2B5EF4-FFF2-40B4-BE49-F238E27FC236}">
                <a16:creationId xmlns:a16="http://schemas.microsoft.com/office/drawing/2014/main" id="{FBBAB5E9-E522-4194-B0C8-5C720FA21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273" y="473121"/>
            <a:ext cx="5861351" cy="3956253"/>
          </a:xfrm>
          <a:prstGeom prst="rect">
            <a:avLst/>
          </a:prstGeom>
        </p:spPr>
      </p:pic>
      <p:sp>
        <p:nvSpPr>
          <p:cNvPr id="4" name="文本框 3">
            <a:extLst>
              <a:ext uri="{FF2B5EF4-FFF2-40B4-BE49-F238E27FC236}">
                <a16:creationId xmlns:a16="http://schemas.microsoft.com/office/drawing/2014/main" id="{C2B0A7A4-457E-4FCE-9629-7ACFB37C9431}"/>
              </a:ext>
            </a:extLst>
          </p:cNvPr>
          <p:cNvSpPr txBox="1"/>
          <p:nvPr/>
        </p:nvSpPr>
        <p:spPr>
          <a:xfrm>
            <a:off x="2112335" y="4429374"/>
            <a:ext cx="5706139" cy="300082"/>
          </a:xfrm>
          <a:prstGeom prst="rect">
            <a:avLst/>
          </a:prstGeom>
          <a:noFill/>
        </p:spPr>
        <p:txBody>
          <a:bodyPr wrap="square" rtlCol="0">
            <a:spAutoFit/>
          </a:bodyPr>
          <a:lstStyle/>
          <a:p>
            <a:r>
              <a:rPr lang="en-US" altLang="zh-CN" dirty="0"/>
              <a:t>UI</a:t>
            </a:r>
            <a:r>
              <a:rPr lang="zh-CN" altLang="en-US" dirty="0"/>
              <a:t>设计示例</a:t>
            </a:r>
          </a:p>
        </p:txBody>
      </p:sp>
    </p:spTree>
    <p:extLst>
      <p:ext uri="{BB962C8B-B14F-4D97-AF65-F5344CB8AC3E}">
        <p14:creationId xmlns:p14="http://schemas.microsoft.com/office/powerpoint/2010/main" val="27128935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42EB84FB-D3E2-4C71-ABA4-E82FA88995C9}"/>
              </a:ext>
            </a:extLst>
          </p:cNvPr>
          <p:cNvPicPr>
            <a:picLocks noChangeAspect="1"/>
          </p:cNvPicPr>
          <p:nvPr/>
        </p:nvPicPr>
        <p:blipFill rotWithShape="1">
          <a:blip r:embed="rId4"/>
          <a:srcRect t="67113"/>
          <a:stretch/>
        </p:blipFill>
        <p:spPr>
          <a:xfrm>
            <a:off x="3426997" y="1888664"/>
            <a:ext cx="1827218" cy="1691559"/>
          </a:xfrm>
          <a:prstGeom prst="rect">
            <a:avLst/>
          </a:prstGeom>
        </p:spPr>
      </p:pic>
      <p:pic>
        <p:nvPicPr>
          <p:cNvPr id="5" name="图片 4">
            <a:extLst>
              <a:ext uri="{FF2B5EF4-FFF2-40B4-BE49-F238E27FC236}">
                <a16:creationId xmlns:a16="http://schemas.microsoft.com/office/drawing/2014/main" id="{33E382B9-8F86-4A00-8D6C-C4ED2751C5A1}"/>
              </a:ext>
            </a:extLst>
          </p:cNvPr>
          <p:cNvPicPr>
            <a:picLocks noChangeAspect="1"/>
          </p:cNvPicPr>
          <p:nvPr/>
        </p:nvPicPr>
        <p:blipFill rotWithShape="1">
          <a:blip r:embed="rId4"/>
          <a:srcRect b="58725"/>
          <a:stretch/>
        </p:blipFill>
        <p:spPr>
          <a:xfrm>
            <a:off x="1599779" y="1457225"/>
            <a:ext cx="1827218" cy="2122998"/>
          </a:xfrm>
          <a:prstGeom prst="rect">
            <a:avLst/>
          </a:prstGeom>
        </p:spPr>
      </p:pic>
      <p:pic>
        <p:nvPicPr>
          <p:cNvPr id="8" name="图片 7">
            <a:extLst>
              <a:ext uri="{FF2B5EF4-FFF2-40B4-BE49-F238E27FC236}">
                <a16:creationId xmlns:a16="http://schemas.microsoft.com/office/drawing/2014/main" id="{A58C4FDA-EA92-4D47-9483-67D66A47FD19}"/>
              </a:ext>
            </a:extLst>
          </p:cNvPr>
          <p:cNvPicPr>
            <a:picLocks noChangeAspect="1"/>
          </p:cNvPicPr>
          <p:nvPr/>
        </p:nvPicPr>
        <p:blipFill rotWithShape="1">
          <a:blip r:embed="rId4"/>
          <a:srcRect t="41121" b="32444"/>
          <a:stretch/>
        </p:blipFill>
        <p:spPr>
          <a:xfrm>
            <a:off x="5254215" y="1888664"/>
            <a:ext cx="2104738" cy="1566183"/>
          </a:xfrm>
          <a:prstGeom prst="rect">
            <a:avLst/>
          </a:prstGeom>
        </p:spPr>
      </p:pic>
    </p:spTree>
    <p:extLst>
      <p:ext uri="{BB962C8B-B14F-4D97-AF65-F5344CB8AC3E}">
        <p14:creationId xmlns:p14="http://schemas.microsoft.com/office/powerpoint/2010/main" val="25281325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5" name="矩形 14"/>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7" name="矩形 16"/>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4" name="文本框 23"/>
          <p:cNvSpPr txBox="1"/>
          <p:nvPr/>
        </p:nvSpPr>
        <p:spPr>
          <a:xfrm>
            <a:off x="2168313" y="1932258"/>
            <a:ext cx="889987"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01</a:t>
            </a:r>
            <a:endParaRPr lang="zh-CN" altLang="en-US" sz="8625" dirty="0">
              <a:solidFill>
                <a:schemeClr val="bg1"/>
              </a:solidFill>
              <a:latin typeface="Agency FB" panose="020B0503020202020204" pitchFamily="34" charset="0"/>
            </a:endParaRPr>
          </a:p>
        </p:txBody>
      </p:sp>
      <p:sp>
        <p:nvSpPr>
          <p:cNvPr id="25" name="文本框 24"/>
          <p:cNvSpPr txBox="1"/>
          <p:nvPr/>
        </p:nvSpPr>
        <p:spPr>
          <a:xfrm>
            <a:off x="3379181" y="2122020"/>
            <a:ext cx="441885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bg1"/>
                </a:solidFill>
                <a:latin typeface="+mj-ea"/>
                <a:ea typeface="+mj-ea"/>
              </a:rPr>
              <a:t>设计分析</a:t>
            </a:r>
          </a:p>
        </p:txBody>
      </p:sp>
      <p:sp>
        <p:nvSpPr>
          <p:cNvPr id="26" name="文本框 25"/>
          <p:cNvSpPr txBox="1"/>
          <p:nvPr/>
        </p:nvSpPr>
        <p:spPr>
          <a:xfrm>
            <a:off x="3391444" y="2674428"/>
            <a:ext cx="3178731" cy="31636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100" b="1" dirty="0">
                <a:solidFill>
                  <a:schemeClr val="bg1"/>
                </a:solidFill>
                <a:latin typeface="+mj-ea"/>
                <a:ea typeface="+mj-ea"/>
              </a:rPr>
              <a:t>需求分析、可行性分析</a:t>
            </a:r>
            <a:endParaRPr lang="en-US" altLang="zh-CN" sz="1100" b="1" dirty="0">
              <a:solidFill>
                <a:schemeClr val="bg1"/>
              </a:solidFill>
              <a:latin typeface="+mj-ea"/>
              <a:ea typeface="+mj-ea"/>
            </a:endParaRPr>
          </a:p>
        </p:txBody>
      </p:sp>
      <p:cxnSp>
        <p:nvCxnSpPr>
          <p:cNvPr id="27" name="直接连接符 26"/>
          <p:cNvCxnSpPr/>
          <p:nvPr/>
        </p:nvCxnSpPr>
        <p:spPr>
          <a:xfrm>
            <a:off x="3218740" y="2163252"/>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ppt_y</p:attrName>
                                        </p:attrNameLst>
                                      </p:cBhvr>
                                      <p:tavLst>
                                        <p:tav tm="0">
                                          <p:val>
                                            <p:strVal val="#ppt_y-#ppt_h*1.125000"/>
                                          </p:val>
                                        </p:tav>
                                        <p:tav tm="100000">
                                          <p:val>
                                            <p:strVal val="#ppt_y"/>
                                          </p:val>
                                        </p:tav>
                                      </p:tavLst>
                                    </p:anim>
                                    <p:animEffect transition="in" filter="wipe(down)">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26" grpId="0"/>
      <p:bldP spid="2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95887CFB-C30E-4CB3-9CC9-0F01806D99A8}"/>
              </a:ext>
            </a:extLst>
          </p:cNvPr>
          <p:cNvPicPr>
            <a:picLocks noChangeAspect="1"/>
          </p:cNvPicPr>
          <p:nvPr/>
        </p:nvPicPr>
        <p:blipFill rotWithShape="1">
          <a:blip r:embed="rId4"/>
          <a:srcRect t="66010"/>
          <a:stretch/>
        </p:blipFill>
        <p:spPr>
          <a:xfrm>
            <a:off x="5283115" y="1800970"/>
            <a:ext cx="3199998" cy="1748293"/>
          </a:xfrm>
          <a:prstGeom prst="rect">
            <a:avLst/>
          </a:prstGeom>
        </p:spPr>
      </p:pic>
      <p:pic>
        <p:nvPicPr>
          <p:cNvPr id="5" name="图片 4">
            <a:extLst>
              <a:ext uri="{FF2B5EF4-FFF2-40B4-BE49-F238E27FC236}">
                <a16:creationId xmlns:a16="http://schemas.microsoft.com/office/drawing/2014/main" id="{DD918C8C-889E-4A65-A479-D35F79459E3D}"/>
              </a:ext>
            </a:extLst>
          </p:cNvPr>
          <p:cNvPicPr>
            <a:picLocks noChangeAspect="1"/>
          </p:cNvPicPr>
          <p:nvPr/>
        </p:nvPicPr>
        <p:blipFill rotWithShape="1">
          <a:blip r:embed="rId4"/>
          <a:srcRect b="36000"/>
          <a:stretch/>
        </p:blipFill>
        <p:spPr>
          <a:xfrm>
            <a:off x="1930380" y="1185642"/>
            <a:ext cx="3199998" cy="3291840"/>
          </a:xfrm>
          <a:prstGeom prst="rect">
            <a:avLst/>
          </a:prstGeom>
        </p:spPr>
      </p:pic>
    </p:spTree>
    <p:extLst>
      <p:ext uri="{BB962C8B-B14F-4D97-AF65-F5344CB8AC3E}">
        <p14:creationId xmlns:p14="http://schemas.microsoft.com/office/powerpoint/2010/main" val="20878415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甘特图</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CF10256F-9703-4ACC-A609-E6084E982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0" y="1593203"/>
            <a:ext cx="9144000" cy="2179732"/>
          </a:xfrm>
          <a:prstGeom prst="rect">
            <a:avLst/>
          </a:prstGeom>
        </p:spPr>
      </p:pic>
    </p:spTree>
    <p:extLst>
      <p:ext uri="{BB962C8B-B14F-4D97-AF65-F5344CB8AC3E}">
        <p14:creationId xmlns:p14="http://schemas.microsoft.com/office/powerpoint/2010/main" val="21837299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4098A538-8751-4180-9868-D114A9C7DF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1334" y="488674"/>
            <a:ext cx="6017118" cy="4331893"/>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5931672" y="2838615"/>
            <a:ext cx="2353586" cy="369332"/>
          </a:xfrm>
          <a:prstGeom prst="rect">
            <a:avLst/>
          </a:prstGeom>
          <a:noFill/>
        </p:spPr>
        <p:txBody>
          <a:bodyPr wrap="square" rtlCol="0">
            <a:spAutoFit/>
          </a:bodyPr>
          <a:lstStyle/>
          <a:p>
            <a:r>
              <a:rPr lang="en-US" altLang="zh-CN" sz="1800" b="1" dirty="0">
                <a:solidFill>
                  <a:srgbClr val="00B050"/>
                </a:solidFill>
              </a:rPr>
              <a:t>UI</a:t>
            </a:r>
            <a:r>
              <a:rPr lang="zh-CN" altLang="en-US" sz="1800" b="1" dirty="0">
                <a:solidFill>
                  <a:srgbClr val="00B050"/>
                </a:solidFill>
              </a:rPr>
              <a:t>界面设计（用户层）</a:t>
            </a:r>
          </a:p>
        </p:txBody>
      </p:sp>
    </p:spTree>
    <p:extLst>
      <p:ext uri="{BB962C8B-B14F-4D97-AF65-F5344CB8AC3E}">
        <p14:creationId xmlns:p14="http://schemas.microsoft.com/office/powerpoint/2010/main" val="28813420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222FA7-E497-46E6-B31F-2028350C43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005" t="3091" r="5774" b="4154"/>
          <a:stretch/>
        </p:blipFill>
        <p:spPr>
          <a:xfrm>
            <a:off x="1815223" y="662930"/>
            <a:ext cx="5852159" cy="4101981"/>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7394712" y="3689404"/>
            <a:ext cx="2353586" cy="369332"/>
          </a:xfrm>
          <a:prstGeom prst="rect">
            <a:avLst/>
          </a:prstGeom>
          <a:noFill/>
        </p:spPr>
        <p:txBody>
          <a:bodyPr wrap="square" rtlCol="0">
            <a:spAutoFit/>
          </a:bodyPr>
          <a:lstStyle/>
          <a:p>
            <a:r>
              <a:rPr lang="zh-CN" altLang="en-US" sz="1800" b="1" dirty="0">
                <a:solidFill>
                  <a:srgbClr val="00B050"/>
                </a:solidFill>
              </a:rPr>
              <a:t>逻辑层</a:t>
            </a:r>
          </a:p>
        </p:txBody>
      </p:sp>
    </p:spTree>
    <p:extLst>
      <p:ext uri="{BB962C8B-B14F-4D97-AF65-F5344CB8AC3E}">
        <p14:creationId xmlns:p14="http://schemas.microsoft.com/office/powerpoint/2010/main" val="4713777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C6996458-60F8-4E17-B976-FC39DABED0C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082" t="3313" r="5481" b="32223"/>
          <a:stretch/>
        </p:blipFill>
        <p:spPr>
          <a:xfrm>
            <a:off x="2432854" y="383229"/>
            <a:ext cx="4707417" cy="4381682"/>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7450371" y="2747176"/>
            <a:ext cx="2353586" cy="369332"/>
          </a:xfrm>
          <a:prstGeom prst="rect">
            <a:avLst/>
          </a:prstGeom>
          <a:noFill/>
        </p:spPr>
        <p:txBody>
          <a:bodyPr wrap="square" rtlCol="0">
            <a:spAutoFit/>
          </a:bodyPr>
          <a:lstStyle/>
          <a:p>
            <a:r>
              <a:rPr lang="zh-CN" altLang="en-US" sz="1800" b="1" dirty="0">
                <a:solidFill>
                  <a:srgbClr val="00B050"/>
                </a:solidFill>
              </a:rPr>
              <a:t>底层</a:t>
            </a:r>
          </a:p>
        </p:txBody>
      </p:sp>
    </p:spTree>
    <p:extLst>
      <p:ext uri="{BB962C8B-B14F-4D97-AF65-F5344CB8AC3E}">
        <p14:creationId xmlns:p14="http://schemas.microsoft.com/office/powerpoint/2010/main" val="15880909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当前进度</a:t>
            </a:r>
            <a:endParaRPr lang="zh-CN" altLang="zh-CN" sz="2400" dirty="0">
              <a:solidFill>
                <a:srgbClr val="4F6383"/>
              </a:solidFill>
              <a:latin typeface="方正兰亭黑_GBK"/>
              <a:ea typeface="方正兰亭黑_GBK"/>
            </a:endParaRP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96653" y="1672574"/>
            <a:ext cx="8297490" cy="2208840"/>
            <a:chOff x="862026" y="3538078"/>
            <a:chExt cx="7105303" cy="1535065"/>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7"/>
              <a:ext cx="6842049" cy="147586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t>UI</a:t>
              </a:r>
              <a:r>
                <a:rPr lang="zh-CN" altLang="en-US" sz="2400" b="1" dirty="0"/>
                <a:t>界面：</a:t>
              </a:r>
              <a:r>
                <a:rPr lang="zh-CN" altLang="zh-CN" sz="2400" b="1" dirty="0"/>
                <a:t>寇金娣、毛鸿麟</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800" dirty="0"/>
                <a:t>下载Qt5.9.0，并配置Visual Studio，两人都要完成。我们已经安装了QT5.9.0并在Visual Studio配置好了。</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800" dirty="0"/>
                <a:t>由于我们几乎没有Qt的基础，并且需要逻辑层和底层设计之后基本上才能设计图形界面，所以我们需要学习Qt相关的知识，为之后的图形界面开发打下了基础。两人都要完成。我们学习了QT图形界面的相关知识，比如按钮、分页等，并开始尝试制作了简单的事例程序。</a:t>
              </a:r>
            </a:p>
          </p:txBody>
        </p:sp>
      </p:grpSp>
    </p:spTree>
    <p:extLst>
      <p:ext uri="{BB962C8B-B14F-4D97-AF65-F5344CB8AC3E}">
        <p14:creationId xmlns:p14="http://schemas.microsoft.com/office/powerpoint/2010/main" val="899560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当前进度</a:t>
            </a:r>
            <a:endParaRPr lang="zh-CN" altLang="zh-CN" sz="2400" dirty="0">
              <a:solidFill>
                <a:srgbClr val="4F6383"/>
              </a:solidFill>
              <a:latin typeface="方正兰亭黑_GBK"/>
              <a:ea typeface="方正兰亭黑_GBK"/>
            </a:endParaRP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508883" y="1359673"/>
            <a:ext cx="8285259" cy="3888188"/>
            <a:chOff x="862026" y="3538078"/>
            <a:chExt cx="7105303" cy="1920075"/>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7"/>
              <a:ext cx="6842049" cy="186087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逻辑层：胡新月、付可意、孙久杰</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800" dirty="0"/>
                <a:t>我们一起商讨了逻辑层的实现流程，完善了对应模块的流程图。然后划分了每个人负责的逻辑层模块，由付可意和胡新月分别负责管理员系统中的用户管理和图书管理功能，二人一起协商还书功能以及管理员系统对应的管理员登录界面。孙久杰负责借阅系统中的借书相关功能，以及借阅系统对应的用户登录界面。最后由三人共同协商顶层菜单实现。</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800" dirty="0"/>
                <a:t>在划分完各自的任务之后，我们一起根据底层实现的计划和进度作出了逻辑层的工程网络图，根据底层的接口文档作出了相关的类设计说明。然后根据工程网络图的安排开始着手一些功能的实现，等待底层功能完成，准备着手测试。</a:t>
              </a:r>
              <a:endParaRPr lang="zh-CN" altLang="zh-CN" sz="1400" dirty="0"/>
            </a:p>
          </p:txBody>
        </p:sp>
      </p:grpSp>
    </p:spTree>
    <p:extLst>
      <p:ext uri="{BB962C8B-B14F-4D97-AF65-F5344CB8AC3E}">
        <p14:creationId xmlns:p14="http://schemas.microsoft.com/office/powerpoint/2010/main" val="27086276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CBE1A593-1079-4B50-AEBD-202C509430A8}"/>
              </a:ext>
            </a:extLst>
          </p:cNvPr>
          <p:cNvPicPr>
            <a:picLocks noChangeAspect="1"/>
          </p:cNvPicPr>
          <p:nvPr/>
        </p:nvPicPr>
        <p:blipFill rotWithShape="1">
          <a:blip r:embed="rId4"/>
          <a:srcRect l="471" r="5719"/>
          <a:stretch/>
        </p:blipFill>
        <p:spPr>
          <a:xfrm>
            <a:off x="1199670" y="859883"/>
            <a:ext cx="6353092" cy="3981450"/>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572000" y="598891"/>
            <a:ext cx="3633747" cy="521984"/>
            <a:chOff x="862026" y="3538078"/>
            <a:chExt cx="7105303" cy="1521996"/>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6"/>
              <a:ext cx="6842049" cy="553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底层：刘云卿、全子修</a:t>
              </a:r>
              <a:endParaRPr lang="en-US" altLang="zh-CN" sz="2400" b="1" dirty="0"/>
            </a:p>
          </p:txBody>
        </p:sp>
      </p:grpSp>
    </p:spTree>
    <p:extLst>
      <p:ext uri="{BB962C8B-B14F-4D97-AF65-F5344CB8AC3E}">
        <p14:creationId xmlns:p14="http://schemas.microsoft.com/office/powerpoint/2010/main" val="19336061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D2F0A52-214B-489B-A900-CE3642C85653}"/>
              </a:ext>
            </a:extLst>
          </p:cNvPr>
          <p:cNvPicPr>
            <a:picLocks noChangeAspect="1"/>
          </p:cNvPicPr>
          <p:nvPr/>
        </p:nvPicPr>
        <p:blipFill>
          <a:blip r:embed="rId4"/>
          <a:stretch>
            <a:fillRect/>
          </a:stretch>
        </p:blipFill>
        <p:spPr>
          <a:xfrm>
            <a:off x="2143045" y="955929"/>
            <a:ext cx="3118549" cy="4187571"/>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572000" y="1211141"/>
            <a:ext cx="3633747" cy="521984"/>
            <a:chOff x="862026" y="3538078"/>
            <a:chExt cx="7105303" cy="1521996"/>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6"/>
              <a:ext cx="6842049" cy="553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底层：刘云卿、全子修</a:t>
              </a:r>
              <a:endParaRPr lang="en-US" altLang="zh-CN" sz="2400" b="1" dirty="0"/>
            </a:p>
          </p:txBody>
        </p:sp>
      </p:grpSp>
    </p:spTree>
    <p:extLst>
      <p:ext uri="{BB962C8B-B14F-4D97-AF65-F5344CB8AC3E}">
        <p14:creationId xmlns:p14="http://schemas.microsoft.com/office/powerpoint/2010/main" val="22724872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0" y="4364"/>
            <a:ext cx="9144000" cy="5139136"/>
          </a:xfrm>
          <a:prstGeom prst="rect">
            <a:avLst/>
          </a:prstGeom>
        </p:spPr>
      </p:pic>
      <p:sp>
        <p:nvSpPr>
          <p:cNvPr id="3" name="矩形 2"/>
          <p:cNvSpPr/>
          <p:nvPr/>
        </p:nvSpPr>
        <p:spPr>
          <a:xfrm>
            <a:off x="1837291" y="1099399"/>
            <a:ext cx="5469418" cy="2949067"/>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文本框 9"/>
          <p:cNvSpPr txBox="1"/>
          <p:nvPr/>
        </p:nvSpPr>
        <p:spPr>
          <a:xfrm>
            <a:off x="2239372" y="2223209"/>
            <a:ext cx="4852429" cy="769441"/>
          </a:xfrm>
          <a:prstGeom prst="rect">
            <a:avLst/>
          </a:prstGeom>
          <a:noFill/>
        </p:spPr>
        <p:txBody>
          <a:bodyPr wrap="square" rtlCol="0">
            <a:spAutoFit/>
            <a:scene3d>
              <a:camera prst="orthographicFront"/>
              <a:lightRig rig="threePt" dir="t"/>
            </a:scene3d>
            <a:sp3d contourW="12700"/>
          </a:bodyPr>
          <a:lstStyle/>
          <a:p>
            <a:pPr algn="ctr">
              <a:defRPr/>
            </a:pPr>
            <a:r>
              <a:rPr lang="zh-CN" altLang="en-US" sz="4400" b="1" dirty="0">
                <a:solidFill>
                  <a:schemeClr val="bg1"/>
                </a:solidFill>
                <a:latin typeface="方正黑体简体" panose="02010601030101010101" pitchFamily="2" charset="-122"/>
                <a:ea typeface="方正黑体简体" panose="02010601030101010101" pitchFamily="2" charset="-122"/>
              </a:rPr>
              <a:t>感谢您的聆听</a:t>
            </a:r>
          </a:p>
        </p:txBody>
      </p:sp>
      <p:sp>
        <p:nvSpPr>
          <p:cNvPr id="13" name="矩形 12"/>
          <p:cNvSpPr/>
          <p:nvPr/>
        </p:nvSpPr>
        <p:spPr>
          <a:xfrm>
            <a:off x="2009994" y="1283525"/>
            <a:ext cx="5124012" cy="258081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8)">
                                      <p:cBhvr>
                                        <p:cTn id="12" dur="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示&#10;&#10;描述已自动生成">
            <a:extLst>
              <a:ext uri="{FF2B5EF4-FFF2-40B4-BE49-F238E27FC236}">
                <a16:creationId xmlns:a16="http://schemas.microsoft.com/office/drawing/2014/main" id="{301C46AD-706C-4E3F-A918-0C318F44DF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811" y="1142232"/>
            <a:ext cx="5590732" cy="2091896"/>
          </a:xfrm>
          <a:prstGeom prst="rect">
            <a:avLst/>
          </a:prstGeom>
        </p:spPr>
      </p:pic>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增量模型</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862026" y="3538078"/>
            <a:ext cx="7105303" cy="1147336"/>
            <a:chOff x="862026" y="3538078"/>
            <a:chExt cx="7105303" cy="1147336"/>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6"/>
              <a:chOff x="3820559" y="2272420"/>
              <a:chExt cx="4606155" cy="1865014"/>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923330"/>
            </a:xfrm>
            <a:prstGeom prst="rect">
              <a:avLst/>
            </a:prstGeom>
            <a:noFill/>
          </p:spPr>
          <p:txBody>
            <a:bodyPr wrap="square">
              <a:spAutoFit/>
            </a:bodyPr>
            <a:lstStyle/>
            <a:p>
              <a:r>
                <a:rPr lang="zh-CN" altLang="en-US" sz="1800" dirty="0"/>
                <a:t>我们的程序决定采用增量模型的结构，把整个程序分解成许多个增量构件，第一个增量构件往往实现软件的基本需求，提供最核心的功能，然后再分批地实现后续功能逐步提交产品。</a:t>
              </a:r>
            </a:p>
          </p:txBody>
        </p:sp>
      </p:grpSp>
    </p:spTree>
    <p:extLst>
      <p:ext uri="{BB962C8B-B14F-4D97-AF65-F5344CB8AC3E}">
        <p14:creationId xmlns:p14="http://schemas.microsoft.com/office/powerpoint/2010/main" val="780745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heel(1)">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40"/>
                                        </p:tgtEl>
                                      </p:cBhvr>
                                    </p:animEffect>
                                    <p:set>
                                      <p:cBhvr>
                                        <p:cTn id="16" dur="1" fill="hold">
                                          <p:stCondLst>
                                            <p:cond delay="499"/>
                                          </p:stCondLst>
                                        </p:cTn>
                                        <p:tgtEl>
                                          <p:spTgt spid="40"/>
                                        </p:tgtEl>
                                        <p:attrNameLst>
                                          <p:attrName>style.visibility</p:attrName>
                                        </p:attrNameLst>
                                      </p:cBhvr>
                                      <p:to>
                                        <p:strVal val="hidden"/>
                                      </p:to>
                                    </p:set>
                                  </p:childTnLst>
                                </p:cTn>
                              </p:par>
                              <p:par>
                                <p:cTn id="17" presetID="16" presetClass="exit" presetSubtype="26" fill="hold" nodeType="withEffect">
                                  <p:stCondLst>
                                    <p:cond delay="0"/>
                                  </p:stCondLst>
                                  <p:childTnLst>
                                    <p:animEffect transition="out" filter="barn(inHorizontal)">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核心需求、增量需求</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845249" y="1625388"/>
            <a:ext cx="2342568" cy="1147336"/>
            <a:chOff x="862026" y="3538078"/>
            <a:chExt cx="7105303" cy="1147336"/>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6"/>
              <a:chOff x="3820559" y="2272420"/>
              <a:chExt cx="4606155" cy="1865014"/>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923330"/>
            </a:xfrm>
            <a:prstGeom prst="rect">
              <a:avLst/>
            </a:prstGeom>
            <a:noFill/>
          </p:spPr>
          <p:txBody>
            <a:bodyPr wrap="square">
              <a:spAutoFit/>
            </a:bodyPr>
            <a:lstStyle/>
            <a:p>
              <a:r>
                <a:rPr lang="zh-CN" altLang="en-US" sz="1800" dirty="0"/>
                <a:t>对图书的增删查改</a:t>
              </a:r>
              <a:endParaRPr lang="en-US" altLang="zh-CN" sz="1800" dirty="0"/>
            </a:p>
            <a:p>
              <a:r>
                <a:rPr lang="zh-CN" altLang="en-US" sz="1800" dirty="0"/>
                <a:t>对用户的增删查改</a:t>
              </a:r>
              <a:endParaRPr lang="en-US" altLang="zh-CN" sz="1800" dirty="0"/>
            </a:p>
            <a:p>
              <a:r>
                <a:rPr lang="zh-CN" altLang="en-US" sz="1800" dirty="0"/>
                <a:t>借书还书</a:t>
              </a:r>
            </a:p>
          </p:txBody>
        </p:sp>
      </p:grpSp>
      <p:sp>
        <p:nvSpPr>
          <p:cNvPr id="15" name="文本框 5">
            <a:extLst>
              <a:ext uri="{FF2B5EF4-FFF2-40B4-BE49-F238E27FC236}">
                <a16:creationId xmlns:a16="http://schemas.microsoft.com/office/drawing/2014/main" id="{1B8EFD54-524E-4EBE-8C7A-B2B27EFC95F9}"/>
              </a:ext>
            </a:extLst>
          </p:cNvPr>
          <p:cNvSpPr txBox="1">
            <a:spLocks noChangeArrowheads="1"/>
          </p:cNvSpPr>
          <p:nvPr/>
        </p:nvSpPr>
        <p:spPr bwMode="auto">
          <a:xfrm>
            <a:off x="812543"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核心需求</a:t>
            </a:r>
            <a:endParaRPr lang="zh-CN" altLang="zh-CN" sz="2000" dirty="0">
              <a:solidFill>
                <a:srgbClr val="4F6383"/>
              </a:solidFill>
              <a:latin typeface="方正兰亭黑_GBK"/>
              <a:ea typeface="方正兰亭黑_GBK"/>
            </a:endParaRPr>
          </a:p>
        </p:txBody>
      </p:sp>
      <p:grpSp>
        <p:nvGrpSpPr>
          <p:cNvPr id="16" name="组合 15">
            <a:extLst>
              <a:ext uri="{FF2B5EF4-FFF2-40B4-BE49-F238E27FC236}">
                <a16:creationId xmlns:a16="http://schemas.microsoft.com/office/drawing/2014/main" id="{17650EFD-0196-4449-BA89-E595CCE86FEC}"/>
              </a:ext>
            </a:extLst>
          </p:cNvPr>
          <p:cNvGrpSpPr/>
          <p:nvPr/>
        </p:nvGrpSpPr>
        <p:grpSpPr>
          <a:xfrm>
            <a:off x="3984273" y="1621652"/>
            <a:ext cx="2919352" cy="1663096"/>
            <a:chOff x="862026" y="3538078"/>
            <a:chExt cx="7105303" cy="1521996"/>
          </a:xfrm>
        </p:grpSpPr>
        <p:grpSp>
          <p:nvGrpSpPr>
            <p:cNvPr id="18" name="组合 17">
              <a:extLst>
                <a:ext uri="{FF2B5EF4-FFF2-40B4-BE49-F238E27FC236}">
                  <a16:creationId xmlns:a16="http://schemas.microsoft.com/office/drawing/2014/main" id="{B9141DE3-410D-4F3D-9802-420579E88334}"/>
                </a:ext>
              </a:extLst>
            </p:cNvPr>
            <p:cNvGrpSpPr/>
            <p:nvPr/>
          </p:nvGrpSpPr>
          <p:grpSpPr>
            <a:xfrm>
              <a:off x="862026" y="3538078"/>
              <a:ext cx="7105303" cy="1521996"/>
              <a:chOff x="3820559" y="2272420"/>
              <a:chExt cx="4606155" cy="2474030"/>
            </a:xfrm>
          </p:grpSpPr>
          <p:sp>
            <p:nvSpPr>
              <p:cNvPr id="21" name="矩形 20">
                <a:extLst>
                  <a:ext uri="{FF2B5EF4-FFF2-40B4-BE49-F238E27FC236}">
                    <a16:creationId xmlns:a16="http://schemas.microsoft.com/office/drawing/2014/main" id="{731617F9-038D-4FC8-8EEB-28BDA0C3791F}"/>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5452C9AE-8855-4690-848F-99E229FC564D}"/>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188F531-F7E2-4A12-A3CA-99E5AB3B47B3}"/>
                  </a:ext>
                </a:extLst>
              </p:cNvPr>
              <p:cNvCxnSpPr/>
              <p:nvPr/>
            </p:nvCxnSpPr>
            <p:spPr>
              <a:xfrm flipV="1">
                <a:off x="3852840"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7E192BE-6E7D-4627-9E91-90A0AD29A379}"/>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3A3DDF8-F1C0-46A1-93C4-8DDFFD8F9D1C}"/>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F05168D2-52C3-446B-95F2-3621B5F455BC}"/>
                </a:ext>
              </a:extLst>
            </p:cNvPr>
            <p:cNvSpPr txBox="1"/>
            <p:nvPr/>
          </p:nvSpPr>
          <p:spPr>
            <a:xfrm>
              <a:off x="1013743" y="3597277"/>
              <a:ext cx="6842050" cy="1268793"/>
            </a:xfrm>
            <a:prstGeom prst="rect">
              <a:avLst/>
            </a:prstGeom>
            <a:noFill/>
          </p:spPr>
          <p:txBody>
            <a:bodyPr wrap="square">
              <a:spAutoFit/>
            </a:bodyPr>
            <a:lstStyle/>
            <a:p>
              <a:r>
                <a:rPr lang="zh-CN" altLang="en-US" sz="1800" dirty="0"/>
                <a:t>多线程拆分关键字搜索？</a:t>
              </a:r>
              <a:endParaRPr lang="en-US" altLang="zh-CN" sz="1800" dirty="0"/>
            </a:p>
            <a:p>
              <a:r>
                <a:rPr lang="zh-CN" altLang="en-US" sz="1800" dirty="0"/>
                <a:t>模拟借书卡？</a:t>
              </a:r>
              <a:endParaRPr lang="en-US" altLang="zh-CN" sz="1800" dirty="0"/>
            </a:p>
            <a:p>
              <a:r>
                <a:rPr lang="zh-CN" altLang="en-US" sz="1800" dirty="0"/>
                <a:t>图书排行榜、推荐？</a:t>
              </a:r>
              <a:endParaRPr lang="en-US" altLang="zh-CN" sz="1800" dirty="0"/>
            </a:p>
            <a:p>
              <a:r>
                <a:rPr lang="zh-CN" altLang="en-US" sz="1800" dirty="0"/>
                <a:t>续借功能？</a:t>
              </a:r>
              <a:endParaRPr lang="en-US" altLang="zh-CN" sz="1800" dirty="0"/>
            </a:p>
            <a:p>
              <a:r>
                <a:rPr lang="zh-CN" altLang="en-US" sz="1800" dirty="0"/>
                <a:t>数据安全性研究</a:t>
              </a:r>
            </a:p>
          </p:txBody>
        </p:sp>
      </p:grpSp>
      <p:sp>
        <p:nvSpPr>
          <p:cNvPr id="30" name="文本框 5">
            <a:extLst>
              <a:ext uri="{FF2B5EF4-FFF2-40B4-BE49-F238E27FC236}">
                <a16:creationId xmlns:a16="http://schemas.microsoft.com/office/drawing/2014/main" id="{29C64CB8-A529-4811-B7A8-E2C74BF79B28}"/>
              </a:ext>
            </a:extLst>
          </p:cNvPr>
          <p:cNvSpPr txBox="1">
            <a:spLocks noChangeArrowheads="1"/>
          </p:cNvSpPr>
          <p:nvPr/>
        </p:nvSpPr>
        <p:spPr bwMode="auto">
          <a:xfrm>
            <a:off x="3966706"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增量需求</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33864387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40"/>
                                        </p:tgtEl>
                                      </p:cBhvr>
                                    </p:animEffect>
                                    <p:set>
                                      <p:cBhvr>
                                        <p:cTn id="12" dur="1" fill="hold">
                                          <p:stCondLst>
                                            <p:cond delay="499"/>
                                          </p:stCondLst>
                                        </p:cTn>
                                        <p:tgtEl>
                                          <p:spTgt spid="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par>
                          <p:cTn id="18" fill="hold">
                            <p:stCondLst>
                              <p:cond delay="500"/>
                            </p:stCondLst>
                            <p:childTnLst>
                              <p:par>
                                <p:cTn id="19" presetID="21" presetClass="entr" presetSubtype="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1)">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xit" presetSubtype="1" fill="hold" nodeType="clickEffect">
                                  <p:stCondLst>
                                    <p:cond delay="0"/>
                                  </p:stCondLst>
                                  <p:childTnLst>
                                    <p:animEffect transition="out" filter="wheel(1)">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可行性、风险分析</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584117" y="1577794"/>
            <a:ext cx="7340367" cy="1467409"/>
            <a:chOff x="862026" y="3538078"/>
            <a:chExt cx="7105303" cy="1238291"/>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8"/>
              <a:chOff x="3820559" y="2272420"/>
              <a:chExt cx="4606155" cy="1865017"/>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1138911"/>
            </a:xfrm>
            <a:prstGeom prst="rect">
              <a:avLst/>
            </a:prstGeom>
            <a:noFill/>
          </p:spPr>
          <p:txBody>
            <a:bodyPr wrap="square">
              <a:spAutoFit/>
            </a:bodyPr>
            <a:lstStyle/>
            <a:p>
              <a:r>
                <a:rPr lang="zh-CN" altLang="en-US" sz="1800" dirty="0"/>
                <a:t>为保证核心功能的可行性，在程序与数据交互访问层面我们讨论了各种解决方案，刘云卿与全子修设计了一套数据操作方案，利用树形数据结构存储数据，利用索引文件存储节点地址等信息，从而避免顺序文件读写的不便，提高了读写效率。</a:t>
              </a:r>
            </a:p>
          </p:txBody>
        </p:sp>
      </p:grpSp>
      <p:grpSp>
        <p:nvGrpSpPr>
          <p:cNvPr id="15" name="组合 14">
            <a:extLst>
              <a:ext uri="{FF2B5EF4-FFF2-40B4-BE49-F238E27FC236}">
                <a16:creationId xmlns:a16="http://schemas.microsoft.com/office/drawing/2014/main" id="{41A1D30F-7700-4B68-A4AE-B7ECF86668F6}"/>
              </a:ext>
            </a:extLst>
          </p:cNvPr>
          <p:cNvGrpSpPr/>
          <p:nvPr/>
        </p:nvGrpSpPr>
        <p:grpSpPr>
          <a:xfrm>
            <a:off x="647751" y="3543469"/>
            <a:ext cx="7068406" cy="523674"/>
            <a:chOff x="862026" y="3538078"/>
            <a:chExt cx="7105303" cy="1147338"/>
          </a:xfrm>
        </p:grpSpPr>
        <p:grpSp>
          <p:nvGrpSpPr>
            <p:cNvPr id="16" name="组合 15">
              <a:extLst>
                <a:ext uri="{FF2B5EF4-FFF2-40B4-BE49-F238E27FC236}">
                  <a16:creationId xmlns:a16="http://schemas.microsoft.com/office/drawing/2014/main" id="{19766AC2-B345-41B0-94BA-5500698A2ECB}"/>
                </a:ext>
              </a:extLst>
            </p:cNvPr>
            <p:cNvGrpSpPr/>
            <p:nvPr/>
          </p:nvGrpSpPr>
          <p:grpSpPr>
            <a:xfrm>
              <a:off x="862026" y="3538078"/>
              <a:ext cx="7105303" cy="1147338"/>
              <a:chOff x="3820559" y="2272420"/>
              <a:chExt cx="4606155" cy="1865017"/>
            </a:xfrm>
          </p:grpSpPr>
          <p:sp>
            <p:nvSpPr>
              <p:cNvPr id="19" name="矩形 18">
                <a:extLst>
                  <a:ext uri="{FF2B5EF4-FFF2-40B4-BE49-F238E27FC236}">
                    <a16:creationId xmlns:a16="http://schemas.microsoft.com/office/drawing/2014/main" id="{77BFD1C2-DB70-45E9-ACC0-576DEE2A1BFF}"/>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3E5244AE-2942-406C-BE9D-B3F4ECC25A7B}"/>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CF36049-9E8D-43A2-9869-B293513B1188}"/>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293673A-D99C-4FBD-841E-06E7EC767891}"/>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5F941EF-C31F-499B-A801-D27C391DBBC0}"/>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DFF4D571-A7B1-4EB6-937E-F0B836311B6C}"/>
                </a:ext>
              </a:extLst>
            </p:cNvPr>
            <p:cNvSpPr txBox="1"/>
            <p:nvPr/>
          </p:nvSpPr>
          <p:spPr>
            <a:xfrm>
              <a:off x="993651" y="3637458"/>
              <a:ext cx="6842051" cy="311665"/>
            </a:xfrm>
            <a:prstGeom prst="rect">
              <a:avLst/>
            </a:prstGeom>
            <a:noFill/>
          </p:spPr>
          <p:txBody>
            <a:bodyPr wrap="square">
              <a:spAutoFit/>
            </a:bodyPr>
            <a:lstStyle/>
            <a:p>
              <a:r>
                <a:rPr lang="zh-CN" altLang="en-US" sz="1800" dirty="0"/>
                <a:t>对一些附加功能的风险进行了分析，设计了优先级。</a:t>
              </a:r>
            </a:p>
          </p:txBody>
        </p:sp>
      </p:grpSp>
      <p:sp>
        <p:nvSpPr>
          <p:cNvPr id="29" name="文本框 5">
            <a:extLst>
              <a:ext uri="{FF2B5EF4-FFF2-40B4-BE49-F238E27FC236}">
                <a16:creationId xmlns:a16="http://schemas.microsoft.com/office/drawing/2014/main" id="{448BEE03-E67B-456A-A02F-02AE1565F4ED}"/>
              </a:ext>
            </a:extLst>
          </p:cNvPr>
          <p:cNvSpPr txBox="1">
            <a:spLocks noChangeArrowheads="1"/>
          </p:cNvSpPr>
          <p:nvPr/>
        </p:nvSpPr>
        <p:spPr bwMode="auto">
          <a:xfrm>
            <a:off x="720097" y="116450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可行性分析</a:t>
            </a:r>
            <a:endParaRPr lang="zh-CN" altLang="zh-CN" sz="2000" dirty="0">
              <a:solidFill>
                <a:srgbClr val="4F6383"/>
              </a:solidFill>
              <a:latin typeface="方正兰亭黑_GBK"/>
              <a:ea typeface="方正兰亭黑_GBK"/>
            </a:endParaRPr>
          </a:p>
        </p:txBody>
      </p:sp>
      <p:sp>
        <p:nvSpPr>
          <p:cNvPr id="30" name="文本框 5">
            <a:extLst>
              <a:ext uri="{FF2B5EF4-FFF2-40B4-BE49-F238E27FC236}">
                <a16:creationId xmlns:a16="http://schemas.microsoft.com/office/drawing/2014/main" id="{E7645472-D77B-464C-9579-DC085EC64323}"/>
              </a:ext>
            </a:extLst>
          </p:cNvPr>
          <p:cNvSpPr txBox="1">
            <a:spLocks noChangeArrowheads="1"/>
          </p:cNvSpPr>
          <p:nvPr/>
        </p:nvSpPr>
        <p:spPr bwMode="auto">
          <a:xfrm>
            <a:off x="778692" y="303557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风险分析</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25677451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40"/>
                                        </p:tgtEl>
                                      </p:cBhvr>
                                    </p:animEffect>
                                    <p:set>
                                      <p:cBhvr>
                                        <p:cTn id="12" dur="1" fill="hold">
                                          <p:stCondLst>
                                            <p:cond delay="499"/>
                                          </p:stCondLst>
                                        </p:cTn>
                                        <p:tgtEl>
                                          <p:spTgt spid="40"/>
                                        </p:tgtEl>
                                        <p:attrNameLst>
                                          <p:attrName>style.visibility</p:attrName>
                                        </p:attrNameLst>
                                      </p:cBhvr>
                                      <p:to>
                                        <p:strVal val="hidden"/>
                                      </p:to>
                                    </p:set>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xit" presetSubtype="1" fill="hold" nodeType="clickEffect">
                                  <p:stCondLst>
                                    <p:cond delay="0"/>
                                  </p:stCondLst>
                                  <p:childTnLst>
                                    <p:animEffect transition="out" filter="wheel(1)">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1" name="矩形 10"/>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260513" y="1956707"/>
            <a:ext cx="1096775"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02</a:t>
            </a:r>
            <a:endParaRPr lang="zh-CN" altLang="en-US" sz="8625" dirty="0">
              <a:solidFill>
                <a:schemeClr val="bg1"/>
              </a:solidFill>
              <a:latin typeface="Agency FB" panose="020B0503020202020204" pitchFamily="34" charset="0"/>
            </a:endParaRPr>
          </a:p>
        </p:txBody>
      </p:sp>
      <p:sp>
        <p:nvSpPr>
          <p:cNvPr id="14" name="文本框 13"/>
          <p:cNvSpPr txBox="1"/>
          <p:nvPr/>
        </p:nvSpPr>
        <p:spPr>
          <a:xfrm>
            <a:off x="3683613" y="2132431"/>
            <a:ext cx="3001458" cy="600164"/>
          </a:xfrm>
          <a:prstGeom prst="rect">
            <a:avLst/>
          </a:prstGeom>
          <a:noFill/>
        </p:spPr>
        <p:txBody>
          <a:bodyPr wrap="square" rtlCol="0">
            <a:spAutoFit/>
            <a:scene3d>
              <a:camera prst="orthographicFront"/>
              <a:lightRig rig="threePt" dir="t"/>
            </a:scene3d>
            <a:sp3d contourW="12700"/>
          </a:bodyPr>
          <a:lstStyle/>
          <a:p>
            <a:r>
              <a:rPr lang="zh-CN" altLang="en-US" sz="3300" b="1" dirty="0">
                <a:solidFill>
                  <a:schemeClr val="bg1"/>
                </a:solidFill>
                <a:latin typeface="+mj-ea"/>
                <a:ea typeface="+mj-ea"/>
              </a:rPr>
              <a:t>结构设计</a:t>
            </a:r>
          </a:p>
        </p:txBody>
      </p:sp>
      <p:sp>
        <p:nvSpPr>
          <p:cNvPr id="15" name="文本框 14"/>
          <p:cNvSpPr txBox="1"/>
          <p:nvPr/>
        </p:nvSpPr>
        <p:spPr>
          <a:xfrm>
            <a:off x="3683612" y="2686359"/>
            <a:ext cx="3178731" cy="37741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chemeClr val="bg1"/>
                </a:solidFill>
                <a:latin typeface="+mj-ea"/>
                <a:ea typeface="+mj-ea"/>
              </a:rPr>
              <a:t>核心：低耦合高内聚</a:t>
            </a:r>
            <a:endParaRPr lang="en-US" altLang="zh-CN" sz="1400" b="1" dirty="0">
              <a:solidFill>
                <a:schemeClr val="bg1"/>
              </a:solidFill>
              <a:latin typeface="+mj-ea"/>
              <a:ea typeface="+mj-ea"/>
            </a:endParaRPr>
          </a:p>
        </p:txBody>
      </p:sp>
      <p:cxnSp>
        <p:nvCxnSpPr>
          <p:cNvPr id="17" name="直接连接符 1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4947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000"/>
                                        <p:tgtEl>
                                          <p:spTgt spid="12"/>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left)">
                                      <p:cBhvr>
                                        <p:cTn id="27" dur="500"/>
                                        <p:tgtEl>
                                          <p:spTgt spid="1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1630950" y="2048530"/>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800" dirty="0">
                <a:solidFill>
                  <a:srgbClr val="4F6383"/>
                </a:solidFill>
                <a:latin typeface="方正兰亭黑_GBK"/>
                <a:ea typeface="方正兰亭黑_GBK"/>
              </a:rPr>
              <a:t>指导思想：低耦合高内聚</a:t>
            </a:r>
            <a:endParaRPr lang="zh-CN" altLang="zh-CN" sz="2800" dirty="0">
              <a:solidFill>
                <a:srgbClr val="4F6383"/>
              </a:solidFill>
              <a:latin typeface="方正兰亭黑_GBK"/>
              <a:ea typeface="方正兰亭黑_GBK"/>
            </a:endParaRPr>
          </a:p>
        </p:txBody>
      </p:sp>
    </p:spTree>
    <p:extLst>
      <p:ext uri="{BB962C8B-B14F-4D97-AF65-F5344CB8AC3E}">
        <p14:creationId xmlns:p14="http://schemas.microsoft.com/office/powerpoint/2010/main" val="5531353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639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层次分工图</a:t>
            </a:r>
            <a:endParaRPr lang="zh-CN" altLang="zh-CN" sz="2000" dirty="0">
              <a:solidFill>
                <a:srgbClr val="4F6383"/>
              </a:solidFill>
              <a:latin typeface="方正兰亭黑_GBK"/>
              <a:ea typeface="方正兰亭黑_GBK"/>
            </a:endParaRPr>
          </a:p>
        </p:txBody>
      </p:sp>
      <p:pic>
        <p:nvPicPr>
          <p:cNvPr id="4" name="图片 3" descr="图示&#10;&#10;描述已自动生成">
            <a:extLst>
              <a:ext uri="{FF2B5EF4-FFF2-40B4-BE49-F238E27FC236}">
                <a16:creationId xmlns:a16="http://schemas.microsoft.com/office/drawing/2014/main" id="{70AA0848-BCAE-44D2-8CF2-5DC86D21B9B8}"/>
              </a:ext>
            </a:extLst>
          </p:cNvPr>
          <p:cNvPicPr>
            <a:picLocks noChangeAspect="1"/>
          </p:cNvPicPr>
          <p:nvPr/>
        </p:nvPicPr>
        <p:blipFill rotWithShape="1">
          <a:blip r:embed="rId5">
            <a:extLst>
              <a:ext uri="{28A0092B-C50C-407E-A947-70E740481C1C}">
                <a14:useLocalDpi xmlns:a14="http://schemas.microsoft.com/office/drawing/2010/main" val="0"/>
              </a:ext>
            </a:extLst>
          </a:blip>
          <a:srcRect l="28348" r="33088"/>
          <a:stretch/>
        </p:blipFill>
        <p:spPr>
          <a:xfrm>
            <a:off x="6124479" y="538162"/>
            <a:ext cx="1979801" cy="4067175"/>
          </a:xfrm>
          <a:prstGeom prst="rect">
            <a:avLst/>
          </a:prstGeom>
        </p:spPr>
      </p:pic>
      <p:grpSp>
        <p:nvGrpSpPr>
          <p:cNvPr id="9" name="组合 8">
            <a:extLst>
              <a:ext uri="{FF2B5EF4-FFF2-40B4-BE49-F238E27FC236}">
                <a16:creationId xmlns:a16="http://schemas.microsoft.com/office/drawing/2014/main" id="{E8B26C80-4FBF-4F35-8D4B-4F1BB2C81DCE}"/>
              </a:ext>
            </a:extLst>
          </p:cNvPr>
          <p:cNvGrpSpPr/>
          <p:nvPr/>
        </p:nvGrpSpPr>
        <p:grpSpPr>
          <a:xfrm>
            <a:off x="584118" y="1577793"/>
            <a:ext cx="5640514" cy="1618413"/>
            <a:chOff x="862026" y="3538078"/>
            <a:chExt cx="7105303" cy="1147338"/>
          </a:xfrm>
        </p:grpSpPr>
        <p:grpSp>
          <p:nvGrpSpPr>
            <p:cNvPr id="10" name="组合 9">
              <a:extLst>
                <a:ext uri="{FF2B5EF4-FFF2-40B4-BE49-F238E27FC236}">
                  <a16:creationId xmlns:a16="http://schemas.microsoft.com/office/drawing/2014/main" id="{44627771-EEE4-409E-B670-4DF5579A8ACD}"/>
                </a:ext>
              </a:extLst>
            </p:cNvPr>
            <p:cNvGrpSpPr/>
            <p:nvPr/>
          </p:nvGrpSpPr>
          <p:grpSpPr>
            <a:xfrm>
              <a:off x="862026" y="3538078"/>
              <a:ext cx="7105303" cy="1147338"/>
              <a:chOff x="3820559" y="2272420"/>
              <a:chExt cx="4606155" cy="1865017"/>
            </a:xfrm>
          </p:grpSpPr>
          <p:sp>
            <p:nvSpPr>
              <p:cNvPr id="12" name="矩形 11">
                <a:extLst>
                  <a:ext uri="{FF2B5EF4-FFF2-40B4-BE49-F238E27FC236}">
                    <a16:creationId xmlns:a16="http://schemas.microsoft.com/office/drawing/2014/main" id="{E10531DF-675B-4309-A580-70B4928834A9}"/>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65104F91-7487-496E-A9CD-CF3AD0154A96}"/>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2A5733B-8C3B-45FA-B0C8-6C667717CA99}"/>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A542520-A295-4A9C-B710-32F8593F970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D8A0A7F-FFFD-4491-92CD-BA6D99B72771}"/>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1" name="文本框 10">
              <a:extLst>
                <a:ext uri="{FF2B5EF4-FFF2-40B4-BE49-F238E27FC236}">
                  <a16:creationId xmlns:a16="http://schemas.microsoft.com/office/drawing/2014/main" id="{CF7615DD-46F9-45F7-8CB9-37360B831B42}"/>
                </a:ext>
              </a:extLst>
            </p:cNvPr>
            <p:cNvSpPr txBox="1"/>
            <p:nvPr/>
          </p:nvSpPr>
          <p:spPr>
            <a:xfrm>
              <a:off x="993651" y="3637458"/>
              <a:ext cx="6842051" cy="779163"/>
            </a:xfrm>
            <a:prstGeom prst="rect">
              <a:avLst/>
            </a:prstGeom>
            <a:noFill/>
          </p:spPr>
          <p:txBody>
            <a:bodyPr wrap="square">
              <a:spAutoFit/>
            </a:bodyPr>
            <a:lstStyle/>
            <a:p>
              <a:r>
                <a:rPr lang="zh-CN" altLang="en-US" sz="1800" dirty="0"/>
                <a:t>考虑到将所有小组成员都分配去做功能模块的话，这些模块会实现的很快且多样，但是将来耦合起来很混乱，所以我们对分工进行分层，这样可以尽可能避免混乱。</a:t>
              </a:r>
            </a:p>
          </p:txBody>
        </p:sp>
      </p:grpSp>
    </p:spTree>
    <p:extLst>
      <p:ext uri="{BB962C8B-B14F-4D97-AF65-F5344CB8AC3E}">
        <p14:creationId xmlns:p14="http://schemas.microsoft.com/office/powerpoint/2010/main" val="22956249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0330F47-CD13-4DC9-B2F1-B6AE5CB09E1E"/>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创业计划书.pptx"/>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PA" val="v3.2.0"/>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50.xml><?xml version="1.0" encoding="utf-8"?>
<p:tagLst xmlns:a="http://schemas.openxmlformats.org/drawingml/2006/main" xmlns:r="http://schemas.openxmlformats.org/officeDocument/2006/relationships" xmlns:p="http://schemas.openxmlformats.org/presentationml/2006/main">
  <p:tag name="PA" val="v3.2.0"/>
</p:tagLst>
</file>

<file path=ppt/tags/tag51.xml><?xml version="1.0" encoding="utf-8"?>
<p:tagLst xmlns:a="http://schemas.openxmlformats.org/drawingml/2006/main" xmlns:r="http://schemas.openxmlformats.org/officeDocument/2006/relationships" xmlns:p="http://schemas.openxmlformats.org/presentationml/2006/main">
  <p:tag name="PA" val="v3.2.0"/>
</p:tagLst>
</file>

<file path=ppt/tags/tag52.xml><?xml version="1.0" encoding="utf-8"?>
<p:tagLst xmlns:a="http://schemas.openxmlformats.org/drawingml/2006/main" xmlns:r="http://schemas.openxmlformats.org/officeDocument/2006/relationships" xmlns:p="http://schemas.openxmlformats.org/presentationml/2006/main">
  <p:tag name="PA" val="v3.2.0"/>
</p:tagLst>
</file>

<file path=ppt/tags/tag53.xml><?xml version="1.0" encoding="utf-8"?>
<p:tagLst xmlns:a="http://schemas.openxmlformats.org/drawingml/2006/main" xmlns:r="http://schemas.openxmlformats.org/officeDocument/2006/relationships" xmlns:p="http://schemas.openxmlformats.org/presentationml/2006/main">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56.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自定义 32">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1709</Words>
  <Application>Microsoft Office PowerPoint</Application>
  <PresentationFormat>全屏显示(16:9)</PresentationFormat>
  <Paragraphs>343</Paragraphs>
  <Slides>39</Slides>
  <Notes>39</Notes>
  <HiddenSlides>8</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Lato</vt:lpstr>
      <vt:lpstr>Open Sans</vt:lpstr>
      <vt:lpstr>等线</vt:lpstr>
      <vt:lpstr>方正黑体简体</vt:lpstr>
      <vt:lpstr>方正兰亭黑_GBK</vt:lpstr>
      <vt:lpstr>微软雅黑</vt:lpstr>
      <vt:lpstr>微软雅黑 Light</vt:lpstr>
      <vt:lpstr>Agency FB</vt:lpstr>
      <vt:lpstr>Arial</vt:lpstr>
      <vt:lpstr>Calibri</vt:lpstr>
      <vt:lpstr>Calibri Light</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5</cp:revision>
  <dcterms:created xsi:type="dcterms:W3CDTF">2019-03-25T06:40:00Z</dcterms:created>
  <dcterms:modified xsi:type="dcterms:W3CDTF">2020-10-15T02:56:14Z</dcterms:modified>
  <cp:version>Ver 1.10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