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media/image11.jpg" ContentType="image/jpeg"/>
  <Override PartName="/ppt/media/image12.jpg" ContentType="image/jpeg"/>
  <Override PartName="/ppt/media/image13.jpg" ContentType="image/jpeg"/>
  <Override PartName="/ppt/media/image15.jpg" ContentType="image/jpeg"/>
  <Override PartName="/ppt/media/image16.jpg" ContentType="image/jpeg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519" r:id="rId2"/>
    <p:sldId id="509" r:id="rId3"/>
    <p:sldId id="606" r:id="rId4"/>
    <p:sldId id="607" r:id="rId5"/>
    <p:sldId id="608" r:id="rId6"/>
    <p:sldId id="609" r:id="rId7"/>
    <p:sldId id="610" r:id="rId8"/>
    <p:sldId id="611" r:id="rId9"/>
    <p:sldId id="612" r:id="rId10"/>
    <p:sldId id="614" r:id="rId11"/>
    <p:sldId id="615" r:id="rId12"/>
    <p:sldId id="616" r:id="rId13"/>
    <p:sldId id="618" r:id="rId14"/>
    <p:sldId id="617" r:id="rId15"/>
    <p:sldId id="619" r:id="rId16"/>
    <p:sldId id="535" r:id="rId17"/>
  </p:sldIdLst>
  <p:sldSz cx="9144000" cy="5143500" type="screen16x9"/>
  <p:notesSz cx="6858000" cy="9144000"/>
  <p:custDataLst>
    <p:tags r:id="rId20"/>
  </p:custData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98">
          <p15:clr>
            <a:srgbClr val="A4A3A4"/>
          </p15:clr>
        </p15:guide>
        <p15:guide id="2" pos="295">
          <p15:clr>
            <a:srgbClr val="A4A3A4"/>
          </p15:clr>
        </p15:guide>
        <p15:guide id="3" orient="horz" pos="384">
          <p15:clr>
            <a:srgbClr val="A4A3A4"/>
          </p15:clr>
        </p15:guide>
        <p15:guide id="4" pos="2879">
          <p15:clr>
            <a:srgbClr val="A4A3A4"/>
          </p15:clr>
        </p15:guide>
        <p15:guide id="5" orient="horz" pos="1758">
          <p15:clr>
            <a:srgbClr val="A4A3A4"/>
          </p15:clr>
        </p15:guide>
        <p15:guide id="6" pos="54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384C"/>
    <a:srgbClr val="2B3649"/>
    <a:srgbClr val="4F6383"/>
    <a:srgbClr val="3B4A62"/>
    <a:srgbClr val="313D53"/>
    <a:srgbClr val="223762"/>
    <a:srgbClr val="FEFEFE"/>
    <a:srgbClr val="063D54"/>
    <a:srgbClr val="2E4864"/>
    <a:srgbClr val="1032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717" autoAdjust="0"/>
  </p:normalViewPr>
  <p:slideViewPr>
    <p:cSldViewPr snapToGrid="0" showGuides="1">
      <p:cViewPr varScale="1">
        <p:scale>
          <a:sx n="95" d="100"/>
          <a:sy n="95" d="100"/>
        </p:scale>
        <p:origin x="484" y="44"/>
      </p:cViewPr>
      <p:guideLst>
        <p:guide orient="horz" pos="3098"/>
        <p:guide pos="295"/>
        <p:guide orient="horz" pos="384"/>
        <p:guide pos="2879"/>
        <p:guide orient="horz" pos="1758"/>
        <p:guide pos="544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58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C7E0A-FE25-4298-B2A5-F81E4409DC3D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04E8C-F5F4-4E78-B894-8ABE74AB9A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B2BC2-E36F-4014-826D-67C3AA5D550C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64EC1F-4C1A-4575-A29E-535B091AA9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5CCEA-3F45-46FD-873C-10FB1242F407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5CCEA-3F45-46FD-873C-10FB1242F40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5CCEA-3F45-46FD-873C-10FB1242F40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758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810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181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403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913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466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49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0" y="4364"/>
            <a:ext cx="9144000" cy="5139136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310638" y="317447"/>
            <a:ext cx="8522724" cy="45129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03DE807-215E-47EB-B84B-198322179C58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2C4D9BF-80BE-46C2-A213-B29FE6F6BA1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10" name="组合 9"/>
          <p:cNvGrpSpPr/>
          <p:nvPr userDrawn="1"/>
        </p:nvGrpSpPr>
        <p:grpSpPr>
          <a:xfrm>
            <a:off x="194035" y="204620"/>
            <a:ext cx="711088" cy="307777"/>
            <a:chOff x="258713" y="272826"/>
            <a:chExt cx="948117" cy="410369"/>
          </a:xfrm>
        </p:grpSpPr>
        <p:sp>
          <p:nvSpPr>
            <p:cNvPr id="8" name="矩形: 圆角 7"/>
            <p:cNvSpPr/>
            <p:nvPr userDrawn="1"/>
          </p:nvSpPr>
          <p:spPr>
            <a:xfrm>
              <a:off x="338202" y="302725"/>
              <a:ext cx="789139" cy="340313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258713" y="272826"/>
              <a:ext cx="948117" cy="4103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Segoe UI" panose="020B0502040204020203" pitchFamily="34" charset="0"/>
                </a:rPr>
                <a:t>LOGO</a:t>
              </a:r>
              <a:endParaRPr lang="zh-CN" altLang="en-US" sz="1400" i="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Segoe UI" panose="020B0502040204020203" pitchFamily="34" charset="0"/>
              </a:endParaRPr>
            </a:p>
          </p:txBody>
        </p:sp>
      </p:grpSp>
    </p:spTree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0" y="4364"/>
            <a:ext cx="9144000" cy="5139136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310638" y="317447"/>
            <a:ext cx="8522724" cy="45129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37511" y="1088314"/>
            <a:ext cx="8499413" cy="273486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0" y="4364"/>
            <a:ext cx="9144000" cy="5139136"/>
          </a:xfrm>
          <a:prstGeom prst="rect">
            <a:avLst/>
          </a:prstGeom>
        </p:spPr>
      </p:pic>
      <p:sp>
        <p:nvSpPr>
          <p:cNvPr id="12" name="矩形 11"/>
          <p:cNvSpPr/>
          <p:nvPr userDrawn="1"/>
        </p:nvSpPr>
        <p:spPr>
          <a:xfrm>
            <a:off x="310638" y="317447"/>
            <a:ext cx="8522724" cy="45129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921458" y="781003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824904" y="2328028"/>
            <a:ext cx="1836773" cy="251906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824904" y="777552"/>
            <a:ext cx="1836773" cy="147330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921458" y="2911151"/>
            <a:ext cx="1836773" cy="193594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0" y="4364"/>
            <a:ext cx="9144000" cy="513913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310638" y="317447"/>
            <a:ext cx="8522724" cy="45129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842416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773829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705242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636655" y="1443475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0" y="4364"/>
            <a:ext cx="9144000" cy="5139136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310638" y="317447"/>
            <a:ext cx="8522724" cy="45129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Team 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0" y="4364"/>
            <a:ext cx="9144000" cy="5139136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310638" y="317447"/>
            <a:ext cx="8522724" cy="45129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9971"/>
            <a:ext cx="7772400" cy="61317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6202" y="1229843"/>
            <a:ext cx="1049445" cy="1049445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9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39441" y="2442744"/>
            <a:ext cx="1802967" cy="180241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6080" indent="-128905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019098" y="1229843"/>
            <a:ext cx="1049445" cy="1049445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9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2642337" y="2442744"/>
            <a:ext cx="1802967" cy="180241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6080" indent="-128905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5121995" y="1229843"/>
            <a:ext cx="1049445" cy="1049445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9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4745234" y="2442744"/>
            <a:ext cx="1802967" cy="180241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6080" indent="-128905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700088"/>
            <a:ext cx="7772400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7224892" y="1229842"/>
            <a:ext cx="1049445" cy="1049445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90"/>
            </a:lvl1pPr>
          </a:lstStyle>
          <a:p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6848131" y="2442744"/>
            <a:ext cx="1802967" cy="180241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6080" indent="-128905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6" name="矩形 15"/>
          <p:cNvSpPr/>
          <p:nvPr userDrawn="1"/>
        </p:nvSpPr>
        <p:spPr>
          <a:xfrm>
            <a:off x="7156828" y="459181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side placeholder left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078896" cy="51435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ight Half Pictgure 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572000" y="1"/>
            <a:ext cx="4572000" cy="5143499"/>
          </a:xfrm>
          <a:prstGeom prst="rect">
            <a:avLst/>
          </a:prstGeom>
          <a:ln w="9525">
            <a:noFill/>
          </a:ln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5"/>
          <p:cNvSpPr txBox="1"/>
          <p:nvPr userDrawn="1"/>
        </p:nvSpPr>
        <p:spPr>
          <a:xfrm>
            <a:off x="8905790" y="5999798"/>
            <a:ext cx="671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400" b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‹#›</a:t>
            </a:fld>
            <a:r>
              <a:rPr lang="zh-CN" altLang="en-US" sz="1400" b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transition spd="slow">
    <p:wipe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4" Type="http://schemas.openxmlformats.org/officeDocument/2006/relationships/slide" Target="slid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4" Type="http://schemas.openxmlformats.org/officeDocument/2006/relationships/slide" Target="slid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" Target="slide11.xml"/><Relationship Id="rId1" Type="http://schemas.openxmlformats.org/officeDocument/2006/relationships/slideLayout" Target="../slideLayouts/slideLayout1.xml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slide" Target="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0" y="4364"/>
            <a:ext cx="9144000" cy="513913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837291" y="1099399"/>
            <a:ext cx="5469418" cy="2949067"/>
          </a:xfrm>
          <a:prstGeom prst="rect">
            <a:avLst/>
          </a:prstGeom>
          <a:gradFill>
            <a:gsLst>
              <a:gs pos="11000">
                <a:srgbClr val="2B3649"/>
              </a:gs>
              <a:gs pos="100000">
                <a:srgbClr val="3B4A62"/>
              </a:gs>
            </a:gsLst>
            <a:lin ang="2700000" scaled="0"/>
          </a:gra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文本框 4"/>
          <p:cNvSpPr txBox="1"/>
          <p:nvPr/>
        </p:nvSpPr>
        <p:spPr>
          <a:xfrm>
            <a:off x="3349994" y="2966692"/>
            <a:ext cx="2465705" cy="39106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zh-CN" sz="1800" dirty="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  <a:ea typeface="Adobe 宋体 Std L" panose="02020300000000000000" pitchFamily="18" charset="-122"/>
              </a:rPr>
              <a:t>Powered by Group 4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832100" y="2072926"/>
            <a:ext cx="3991755" cy="6924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zh-CN" altLang="en-US" sz="3900" b="1" dirty="0">
                <a:solidFill>
                  <a:schemeClr val="bg1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第四组小组展示</a:t>
            </a:r>
            <a:endParaRPr lang="zh-CN" altLang="en-US" sz="4400" dirty="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  <a:ea typeface="Adobe 宋体 Std L" panose="02020300000000000000" pitchFamily="18" charset="-122"/>
            </a:endParaRPr>
          </a:p>
        </p:txBody>
      </p:sp>
      <p:sp>
        <p:nvSpPr>
          <p:cNvPr id="7" name="PA_圆角矩形 31"/>
          <p:cNvSpPr/>
          <p:nvPr>
            <p:custDataLst>
              <p:tags r:id="rId1"/>
            </p:custDataLst>
          </p:nvPr>
        </p:nvSpPr>
        <p:spPr>
          <a:xfrm>
            <a:off x="3375667" y="4112656"/>
            <a:ext cx="2392665" cy="27415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223762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sym typeface="+mn-ea"/>
              </a:rPr>
              <a:t>PPT</a:t>
            </a:r>
            <a:r>
              <a:rPr lang="zh-CN" altLang="en-US" sz="1200" dirty="0">
                <a:solidFill>
                  <a:srgbClr val="223762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sym typeface="+mn-ea"/>
              </a:rPr>
              <a:t>：刘云卿 全子修</a:t>
            </a:r>
            <a:endParaRPr lang="zh-CN" altLang="en-US" sz="1200" dirty="0">
              <a:solidFill>
                <a:srgbClr val="223762"/>
              </a:solidFill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87134" y="1284160"/>
            <a:ext cx="5124012" cy="2580814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6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5" grpId="1"/>
      <p:bldP spid="6" grpId="0"/>
      <p:bldP spid="7" grpId="0" bldLvl="0" animBg="1"/>
      <p:bldP spid="9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5"/>
          <p:cNvSpPr txBox="1"/>
          <p:nvPr/>
        </p:nvSpPr>
        <p:spPr>
          <a:xfrm>
            <a:off x="8483113" y="4764911"/>
            <a:ext cx="671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en-US" sz="1400" b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  <p:sp>
        <p:nvSpPr>
          <p:cNvPr id="15" name="文本框 5">
            <a:extLst>
              <a:ext uri="{FF2B5EF4-FFF2-40B4-BE49-F238E27FC236}">
                <a16:creationId xmlns:a16="http://schemas.microsoft.com/office/drawing/2014/main" id="{D40BCCA4-3C8F-48CD-96C7-2483C873D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477" y="473968"/>
            <a:ext cx="20421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r>
              <a:rPr lang="en-US" altLang="zh-CN" sz="2400" dirty="0" err="1">
                <a:solidFill>
                  <a:srgbClr val="4F6383"/>
                </a:solidFill>
                <a:latin typeface="方正兰亭黑_GBK"/>
                <a:ea typeface="方正兰亭黑_GBK"/>
              </a:rPr>
              <a:t>userstates</a:t>
            </a:r>
            <a:r>
              <a:rPr lang="zh-CN" altLang="en-US" sz="2400" dirty="0">
                <a:solidFill>
                  <a:srgbClr val="4F6383"/>
                </a:solidFill>
                <a:latin typeface="方正兰亭黑_GBK"/>
                <a:ea typeface="方正兰亭黑_GBK"/>
              </a:rPr>
              <a:t>类</a:t>
            </a:r>
            <a:endParaRPr lang="en-US" altLang="zh-CN" sz="2400" dirty="0">
              <a:solidFill>
                <a:srgbClr val="4F6383"/>
              </a:solidFill>
              <a:latin typeface="方正兰亭黑_GBK"/>
              <a:ea typeface="方正兰亭黑_GBK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5744876-71F2-43BE-BE0D-66A577FA45CC}"/>
              </a:ext>
            </a:extLst>
          </p:cNvPr>
          <p:cNvSpPr txBox="1"/>
          <p:nvPr/>
        </p:nvSpPr>
        <p:spPr>
          <a:xfrm>
            <a:off x="3156228" y="251833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数据结构定义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9516D60-C9EC-4E9E-8C9D-7E32DFC5EF60}"/>
              </a:ext>
            </a:extLst>
          </p:cNvPr>
          <p:cNvSpPr txBox="1"/>
          <p:nvPr/>
        </p:nvSpPr>
        <p:spPr>
          <a:xfrm>
            <a:off x="3198459" y="3963378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数据文件定义</a:t>
            </a:r>
          </a:p>
        </p:txBody>
      </p:sp>
      <p:sp>
        <p:nvSpPr>
          <p:cNvPr id="14" name="文本框 13">
            <a:hlinkClick r:id="rId3" action="ppaction://hlinksldjump"/>
            <a:extLst>
              <a:ext uri="{FF2B5EF4-FFF2-40B4-BE49-F238E27FC236}">
                <a16:creationId xmlns:a16="http://schemas.microsoft.com/office/drawing/2014/main" id="{5CA2B060-48C4-4390-9418-53E310A3A3A6}"/>
              </a:ext>
            </a:extLst>
          </p:cNvPr>
          <p:cNvSpPr txBox="1"/>
          <p:nvPr/>
        </p:nvSpPr>
        <p:spPr>
          <a:xfrm>
            <a:off x="6951643" y="4142342"/>
            <a:ext cx="1531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goto </a:t>
            </a:r>
            <a:r>
              <a:rPr lang="zh-CN" altLang="en-US" sz="1600" dirty="0"/>
              <a:t>逻辑层</a:t>
            </a:r>
            <a:r>
              <a:rPr lang="en-US" altLang="zh-CN" sz="1600" dirty="0"/>
              <a:t> </a:t>
            </a:r>
            <a:r>
              <a:rPr lang="en-US" altLang="zh-CN" sz="1600" dirty="0">
                <a:sym typeface="Wingdings" panose="05000000000000000000" pitchFamily="2" charset="2"/>
              </a:rPr>
              <a:t></a:t>
            </a:r>
            <a:endParaRPr lang="en-US" sz="1600" dirty="0"/>
          </a:p>
        </p:txBody>
      </p:sp>
      <p:pic>
        <p:nvPicPr>
          <p:cNvPr id="7" name="图片 6" descr="图片包含 图形用户界面, 文本&#10;&#10;描述已自动生成">
            <a:extLst>
              <a:ext uri="{FF2B5EF4-FFF2-40B4-BE49-F238E27FC236}">
                <a16:creationId xmlns:a16="http://schemas.microsoft.com/office/drawing/2014/main" id="{DE4D13CB-BCFA-4632-965C-08590E1184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775" y="968646"/>
            <a:ext cx="9144000" cy="207855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E00C81-A271-48F3-933E-AC4F2345830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08"/>
          <a:stretch/>
        </p:blipFill>
        <p:spPr>
          <a:xfrm>
            <a:off x="1423171" y="3324256"/>
            <a:ext cx="2160935" cy="64138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505B056-3C44-4525-8474-4C02AB709A3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995"/>
          <a:stretch/>
        </p:blipFill>
        <p:spPr>
          <a:xfrm>
            <a:off x="4697464" y="3309853"/>
            <a:ext cx="3152452" cy="64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078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5">
            <a:extLst>
              <a:ext uri="{FF2B5EF4-FFF2-40B4-BE49-F238E27FC236}">
                <a16:creationId xmlns:a16="http://schemas.microsoft.com/office/drawing/2014/main" id="{74FD4365-03BD-4190-98DA-CF2110ABB1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477" y="473968"/>
            <a:ext cx="8114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r>
              <a:rPr lang="en-US" altLang="zh-CN" sz="2400" dirty="0">
                <a:solidFill>
                  <a:srgbClr val="4F6383"/>
                </a:solidFill>
                <a:latin typeface="方正兰亭黑_GBK"/>
                <a:ea typeface="方正兰亭黑_GBK"/>
              </a:rPr>
              <a:t>UI</a:t>
            </a:r>
            <a:r>
              <a:rPr lang="zh-CN" altLang="en-US" sz="2400" dirty="0">
                <a:solidFill>
                  <a:srgbClr val="4F6383"/>
                </a:solidFill>
                <a:latin typeface="方正兰亭黑_GBK"/>
                <a:ea typeface="方正兰亭黑_GBK"/>
              </a:rPr>
              <a:t>层</a:t>
            </a:r>
            <a:endParaRPr lang="en-US" altLang="zh-CN" sz="2400" dirty="0">
              <a:solidFill>
                <a:srgbClr val="4F6383"/>
              </a:solidFill>
              <a:latin typeface="方正兰亭黑_GBK"/>
              <a:ea typeface="方正兰亭黑_GBK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CD955A1-27A5-41E4-A5A0-05309374D21F}"/>
              </a:ext>
            </a:extLst>
          </p:cNvPr>
          <p:cNvGrpSpPr/>
          <p:nvPr/>
        </p:nvGrpSpPr>
        <p:grpSpPr>
          <a:xfrm>
            <a:off x="1249982" y="2715599"/>
            <a:ext cx="516276" cy="516276"/>
            <a:chOff x="945122" y="2841478"/>
            <a:chExt cx="516276" cy="516276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8688A348-45C4-4101-B158-4504947E7572}"/>
                </a:ext>
              </a:extLst>
            </p:cNvPr>
            <p:cNvSpPr/>
            <p:nvPr/>
          </p:nvSpPr>
          <p:spPr>
            <a:xfrm>
              <a:off x="945122" y="2841478"/>
              <a:ext cx="516276" cy="516276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B3649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4046CE8-CAB3-42FA-B85C-29DCCBB58AA4}"/>
                </a:ext>
              </a:extLst>
            </p:cNvPr>
            <p:cNvSpPr/>
            <p:nvPr/>
          </p:nvSpPr>
          <p:spPr>
            <a:xfrm>
              <a:off x="982829" y="2861924"/>
              <a:ext cx="478569" cy="461665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2D384C"/>
                  </a:solidFill>
                  <a:latin typeface="Arial Rounded MT Bold" panose="020F0704030504030204" pitchFamily="34" charset="0"/>
                </a:rPr>
                <a:t>III</a:t>
              </a:r>
              <a:endParaRPr lang="en-US" altLang="zh-CN" sz="2800" dirty="0">
                <a:solidFill>
                  <a:srgbClr val="2D384C"/>
                </a:solidFill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09EED52B-4524-4119-82CE-5614ECD30C97}"/>
              </a:ext>
            </a:extLst>
          </p:cNvPr>
          <p:cNvGrpSpPr/>
          <p:nvPr/>
        </p:nvGrpSpPr>
        <p:grpSpPr>
          <a:xfrm>
            <a:off x="1217977" y="1109137"/>
            <a:ext cx="516276" cy="516276"/>
            <a:chOff x="945122" y="966467"/>
            <a:chExt cx="516276" cy="516276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867AF44E-3B83-41C5-BA2D-2A476D0FFB6E}"/>
                </a:ext>
              </a:extLst>
            </p:cNvPr>
            <p:cNvSpPr/>
            <p:nvPr/>
          </p:nvSpPr>
          <p:spPr>
            <a:xfrm>
              <a:off x="945122" y="966467"/>
              <a:ext cx="516276" cy="516276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B3649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203DDC2-3C76-4675-80A0-7693A2BD9E4B}"/>
                </a:ext>
              </a:extLst>
            </p:cNvPr>
            <p:cNvSpPr/>
            <p:nvPr/>
          </p:nvSpPr>
          <p:spPr>
            <a:xfrm>
              <a:off x="1059569" y="982654"/>
              <a:ext cx="351393" cy="461665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2D384C"/>
                  </a:solidFill>
                  <a:latin typeface="Arial Rounded MT Bold" panose="020F0704030504030204" pitchFamily="34" charset="0"/>
                </a:rPr>
                <a:t>I</a:t>
              </a:r>
              <a:endParaRPr lang="zh-CN" altLang="en-US" sz="2400" dirty="0">
                <a:solidFill>
                  <a:srgbClr val="2D384C"/>
                </a:solidFill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B3E1925-4EF4-4980-AB77-AC2AEE7DF2C6}"/>
              </a:ext>
            </a:extLst>
          </p:cNvPr>
          <p:cNvGrpSpPr/>
          <p:nvPr/>
        </p:nvGrpSpPr>
        <p:grpSpPr>
          <a:xfrm>
            <a:off x="1217977" y="1891716"/>
            <a:ext cx="516276" cy="516276"/>
            <a:chOff x="945122" y="1888449"/>
            <a:chExt cx="516276" cy="516276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058213D4-2005-4365-BA99-FE1C5DA39A3F}"/>
                </a:ext>
              </a:extLst>
            </p:cNvPr>
            <p:cNvSpPr/>
            <p:nvPr/>
          </p:nvSpPr>
          <p:spPr>
            <a:xfrm>
              <a:off x="945122" y="1888449"/>
              <a:ext cx="516276" cy="516276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B3649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F744B3E-846B-4650-BC8F-FF1190FF2B6C}"/>
                </a:ext>
              </a:extLst>
            </p:cNvPr>
            <p:cNvSpPr/>
            <p:nvPr/>
          </p:nvSpPr>
          <p:spPr>
            <a:xfrm>
              <a:off x="982829" y="1924824"/>
              <a:ext cx="443188" cy="461665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2D384C"/>
                  </a:solidFill>
                  <a:latin typeface="Arial Rounded MT Bold" panose="020F0704030504030204" pitchFamily="34" charset="0"/>
                </a:rPr>
                <a:t>II</a:t>
              </a:r>
              <a:endParaRPr lang="zh-CN" altLang="en-US" sz="2400" dirty="0">
                <a:solidFill>
                  <a:srgbClr val="2D384C"/>
                </a:solidFill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21" name="组合 20" descr="e7d195523061f1c0deeec63e560781cfd59afb0ea006f2a87ABB68BF51EA6619813959095094C18C62A12F549504892A4AAA8C1554C6663626E05CA27F281A14E6983772AFC3FB97135759321DEA3D704CB8FFD9D2544D20ADDCB4FC824F904E0D83D989474D2C72C21C19999FBBACD7FA81DBC650697183C998B58960BA5FD542E56B4FBC2C958F">
            <a:extLst>
              <a:ext uri="{FF2B5EF4-FFF2-40B4-BE49-F238E27FC236}">
                <a16:creationId xmlns:a16="http://schemas.microsoft.com/office/drawing/2014/main" id="{B34BC47D-D660-4E8C-BD7B-26CC7F295444}"/>
              </a:ext>
            </a:extLst>
          </p:cNvPr>
          <p:cNvGrpSpPr/>
          <p:nvPr/>
        </p:nvGrpSpPr>
        <p:grpSpPr>
          <a:xfrm>
            <a:off x="2216006" y="1177509"/>
            <a:ext cx="1695595" cy="338049"/>
            <a:chOff x="6836527" y="3636272"/>
            <a:chExt cx="3201949" cy="541217"/>
          </a:xfrm>
        </p:grpSpPr>
        <p:sp>
          <p:nvSpPr>
            <p:cNvPr id="22" name="圆角矩形 24">
              <a:extLst>
                <a:ext uri="{FF2B5EF4-FFF2-40B4-BE49-F238E27FC236}">
                  <a16:creationId xmlns:a16="http://schemas.microsoft.com/office/drawing/2014/main" id="{C748E1DD-968B-4424-9ED6-8AF79BD77133}"/>
                </a:ext>
              </a:extLst>
            </p:cNvPr>
            <p:cNvSpPr/>
            <p:nvPr/>
          </p:nvSpPr>
          <p:spPr>
            <a:xfrm rot="16200000">
              <a:off x="8100435" y="2372367"/>
              <a:ext cx="541217" cy="3069028"/>
            </a:xfrm>
            <a:prstGeom prst="roundRect">
              <a:avLst>
                <a:gd name="adj" fmla="val 17742"/>
              </a:avLst>
            </a:prstGeom>
            <a:gradFill>
              <a:gsLst>
                <a:gs pos="11000">
                  <a:srgbClr val="2B3649"/>
                </a:gs>
                <a:gs pos="100000">
                  <a:srgbClr val="3B4A62"/>
                </a:gs>
              </a:gsLst>
              <a:lin ang="2700000" scaled="0"/>
            </a:gradFill>
            <a:ln>
              <a:noFill/>
            </a:ln>
            <a:effectLst>
              <a:outerShdw blurRad="63500" dist="508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23" name="文本框 22">
              <a:hlinkClick r:id="rId2" action="ppaction://hlinksldjump"/>
              <a:extLst>
                <a:ext uri="{FF2B5EF4-FFF2-40B4-BE49-F238E27FC236}">
                  <a16:creationId xmlns:a16="http://schemas.microsoft.com/office/drawing/2014/main" id="{4F099CA4-660D-44FF-8CF9-2800CA79D395}"/>
                </a:ext>
              </a:extLst>
            </p:cNvPr>
            <p:cNvSpPr txBox="1"/>
            <p:nvPr/>
          </p:nvSpPr>
          <p:spPr>
            <a:xfrm>
              <a:off x="6836527" y="3644500"/>
              <a:ext cx="3201949" cy="492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rgbClr val="FAFAFA"/>
                  </a:solidFill>
                  <a:ea typeface="方正兰亭超细黑简体" panose="02000000000000000000" pitchFamily="2" charset="-122"/>
                </a:rPr>
                <a:t>按钮点击触发事件</a:t>
              </a:r>
            </a:p>
          </p:txBody>
        </p:sp>
      </p:grpSp>
      <p:grpSp>
        <p:nvGrpSpPr>
          <p:cNvPr id="25" name="组合 24" descr="e7d195523061f1c0deeec63e560781cfd59afb0ea006f2a87ABB68BF51EA6619813959095094C18C62A12F549504892A4AAA8C1554C6663626E05CA27F281A14E6983772AFC3FB97135759321DEA3D704CB8FFD9D2544D20ADDCB4FC824F904E0D83D989474D2C72C21C19999FBBACD7FA81DBC650697183C998B58960BA5FD542E56B4FBC2C958F">
            <a:extLst>
              <a:ext uri="{FF2B5EF4-FFF2-40B4-BE49-F238E27FC236}">
                <a16:creationId xmlns:a16="http://schemas.microsoft.com/office/drawing/2014/main" id="{0AE23606-BE71-496A-99D2-83029C90E740}"/>
              </a:ext>
            </a:extLst>
          </p:cNvPr>
          <p:cNvGrpSpPr/>
          <p:nvPr/>
        </p:nvGrpSpPr>
        <p:grpSpPr>
          <a:xfrm>
            <a:off x="2216007" y="1938695"/>
            <a:ext cx="1836152" cy="338049"/>
            <a:chOff x="6836529" y="3636272"/>
            <a:chExt cx="3069029" cy="541217"/>
          </a:xfrm>
        </p:grpSpPr>
        <p:sp>
          <p:nvSpPr>
            <p:cNvPr id="26" name="圆角矩形 24">
              <a:extLst>
                <a:ext uri="{FF2B5EF4-FFF2-40B4-BE49-F238E27FC236}">
                  <a16:creationId xmlns:a16="http://schemas.microsoft.com/office/drawing/2014/main" id="{02CDDBBD-1B05-4C73-8338-B123FAE2DE78}"/>
                </a:ext>
              </a:extLst>
            </p:cNvPr>
            <p:cNvSpPr/>
            <p:nvPr/>
          </p:nvSpPr>
          <p:spPr>
            <a:xfrm rot="16200000">
              <a:off x="8100435" y="2372367"/>
              <a:ext cx="541217" cy="3069028"/>
            </a:xfrm>
            <a:prstGeom prst="roundRect">
              <a:avLst>
                <a:gd name="adj" fmla="val 17742"/>
              </a:avLst>
            </a:prstGeom>
            <a:gradFill>
              <a:gsLst>
                <a:gs pos="11000">
                  <a:srgbClr val="2B3649"/>
                </a:gs>
                <a:gs pos="100000">
                  <a:srgbClr val="3B4A62"/>
                </a:gs>
              </a:gsLst>
              <a:lin ang="2700000" scaled="0"/>
            </a:gradFill>
            <a:ln>
              <a:noFill/>
            </a:ln>
            <a:effectLst>
              <a:outerShdw blurRad="63500" dist="508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4F1D7505-0BC9-4598-906F-A9FBEA2DCC0C}"/>
                </a:ext>
              </a:extLst>
            </p:cNvPr>
            <p:cNvSpPr txBox="1"/>
            <p:nvPr/>
          </p:nvSpPr>
          <p:spPr>
            <a:xfrm>
              <a:off x="6836529" y="3644500"/>
              <a:ext cx="2834096" cy="4927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rgbClr val="FAFAFA"/>
                  </a:solidFill>
                  <a:ea typeface="方正兰亭超细黑简体" panose="02000000000000000000" pitchFamily="2" charset="-122"/>
                </a:rPr>
                <a:t>输入信息绑定到参数</a:t>
              </a:r>
            </a:p>
          </p:txBody>
        </p:sp>
      </p:grpSp>
      <p:grpSp>
        <p:nvGrpSpPr>
          <p:cNvPr id="28" name="组合 27" descr="e7d195523061f1c0deeec63e560781cfd59afb0ea006f2a87ABB68BF51EA6619813959095094C18C62A12F549504892A4AAA8C1554C6663626E05CA27F281A14E6983772AFC3FB97135759321DEA3D704CB8FFD9D2544D20ADDCB4FC824F904E0D83D989474D2C72C21C19999FBBACD7FA81DBC650697183C998B58960BA5FD542E56B4FBC2C958F">
            <a:extLst>
              <a:ext uri="{FF2B5EF4-FFF2-40B4-BE49-F238E27FC236}">
                <a16:creationId xmlns:a16="http://schemas.microsoft.com/office/drawing/2014/main" id="{8DA984DD-2F36-4DD0-BF89-05144FA9FBBF}"/>
              </a:ext>
            </a:extLst>
          </p:cNvPr>
          <p:cNvGrpSpPr/>
          <p:nvPr/>
        </p:nvGrpSpPr>
        <p:grpSpPr>
          <a:xfrm>
            <a:off x="2216006" y="2770692"/>
            <a:ext cx="2355993" cy="338049"/>
            <a:chOff x="6836528" y="3636272"/>
            <a:chExt cx="3333285" cy="541217"/>
          </a:xfrm>
        </p:grpSpPr>
        <p:sp>
          <p:nvSpPr>
            <p:cNvPr id="29" name="圆角矩形 24">
              <a:extLst>
                <a:ext uri="{FF2B5EF4-FFF2-40B4-BE49-F238E27FC236}">
                  <a16:creationId xmlns:a16="http://schemas.microsoft.com/office/drawing/2014/main" id="{F32FBB3C-B189-4B39-8FAD-887C5DA00970}"/>
                </a:ext>
              </a:extLst>
            </p:cNvPr>
            <p:cNvSpPr/>
            <p:nvPr/>
          </p:nvSpPr>
          <p:spPr>
            <a:xfrm rot="16200000">
              <a:off x="8100435" y="2372367"/>
              <a:ext cx="541217" cy="3069028"/>
            </a:xfrm>
            <a:prstGeom prst="roundRect">
              <a:avLst>
                <a:gd name="adj" fmla="val 17742"/>
              </a:avLst>
            </a:prstGeom>
            <a:gradFill>
              <a:gsLst>
                <a:gs pos="11000">
                  <a:srgbClr val="2B3649"/>
                </a:gs>
                <a:gs pos="100000">
                  <a:srgbClr val="3B4A62"/>
                </a:gs>
              </a:gsLst>
              <a:lin ang="2700000" scaled="0"/>
            </a:gradFill>
            <a:ln>
              <a:noFill/>
            </a:ln>
            <a:effectLst>
              <a:outerShdw blurRad="63500" dist="508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30" name="文本框 29">
              <a:hlinkClick r:id="rId3" action="ppaction://hlinksldjump"/>
              <a:extLst>
                <a:ext uri="{FF2B5EF4-FFF2-40B4-BE49-F238E27FC236}">
                  <a16:creationId xmlns:a16="http://schemas.microsoft.com/office/drawing/2014/main" id="{2F1FA1DB-1B78-4438-B9A9-2B707BBDC0D3}"/>
                </a:ext>
              </a:extLst>
            </p:cNvPr>
            <p:cNvSpPr txBox="1"/>
            <p:nvPr/>
          </p:nvSpPr>
          <p:spPr>
            <a:xfrm>
              <a:off x="6836528" y="3644500"/>
              <a:ext cx="3333285" cy="4927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rgbClr val="FAFAFA"/>
                  </a:solidFill>
                  <a:ea typeface="方正兰亭超细黑简体" panose="02000000000000000000" pitchFamily="2" charset="-122"/>
                </a:rPr>
                <a:t>获取参数并显示到信息栏</a:t>
              </a:r>
            </a:p>
          </p:txBody>
        </p:sp>
      </p:grpSp>
      <p:grpSp>
        <p:nvGrpSpPr>
          <p:cNvPr id="31" name="组合 30" descr="e7d195523061f1c0deeec63e560781cfd59afb0ea006f2a87ABB68BF51EA6619813959095094C18C62A12F549504892A4AAA8C1554C6663626E05CA27F281A14E6983772AFC3FB97135759321DEA3D704CB8FFD9D2544D20ADDCB4FC824F904E0D83D989474D2C72C21C19999FBBACD7FA81DBC650697183C998B58960BA5FD542E56B4FBC2C958F">
            <a:extLst>
              <a:ext uri="{FF2B5EF4-FFF2-40B4-BE49-F238E27FC236}">
                <a16:creationId xmlns:a16="http://schemas.microsoft.com/office/drawing/2014/main" id="{4B2BD2B1-1228-4847-8EB3-4946FC5F33B3}"/>
              </a:ext>
            </a:extLst>
          </p:cNvPr>
          <p:cNvGrpSpPr/>
          <p:nvPr/>
        </p:nvGrpSpPr>
        <p:grpSpPr>
          <a:xfrm>
            <a:off x="484413" y="1341181"/>
            <a:ext cx="415500" cy="1754327"/>
            <a:chOff x="6853231" y="3640573"/>
            <a:chExt cx="647688" cy="2339097"/>
          </a:xfrm>
        </p:grpSpPr>
        <p:sp>
          <p:nvSpPr>
            <p:cNvPr id="32" name="圆角矩形 24">
              <a:extLst>
                <a:ext uri="{FF2B5EF4-FFF2-40B4-BE49-F238E27FC236}">
                  <a16:creationId xmlns:a16="http://schemas.microsoft.com/office/drawing/2014/main" id="{46760A9F-0D9D-48A1-BC2B-020D8BCB6744}"/>
                </a:ext>
              </a:extLst>
            </p:cNvPr>
            <p:cNvSpPr/>
            <p:nvPr/>
          </p:nvSpPr>
          <p:spPr>
            <a:xfrm rot="16200000">
              <a:off x="6028357" y="4465449"/>
              <a:ext cx="2297437" cy="647686"/>
            </a:xfrm>
            <a:prstGeom prst="roundRect">
              <a:avLst>
                <a:gd name="adj" fmla="val 17742"/>
              </a:avLst>
            </a:prstGeom>
            <a:gradFill>
              <a:gsLst>
                <a:gs pos="11000">
                  <a:srgbClr val="2B3649"/>
                </a:gs>
                <a:gs pos="100000">
                  <a:srgbClr val="3B4A62"/>
                </a:gs>
              </a:gsLst>
              <a:lin ang="2700000" scaled="0"/>
            </a:gradFill>
            <a:ln>
              <a:noFill/>
            </a:ln>
            <a:effectLst>
              <a:outerShdw blurRad="63500" dist="508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96D44CF2-7432-4381-9D9C-D6E814950FC2}"/>
                </a:ext>
              </a:extLst>
            </p:cNvPr>
            <p:cNvSpPr txBox="1"/>
            <p:nvPr/>
          </p:nvSpPr>
          <p:spPr>
            <a:xfrm>
              <a:off x="6853231" y="3640573"/>
              <a:ext cx="647685" cy="2339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 b="1" dirty="0">
                  <a:solidFill>
                    <a:srgbClr val="FAFAFA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已</a:t>
              </a:r>
              <a:endParaRPr lang="en-US" altLang="zh-CN" sz="1800" b="1" dirty="0">
                <a:solidFill>
                  <a:srgbClr val="FAFAFA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  <a:p>
              <a:r>
                <a:rPr lang="zh-CN" altLang="en-US" sz="1800" b="1" dirty="0">
                  <a:solidFill>
                    <a:srgbClr val="FAFAFA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实</a:t>
              </a:r>
              <a:endParaRPr lang="en-US" altLang="zh-CN" sz="1800" b="1" dirty="0">
                <a:solidFill>
                  <a:srgbClr val="FAFAFA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  <a:p>
              <a:r>
                <a:rPr lang="zh-CN" altLang="en-US" sz="1800" b="1" dirty="0">
                  <a:solidFill>
                    <a:srgbClr val="FAFAFA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现</a:t>
              </a:r>
              <a:endParaRPr lang="en-US" altLang="zh-CN" sz="1800" b="1" dirty="0">
                <a:solidFill>
                  <a:srgbClr val="FAFAFA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  <a:p>
              <a:r>
                <a:rPr lang="zh-CN" altLang="en-US" sz="1800" b="1" dirty="0">
                  <a:solidFill>
                    <a:srgbClr val="FAFAFA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的</a:t>
              </a:r>
              <a:endParaRPr lang="en-US" altLang="zh-CN" sz="1800" b="1" dirty="0">
                <a:solidFill>
                  <a:srgbClr val="FAFAFA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  <a:p>
              <a:r>
                <a:rPr lang="zh-CN" altLang="en-US" sz="1800" b="1" dirty="0">
                  <a:solidFill>
                    <a:srgbClr val="FAFAFA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功</a:t>
              </a:r>
              <a:endParaRPr lang="en-US" altLang="zh-CN" sz="1800" b="1" dirty="0">
                <a:solidFill>
                  <a:srgbClr val="FAFAFA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  <a:p>
              <a:r>
                <a:rPr lang="zh-CN" altLang="en-US" sz="1800" b="1" dirty="0">
                  <a:solidFill>
                    <a:srgbClr val="FAFAFA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07089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形用户界面, 文本&#10;&#10;描述已自动生成">
            <a:extLst>
              <a:ext uri="{FF2B5EF4-FFF2-40B4-BE49-F238E27FC236}">
                <a16:creationId xmlns:a16="http://schemas.microsoft.com/office/drawing/2014/main" id="{D90FEDF8-E16C-432A-AF43-77495D8F97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99" y="582145"/>
            <a:ext cx="3968749" cy="3442889"/>
          </a:xfrm>
          <a:prstGeom prst="rect">
            <a:avLst/>
          </a:prstGeom>
        </p:spPr>
      </p:pic>
      <p:pic>
        <p:nvPicPr>
          <p:cNvPr id="6" name="图片 5" descr="图形用户界面, 应用程序&#10;&#10;描述已自动生成">
            <a:extLst>
              <a:ext uri="{FF2B5EF4-FFF2-40B4-BE49-F238E27FC236}">
                <a16:creationId xmlns:a16="http://schemas.microsoft.com/office/drawing/2014/main" id="{BC741FF3-A29D-40A2-B157-8F0AECD930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653" y="582145"/>
            <a:ext cx="3968751" cy="3333750"/>
          </a:xfrm>
          <a:prstGeom prst="rect">
            <a:avLst/>
          </a:prstGeom>
        </p:spPr>
      </p:pic>
      <p:sp>
        <p:nvSpPr>
          <p:cNvPr id="2" name="文本框 1">
            <a:hlinkClick r:id="rId4" action="ppaction://hlinksldjump"/>
            <a:extLst>
              <a:ext uri="{FF2B5EF4-FFF2-40B4-BE49-F238E27FC236}">
                <a16:creationId xmlns:a16="http://schemas.microsoft.com/office/drawing/2014/main" id="{44C8ACB0-A724-4D08-97AB-ED930C0CC9B0}"/>
              </a:ext>
            </a:extLst>
          </p:cNvPr>
          <p:cNvSpPr txBox="1"/>
          <p:nvPr/>
        </p:nvSpPr>
        <p:spPr>
          <a:xfrm>
            <a:off x="7129934" y="4169237"/>
            <a:ext cx="1531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goto</a:t>
            </a:r>
            <a:r>
              <a:rPr lang="en-US" sz="1600" dirty="0"/>
              <a:t> </a:t>
            </a:r>
            <a:r>
              <a:rPr lang="zh-CN" altLang="en-US" sz="1600" dirty="0"/>
              <a:t>代码</a:t>
            </a:r>
            <a:r>
              <a:rPr lang="en-US" altLang="zh-CN" sz="1600" dirty="0"/>
              <a:t> </a:t>
            </a:r>
            <a:r>
              <a:rPr lang="en-US" altLang="zh-CN" sz="1600" dirty="0">
                <a:sym typeface="Wingdings" panose="05000000000000000000" pitchFamily="2" charset="2"/>
              </a:rPr>
              <a:t>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09489301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文本, 应用程序&#10;&#10;描述已自动生成">
            <a:extLst>
              <a:ext uri="{FF2B5EF4-FFF2-40B4-BE49-F238E27FC236}">
                <a16:creationId xmlns:a16="http://schemas.microsoft.com/office/drawing/2014/main" id="{6A208C8F-42A6-47C4-9776-28E2D49055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436"/>
          <a:stretch/>
        </p:blipFill>
        <p:spPr>
          <a:xfrm>
            <a:off x="368607" y="1011175"/>
            <a:ext cx="3847181" cy="2786923"/>
          </a:xfrm>
          <a:prstGeom prst="rect">
            <a:avLst/>
          </a:prstGeom>
        </p:spPr>
      </p:pic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9BFC465A-A9E3-4ED6-846F-082003916D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378" y="1947412"/>
            <a:ext cx="4076910" cy="914447"/>
          </a:xfrm>
          <a:prstGeom prst="rect">
            <a:avLst/>
          </a:prstGeom>
        </p:spPr>
      </p:pic>
      <p:sp>
        <p:nvSpPr>
          <p:cNvPr id="2" name="文本框 1">
            <a:hlinkClick r:id="rId4" action="ppaction://hlinksldjump"/>
            <a:extLst>
              <a:ext uri="{FF2B5EF4-FFF2-40B4-BE49-F238E27FC236}">
                <a16:creationId xmlns:a16="http://schemas.microsoft.com/office/drawing/2014/main" id="{4E74BB9F-EFEC-4CCC-95EB-EAA462DB05D6}"/>
              </a:ext>
            </a:extLst>
          </p:cNvPr>
          <p:cNvSpPr txBox="1"/>
          <p:nvPr/>
        </p:nvSpPr>
        <p:spPr>
          <a:xfrm>
            <a:off x="6951643" y="4142342"/>
            <a:ext cx="1531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goto</a:t>
            </a:r>
            <a:r>
              <a:rPr lang="en-US" sz="1600" dirty="0"/>
              <a:t> </a:t>
            </a:r>
            <a:r>
              <a:rPr lang="zh-CN" altLang="en-US" sz="1600" dirty="0"/>
              <a:t>功能</a:t>
            </a:r>
            <a:r>
              <a:rPr lang="en-US" altLang="zh-CN" sz="1600" dirty="0"/>
              <a:t> </a:t>
            </a:r>
            <a:r>
              <a:rPr lang="en-US" altLang="zh-CN" sz="1600" dirty="0">
                <a:sym typeface="Wingdings" panose="05000000000000000000" pitchFamily="2" charset="2"/>
              </a:rPr>
              <a:t>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62884063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F0CE45A-E7DE-4186-A4E9-4F1FAD34AE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1063625"/>
            <a:ext cx="3968749" cy="301624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F917DAD-4C48-42C5-ABD3-2CA60E8189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648" y="1063624"/>
            <a:ext cx="3968751" cy="301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797623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示&#10;&#10;描述已自动生成">
            <a:extLst>
              <a:ext uri="{FF2B5EF4-FFF2-40B4-BE49-F238E27FC236}">
                <a16:creationId xmlns:a16="http://schemas.microsoft.com/office/drawing/2014/main" id="{96226664-272E-40F4-9286-7103A08E8F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82" y="332357"/>
            <a:ext cx="6017118" cy="4331893"/>
          </a:xfrm>
          <a:prstGeom prst="rect">
            <a:avLst/>
          </a:prstGeom>
        </p:spPr>
      </p:pic>
      <p:sp>
        <p:nvSpPr>
          <p:cNvPr id="2" name="文本框 5">
            <a:extLst>
              <a:ext uri="{FF2B5EF4-FFF2-40B4-BE49-F238E27FC236}">
                <a16:creationId xmlns:a16="http://schemas.microsoft.com/office/drawing/2014/main" id="{88128DD9-8D30-4761-A0A7-378463C56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477" y="473968"/>
            <a:ext cx="17235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r>
              <a:rPr lang="zh-CN" altLang="en-US" sz="2400" dirty="0">
                <a:solidFill>
                  <a:srgbClr val="4F6383"/>
                </a:solidFill>
                <a:latin typeface="方正兰亭黑_GBK"/>
                <a:ea typeface="方正兰亭黑_GBK"/>
              </a:rPr>
              <a:t>工程网络图</a:t>
            </a:r>
            <a:endParaRPr lang="en-US" altLang="zh-CN" sz="2400" dirty="0">
              <a:solidFill>
                <a:srgbClr val="4F6383"/>
              </a:solidFill>
              <a:latin typeface="方正兰亭黑_GBK"/>
              <a:ea typeface="方正兰亭黑_GBK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0CCADDB-29A2-4A22-B8D0-0AE1107B43B1}"/>
              </a:ext>
            </a:extLst>
          </p:cNvPr>
          <p:cNvGrpSpPr/>
          <p:nvPr/>
        </p:nvGrpSpPr>
        <p:grpSpPr>
          <a:xfrm>
            <a:off x="5503800" y="2979888"/>
            <a:ext cx="2824952" cy="1191832"/>
            <a:chOff x="862026" y="3538078"/>
            <a:chExt cx="7105303" cy="1147336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03B6E121-B0E5-485D-BF95-1E794D865A83}"/>
                </a:ext>
              </a:extLst>
            </p:cNvPr>
            <p:cNvGrpSpPr/>
            <p:nvPr/>
          </p:nvGrpSpPr>
          <p:grpSpPr>
            <a:xfrm>
              <a:off x="862026" y="3538078"/>
              <a:ext cx="7105303" cy="1147336"/>
              <a:chOff x="3820559" y="2272420"/>
              <a:chExt cx="4606155" cy="1865014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85793530-9C0F-4EC4-8BFF-66084F094CC6}"/>
                  </a:ext>
                </a:extLst>
              </p:cNvPr>
              <p:cNvSpPr/>
              <p:nvPr/>
            </p:nvSpPr>
            <p:spPr>
              <a:xfrm>
                <a:off x="3820559" y="2272420"/>
                <a:ext cx="4606155" cy="1865014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C12BC979-EDFF-43A2-BC26-14E24184F61E}"/>
                  </a:ext>
                </a:extLst>
              </p:cNvPr>
              <p:cNvCxnSpPr/>
              <p:nvPr/>
            </p:nvCxnSpPr>
            <p:spPr>
              <a:xfrm>
                <a:off x="3820559" y="4137434"/>
                <a:ext cx="371192" cy="0"/>
              </a:xfrm>
              <a:prstGeom prst="line">
                <a:avLst/>
              </a:prstGeom>
              <a:ln w="38100">
                <a:solidFill>
                  <a:srgbClr val="3B4A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7629CFE9-093B-46E2-8A98-23584126271C}"/>
                  </a:ext>
                </a:extLst>
              </p:cNvPr>
              <p:cNvCxnSpPr/>
              <p:nvPr/>
            </p:nvCxnSpPr>
            <p:spPr>
              <a:xfrm flipV="1">
                <a:off x="3820559" y="3822077"/>
                <a:ext cx="0" cy="315357"/>
              </a:xfrm>
              <a:prstGeom prst="line">
                <a:avLst/>
              </a:prstGeom>
              <a:ln w="38100">
                <a:solidFill>
                  <a:srgbClr val="3B4A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FBE1CB43-817B-45FB-B4A9-8E49260A6A26}"/>
                  </a:ext>
                </a:extLst>
              </p:cNvPr>
              <p:cNvCxnSpPr/>
              <p:nvPr/>
            </p:nvCxnSpPr>
            <p:spPr>
              <a:xfrm>
                <a:off x="8426714" y="2272420"/>
                <a:ext cx="0" cy="362139"/>
              </a:xfrm>
              <a:prstGeom prst="line">
                <a:avLst/>
              </a:prstGeom>
              <a:ln w="38100">
                <a:solidFill>
                  <a:srgbClr val="3B4A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3928FC96-8255-4F4F-ACF1-EC9628B31FCE}"/>
                  </a:ext>
                </a:extLst>
              </p:cNvPr>
              <p:cNvCxnSpPr/>
              <p:nvPr/>
            </p:nvCxnSpPr>
            <p:spPr>
              <a:xfrm flipH="1">
                <a:off x="8256757" y="2272420"/>
                <a:ext cx="169957" cy="0"/>
              </a:xfrm>
              <a:prstGeom prst="line">
                <a:avLst/>
              </a:prstGeom>
              <a:ln w="38100">
                <a:solidFill>
                  <a:srgbClr val="3B4A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9C2ED7E-E3C1-49B5-96AF-265133079442}"/>
                </a:ext>
              </a:extLst>
            </p:cNvPr>
            <p:cNvSpPr txBox="1"/>
            <p:nvPr/>
          </p:nvSpPr>
          <p:spPr>
            <a:xfrm>
              <a:off x="993651" y="3637458"/>
              <a:ext cx="6842051" cy="4207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dirty="0"/>
                <a:t>设计工程网络图并得到甘特图，以便控制项目进度、促进组内同学交流与合作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64246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0" y="4364"/>
            <a:ext cx="9144000" cy="513913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837291" y="1099399"/>
            <a:ext cx="5469418" cy="2949067"/>
          </a:xfrm>
          <a:prstGeom prst="rect">
            <a:avLst/>
          </a:prstGeom>
          <a:gradFill>
            <a:gsLst>
              <a:gs pos="11000">
                <a:srgbClr val="2B3649"/>
              </a:gs>
              <a:gs pos="100000">
                <a:srgbClr val="3B4A62"/>
              </a:gs>
            </a:gsLst>
            <a:lin ang="2700000" scaled="0"/>
          </a:gra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0" name="文本框 9"/>
          <p:cNvSpPr txBox="1"/>
          <p:nvPr/>
        </p:nvSpPr>
        <p:spPr>
          <a:xfrm>
            <a:off x="2239372" y="2223209"/>
            <a:ext cx="4852429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defRPr/>
            </a:pPr>
            <a:r>
              <a:rPr lang="zh-CN" altLang="en-US" sz="4400" b="1" dirty="0">
                <a:solidFill>
                  <a:schemeClr val="bg1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感谢您的聆听</a:t>
            </a:r>
          </a:p>
        </p:txBody>
      </p:sp>
      <p:sp>
        <p:nvSpPr>
          <p:cNvPr id="13" name="矩形 12"/>
          <p:cNvSpPr/>
          <p:nvPr/>
        </p:nvSpPr>
        <p:spPr>
          <a:xfrm>
            <a:off x="2009994" y="1283525"/>
            <a:ext cx="5124012" cy="2580814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图片 52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0" y="4364"/>
            <a:ext cx="9144000" cy="5139136"/>
          </a:xfrm>
          <a:prstGeom prst="rect">
            <a:avLst/>
          </a:prstGeom>
        </p:spPr>
      </p:pic>
      <p:sp>
        <p:nvSpPr>
          <p:cNvPr id="54" name="矩形 53"/>
          <p:cNvSpPr/>
          <p:nvPr/>
        </p:nvSpPr>
        <p:spPr>
          <a:xfrm>
            <a:off x="2247900" y="317447"/>
            <a:ext cx="6585462" cy="45129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847214" y="921051"/>
            <a:ext cx="2284474" cy="1181762"/>
            <a:chOff x="944370" y="632414"/>
            <a:chExt cx="2981065" cy="1542110"/>
          </a:xfrm>
        </p:grpSpPr>
        <p:sp>
          <p:nvSpPr>
            <p:cNvPr id="24" name="矩形 23"/>
            <p:cNvSpPr/>
            <p:nvPr/>
          </p:nvSpPr>
          <p:spPr>
            <a:xfrm>
              <a:off x="1065396" y="632414"/>
              <a:ext cx="2860039" cy="1542110"/>
            </a:xfrm>
            <a:prstGeom prst="rect">
              <a:avLst/>
            </a:prstGeom>
            <a:gradFill>
              <a:gsLst>
                <a:gs pos="11000">
                  <a:srgbClr val="2B3649"/>
                </a:gs>
                <a:gs pos="100000">
                  <a:srgbClr val="3B4A62"/>
                </a:gs>
              </a:gsLst>
              <a:lin ang="2700000" scaled="0"/>
            </a:gradFill>
            <a:ln>
              <a:noFill/>
            </a:ln>
            <a:effectLst>
              <a:outerShdw blurRad="444500" dist="2540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25" name="矩形 24"/>
            <p:cNvSpPr/>
            <p:nvPr/>
          </p:nvSpPr>
          <p:spPr>
            <a:xfrm>
              <a:off x="1194797" y="749939"/>
              <a:ext cx="2601237" cy="130706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  <a:effectLst>
              <a:outerShdw blurRad="444500" dist="2540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944370" y="1388963"/>
              <a:ext cx="2792383" cy="64260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defRPr/>
              </a:pPr>
              <a:r>
                <a:rPr lang="en-US" altLang="zh-CN" sz="2600" dirty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CONTENT</a:t>
              </a:r>
              <a:endParaRPr lang="zh-CN" altLang="en-US" sz="26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229307" y="849517"/>
              <a:ext cx="1490820" cy="68276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defRPr/>
              </a:pPr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目 录</a:t>
              </a:r>
            </a:p>
          </p:txBody>
        </p:sp>
        <p:cxnSp>
          <p:nvCxnSpPr>
            <p:cNvPr id="34" name="直接连接符 33"/>
            <p:cNvCxnSpPr/>
            <p:nvPr/>
          </p:nvCxnSpPr>
          <p:spPr>
            <a:xfrm rot="16200000" flipV="1">
              <a:off x="2113755" y="1100764"/>
              <a:ext cx="313392" cy="18914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4195873" y="1372508"/>
            <a:ext cx="4362703" cy="554115"/>
            <a:chOff x="4029943" y="1538652"/>
            <a:chExt cx="4362703" cy="554115"/>
          </a:xfrm>
        </p:grpSpPr>
        <p:sp>
          <p:nvSpPr>
            <p:cNvPr id="3" name="文本框 2"/>
            <p:cNvSpPr txBox="1"/>
            <p:nvPr/>
          </p:nvSpPr>
          <p:spPr>
            <a:xfrm>
              <a:off x="4912278" y="1548145"/>
              <a:ext cx="27308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1800" b="1" dirty="0">
                  <a:solidFill>
                    <a:srgbClr val="2B3649"/>
                  </a:solidFill>
                  <a:latin typeface="+mj-ea"/>
                  <a:ea typeface="+mj-ea"/>
                </a:rPr>
                <a:t>补充说明</a:t>
              </a: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4912278" y="1838723"/>
              <a:ext cx="3480368" cy="25404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zh-CN" altLang="en-US" sz="1000" dirty="0">
                  <a:solidFill>
                    <a:srgbClr val="2B3649"/>
                  </a:solidFill>
                  <a:latin typeface="Century Gothic" panose="020B0502020202020204" pitchFamily="34" charset="0"/>
                  <a:ea typeface="+mj-ea"/>
                </a:rPr>
                <a:t>文件定义及其他补充</a:t>
              </a:r>
              <a:endParaRPr lang="en-US" altLang="zh-CN" sz="1000" dirty="0">
                <a:solidFill>
                  <a:srgbClr val="2B3649"/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029943" y="1538652"/>
              <a:ext cx="7921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dirty="0">
                  <a:solidFill>
                    <a:srgbClr val="2B3649"/>
                  </a:solidFill>
                  <a:latin typeface="+mj-ea"/>
                  <a:ea typeface="+mj-ea"/>
                </a:rPr>
                <a:t>04</a:t>
              </a:r>
              <a:endParaRPr lang="zh-CN" altLang="en-US" sz="2800" dirty="0">
                <a:solidFill>
                  <a:srgbClr val="2B3649"/>
                </a:solidFill>
                <a:latin typeface="+mj-ea"/>
                <a:ea typeface="+mj-ea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4811268" y="1579134"/>
              <a:ext cx="0" cy="465435"/>
            </a:xfrm>
            <a:prstGeom prst="line">
              <a:avLst/>
            </a:prstGeom>
            <a:ln w="25400">
              <a:solidFill>
                <a:srgbClr val="3B4A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4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4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0" y="4364"/>
            <a:ext cx="9144000" cy="5139136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1837291" y="1448448"/>
            <a:ext cx="5469418" cy="2284102"/>
          </a:xfrm>
          <a:prstGeom prst="rect">
            <a:avLst/>
          </a:prstGeom>
          <a:gradFill>
            <a:gsLst>
              <a:gs pos="11000">
                <a:srgbClr val="2B3649"/>
              </a:gs>
              <a:gs pos="100000">
                <a:srgbClr val="3B4A62"/>
              </a:gs>
            </a:gsLst>
            <a:lin ang="2700000" scaled="0"/>
          </a:gra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7" name="矩形 16"/>
          <p:cNvSpPr/>
          <p:nvPr/>
        </p:nvSpPr>
        <p:spPr>
          <a:xfrm>
            <a:off x="2009994" y="1619987"/>
            <a:ext cx="5124012" cy="1941024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24" name="文本框 23"/>
          <p:cNvSpPr txBox="1"/>
          <p:nvPr/>
        </p:nvSpPr>
        <p:spPr>
          <a:xfrm>
            <a:off x="2068927" y="1932258"/>
            <a:ext cx="1088760" cy="14196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625" dirty="0">
                <a:solidFill>
                  <a:schemeClr val="bg1"/>
                </a:solidFill>
                <a:latin typeface="Agency FB" panose="020B0503020202020204" pitchFamily="34" charset="0"/>
              </a:rPr>
              <a:t>04</a:t>
            </a:r>
            <a:endParaRPr lang="zh-CN" altLang="en-US" sz="8625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349578" y="2066104"/>
            <a:ext cx="441885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+mj-ea"/>
                <a:ea typeface="+mj-ea"/>
              </a:rPr>
              <a:t>补充说明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3405612" y="2733634"/>
            <a:ext cx="3178731" cy="31636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zh-CN" altLang="en-US" sz="1100" b="1" dirty="0">
                <a:solidFill>
                  <a:schemeClr val="bg1"/>
                </a:solidFill>
                <a:latin typeface="+mj-ea"/>
                <a:ea typeface="+mj-ea"/>
              </a:rPr>
              <a:t>文件定义等</a:t>
            </a:r>
            <a:endParaRPr lang="en-US" altLang="zh-CN" sz="11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3218740" y="2163252"/>
            <a:ext cx="0" cy="934549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633903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24" grpId="0"/>
      <p:bldP spid="25" grpId="0"/>
      <p:bldP spid="26" grpId="0"/>
      <p:bldP spid="2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示&#10;&#10;描述已自动生成">
            <a:hlinkClick r:id="rId2" action="ppaction://hlinksldjump"/>
            <a:extLst>
              <a:ext uri="{FF2B5EF4-FFF2-40B4-BE49-F238E27FC236}">
                <a16:creationId xmlns:a16="http://schemas.microsoft.com/office/drawing/2014/main" id="{66D9003D-F3A5-4E1B-B061-A2637D5694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52" b="80830"/>
          <a:stretch/>
        </p:blipFill>
        <p:spPr>
          <a:xfrm>
            <a:off x="1505770" y="395968"/>
            <a:ext cx="6268466" cy="834196"/>
          </a:xfrm>
          <a:prstGeom prst="rect">
            <a:avLst/>
          </a:prstGeom>
        </p:spPr>
      </p:pic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B01F7704-7E40-40A0-8D24-AE2B05D783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47" r="9150" b="29175"/>
          <a:stretch/>
        </p:blipFill>
        <p:spPr>
          <a:xfrm>
            <a:off x="1505770" y="1255922"/>
            <a:ext cx="6474114" cy="2328233"/>
          </a:xfrm>
          <a:prstGeom prst="rect">
            <a:avLst/>
          </a:prstGeom>
        </p:spPr>
      </p:pic>
      <p:pic>
        <p:nvPicPr>
          <p:cNvPr id="7" name="图片 6" descr="图示&#10;&#10;描述已自动生成">
            <a:hlinkClick r:id="rId4" action="ppaction://hlinksldjump"/>
            <a:extLst>
              <a:ext uri="{FF2B5EF4-FFF2-40B4-BE49-F238E27FC236}">
                <a16:creationId xmlns:a16="http://schemas.microsoft.com/office/drawing/2014/main" id="{9D4B8D25-692E-4960-800A-58AF5C21D5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397" r="8031"/>
          <a:stretch/>
        </p:blipFill>
        <p:spPr>
          <a:xfrm>
            <a:off x="1505770" y="3609913"/>
            <a:ext cx="6503754" cy="1281282"/>
          </a:xfrm>
          <a:prstGeom prst="rect">
            <a:avLst/>
          </a:prstGeom>
        </p:spPr>
      </p:pic>
      <p:pic>
        <p:nvPicPr>
          <p:cNvPr id="9" name="图片 8" descr="图示&#10;&#10;描述已自动生成">
            <a:extLst>
              <a:ext uri="{FF2B5EF4-FFF2-40B4-BE49-F238E27FC236}">
                <a16:creationId xmlns:a16="http://schemas.microsoft.com/office/drawing/2014/main" id="{03603521-32D9-4073-8952-6B58B73E61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874" t="2998" r="2423" b="3615"/>
          <a:stretch/>
        </p:blipFill>
        <p:spPr>
          <a:xfrm>
            <a:off x="8134121" y="170073"/>
            <a:ext cx="381918" cy="4803354"/>
          </a:xfrm>
          <a:prstGeom prst="rect">
            <a:avLst/>
          </a:prstGeom>
        </p:spPr>
      </p:pic>
      <p:sp>
        <p:nvSpPr>
          <p:cNvPr id="10" name="文本框 5">
            <a:extLst>
              <a:ext uri="{FF2B5EF4-FFF2-40B4-BE49-F238E27FC236}">
                <a16:creationId xmlns:a16="http://schemas.microsoft.com/office/drawing/2014/main" id="{205F64A7-D461-4497-B550-49E508996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182" y="395968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r>
              <a:rPr lang="zh-CN" altLang="en-US" sz="2000" dirty="0">
                <a:solidFill>
                  <a:srgbClr val="4F6383"/>
                </a:solidFill>
                <a:latin typeface="方正兰亭黑_GBK"/>
                <a:ea typeface="方正兰亭黑_GBK"/>
              </a:rPr>
              <a:t>数据流图</a:t>
            </a:r>
            <a:endParaRPr lang="zh-CN" altLang="zh-CN" sz="2000" dirty="0">
              <a:solidFill>
                <a:srgbClr val="4F6383"/>
              </a:solidFill>
              <a:latin typeface="方正兰亭黑_GBK"/>
              <a:ea typeface="方正兰亭黑_GBK"/>
            </a:endParaRPr>
          </a:p>
        </p:txBody>
      </p:sp>
    </p:spTree>
    <p:extLst>
      <p:ext uri="{BB962C8B-B14F-4D97-AF65-F5344CB8AC3E}">
        <p14:creationId xmlns:p14="http://schemas.microsoft.com/office/powerpoint/2010/main" val="31371051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5"/>
          <p:cNvSpPr txBox="1"/>
          <p:nvPr/>
        </p:nvSpPr>
        <p:spPr>
          <a:xfrm>
            <a:off x="8483113" y="4764911"/>
            <a:ext cx="671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en-US" sz="1400" b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  <p:sp>
        <p:nvSpPr>
          <p:cNvPr id="15" name="文本框 5">
            <a:extLst>
              <a:ext uri="{FF2B5EF4-FFF2-40B4-BE49-F238E27FC236}">
                <a16:creationId xmlns:a16="http://schemas.microsoft.com/office/drawing/2014/main" id="{D40BCCA4-3C8F-48CD-96C7-2483C873D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477" y="473968"/>
            <a:ext cx="12442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r>
              <a:rPr lang="en-US" altLang="zh-CN" sz="2400" dirty="0">
                <a:solidFill>
                  <a:srgbClr val="4F6383"/>
                </a:solidFill>
                <a:latin typeface="方正兰亭黑_GBK"/>
                <a:ea typeface="方正兰亭黑_GBK"/>
              </a:rPr>
              <a:t>Book</a:t>
            </a:r>
            <a:r>
              <a:rPr lang="zh-CN" altLang="en-US" sz="2400" dirty="0">
                <a:solidFill>
                  <a:srgbClr val="4F6383"/>
                </a:solidFill>
                <a:latin typeface="方正兰亭黑_GBK"/>
                <a:ea typeface="方正兰亭黑_GBK"/>
              </a:rPr>
              <a:t>类</a:t>
            </a:r>
            <a:endParaRPr lang="en-US" altLang="zh-CN" sz="2400" dirty="0">
              <a:solidFill>
                <a:srgbClr val="4F6383"/>
              </a:solidFill>
              <a:latin typeface="方正兰亭黑_GBK"/>
              <a:ea typeface="方正兰亭黑_GBK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5744876-71F2-43BE-BE0D-66A577FA45CC}"/>
              </a:ext>
            </a:extLst>
          </p:cNvPr>
          <p:cNvSpPr txBox="1"/>
          <p:nvPr/>
        </p:nvSpPr>
        <p:spPr>
          <a:xfrm>
            <a:off x="2399978" y="3799961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数据结构定义</a:t>
            </a:r>
          </a:p>
        </p:txBody>
      </p:sp>
      <p:pic>
        <p:nvPicPr>
          <p:cNvPr id="3" name="图片 2" descr="图形用户界面, 文本, 应用程序&#10;&#10;描述已自动生成">
            <a:extLst>
              <a:ext uri="{FF2B5EF4-FFF2-40B4-BE49-F238E27FC236}">
                <a16:creationId xmlns:a16="http://schemas.microsoft.com/office/drawing/2014/main" id="{9F3EBBA8-A15C-4E56-A2A8-1666F31B44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066" y="1217097"/>
            <a:ext cx="7176618" cy="230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370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5"/>
          <p:cNvSpPr txBox="1"/>
          <p:nvPr/>
        </p:nvSpPr>
        <p:spPr>
          <a:xfrm>
            <a:off x="8483113" y="4764911"/>
            <a:ext cx="671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en-US" sz="1400" b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5744876-71F2-43BE-BE0D-66A577FA45CC}"/>
              </a:ext>
            </a:extLst>
          </p:cNvPr>
          <p:cNvSpPr txBox="1"/>
          <p:nvPr/>
        </p:nvSpPr>
        <p:spPr>
          <a:xfrm>
            <a:off x="3591868" y="4136549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数据结构定义</a:t>
            </a:r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A8E81B75-F405-448E-84CF-CE7469BF6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477" y="473968"/>
            <a:ext cx="12442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r>
              <a:rPr lang="en-US" altLang="zh-CN" sz="2400" dirty="0">
                <a:solidFill>
                  <a:srgbClr val="4F6383"/>
                </a:solidFill>
                <a:latin typeface="方正兰亭黑_GBK"/>
                <a:ea typeface="方正兰亭黑_GBK"/>
              </a:rPr>
              <a:t>Book</a:t>
            </a:r>
            <a:r>
              <a:rPr lang="zh-CN" altLang="en-US" sz="2400" dirty="0">
                <a:solidFill>
                  <a:srgbClr val="4F6383"/>
                </a:solidFill>
                <a:latin typeface="方正兰亭黑_GBK"/>
                <a:ea typeface="方正兰亭黑_GBK"/>
              </a:rPr>
              <a:t>类</a:t>
            </a:r>
            <a:endParaRPr lang="en-US" altLang="zh-CN" sz="2400" dirty="0">
              <a:solidFill>
                <a:srgbClr val="4F6383"/>
              </a:solidFill>
              <a:latin typeface="方正兰亭黑_GBK"/>
              <a:ea typeface="方正兰亭黑_GBK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3BDFD174-9C8E-4303-9BB5-79F3AAA98C6F}"/>
              </a:ext>
            </a:extLst>
          </p:cNvPr>
          <p:cNvGrpSpPr/>
          <p:nvPr/>
        </p:nvGrpSpPr>
        <p:grpSpPr>
          <a:xfrm>
            <a:off x="651167" y="935633"/>
            <a:ext cx="7105303" cy="1377261"/>
            <a:chOff x="862026" y="3538078"/>
            <a:chExt cx="7105303" cy="1147336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790A2C3B-04A1-42D5-8A87-6B561AE7A238}"/>
                </a:ext>
              </a:extLst>
            </p:cNvPr>
            <p:cNvGrpSpPr/>
            <p:nvPr/>
          </p:nvGrpSpPr>
          <p:grpSpPr>
            <a:xfrm>
              <a:off x="862026" y="3538078"/>
              <a:ext cx="7105303" cy="1147336"/>
              <a:chOff x="3820559" y="2272420"/>
              <a:chExt cx="4606155" cy="1865014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BC893CFF-75B8-4158-B760-43785717BFCE}"/>
                  </a:ext>
                </a:extLst>
              </p:cNvPr>
              <p:cNvSpPr/>
              <p:nvPr/>
            </p:nvSpPr>
            <p:spPr>
              <a:xfrm>
                <a:off x="3820559" y="2272420"/>
                <a:ext cx="4606155" cy="1865014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C943E046-2598-4CD6-889F-D534F8D1A2BE}"/>
                  </a:ext>
                </a:extLst>
              </p:cNvPr>
              <p:cNvCxnSpPr/>
              <p:nvPr/>
            </p:nvCxnSpPr>
            <p:spPr>
              <a:xfrm>
                <a:off x="3820559" y="4137434"/>
                <a:ext cx="371192" cy="0"/>
              </a:xfrm>
              <a:prstGeom prst="line">
                <a:avLst/>
              </a:prstGeom>
              <a:ln w="38100">
                <a:solidFill>
                  <a:srgbClr val="3B4A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C1AB6401-E86E-4D6E-9D35-D870086AA29F}"/>
                  </a:ext>
                </a:extLst>
              </p:cNvPr>
              <p:cNvCxnSpPr/>
              <p:nvPr/>
            </p:nvCxnSpPr>
            <p:spPr>
              <a:xfrm flipV="1">
                <a:off x="3820559" y="3822077"/>
                <a:ext cx="0" cy="315357"/>
              </a:xfrm>
              <a:prstGeom prst="line">
                <a:avLst/>
              </a:prstGeom>
              <a:ln w="38100">
                <a:solidFill>
                  <a:srgbClr val="3B4A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E8A73EF7-5A96-47DC-A949-13DD003199CD}"/>
                  </a:ext>
                </a:extLst>
              </p:cNvPr>
              <p:cNvCxnSpPr/>
              <p:nvPr/>
            </p:nvCxnSpPr>
            <p:spPr>
              <a:xfrm>
                <a:off x="8426714" y="2272420"/>
                <a:ext cx="0" cy="362139"/>
              </a:xfrm>
              <a:prstGeom prst="line">
                <a:avLst/>
              </a:prstGeom>
              <a:ln w="38100">
                <a:solidFill>
                  <a:srgbClr val="3B4A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DA975E43-30E0-4744-9EDD-6EFDDDAAFDC9}"/>
                  </a:ext>
                </a:extLst>
              </p:cNvPr>
              <p:cNvCxnSpPr/>
              <p:nvPr/>
            </p:nvCxnSpPr>
            <p:spPr>
              <a:xfrm flipH="1">
                <a:off x="8256757" y="2272420"/>
                <a:ext cx="169957" cy="0"/>
              </a:xfrm>
              <a:prstGeom prst="line">
                <a:avLst/>
              </a:prstGeom>
              <a:ln w="38100">
                <a:solidFill>
                  <a:srgbClr val="3B4A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43ECA81A-F12D-468D-9452-0A86730D1AB0}"/>
                </a:ext>
              </a:extLst>
            </p:cNvPr>
            <p:cNvSpPr txBox="1"/>
            <p:nvPr/>
          </p:nvSpPr>
          <p:spPr>
            <a:xfrm>
              <a:off x="993651" y="3637458"/>
              <a:ext cx="6842051" cy="9999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dirty="0"/>
                <a:t>在上述数据结构中限定</a:t>
              </a:r>
              <a:r>
                <a:rPr lang="en-US" altLang="zh-CN" sz="1800" dirty="0"/>
                <a:t>ISBN</a:t>
              </a:r>
              <a:r>
                <a:rPr lang="zh-CN" altLang="en-US" sz="1800" dirty="0"/>
                <a:t>长度为</a:t>
              </a:r>
              <a:r>
                <a:rPr lang="en-US" altLang="zh-CN" sz="1800" dirty="0"/>
                <a:t>6</a:t>
              </a:r>
              <a:r>
                <a:rPr lang="zh-CN" altLang="en-US" sz="1800" dirty="0"/>
                <a:t>，</a:t>
              </a:r>
              <a:r>
                <a:rPr lang="en-US" altLang="zh-CN" sz="1800" dirty="0"/>
                <a:t>id</a:t>
              </a:r>
              <a:r>
                <a:rPr lang="zh-CN" altLang="en-US" sz="1800" dirty="0"/>
                <a:t>长度为</a:t>
              </a:r>
              <a:r>
                <a:rPr lang="en-US" altLang="zh-CN" sz="1800" dirty="0"/>
                <a:t>6</a:t>
              </a:r>
              <a:r>
                <a:rPr lang="zh-CN" altLang="en-US" sz="1800" dirty="0"/>
                <a:t>，</a:t>
              </a:r>
              <a:r>
                <a:rPr lang="en-US" altLang="zh-CN" sz="1800" dirty="0"/>
                <a:t>name</a:t>
              </a:r>
              <a:r>
                <a:rPr lang="zh-CN" altLang="en-US" sz="1800" dirty="0"/>
                <a:t>长度为</a:t>
              </a:r>
              <a:r>
                <a:rPr lang="en-US" altLang="zh-CN" sz="1800" dirty="0"/>
                <a:t>8</a:t>
              </a:r>
              <a:r>
                <a:rPr lang="zh-CN" altLang="en-US" sz="1800" dirty="0"/>
                <a:t>，</a:t>
              </a:r>
              <a:r>
                <a:rPr lang="en-US" altLang="zh-CN" sz="1800" dirty="0"/>
                <a:t>author</a:t>
              </a:r>
              <a:r>
                <a:rPr lang="zh-CN" altLang="en-US" sz="1800" dirty="0"/>
                <a:t>长度为</a:t>
              </a:r>
              <a:r>
                <a:rPr lang="en-US" altLang="zh-CN" sz="1800" dirty="0"/>
                <a:t>4</a:t>
              </a:r>
              <a:r>
                <a:rPr lang="zh-CN" altLang="en-US" sz="1800" dirty="0"/>
                <a:t>，</a:t>
              </a:r>
              <a:r>
                <a:rPr lang="en-US" altLang="zh-CN" sz="1800" dirty="0"/>
                <a:t>type</a:t>
              </a:r>
              <a:r>
                <a:rPr lang="zh-CN" altLang="en-US" sz="1800" dirty="0"/>
                <a:t>长度为</a:t>
              </a:r>
              <a:r>
                <a:rPr lang="en-US" altLang="zh-CN" sz="1800" dirty="0"/>
                <a:t>4</a:t>
              </a:r>
              <a:r>
                <a:rPr lang="zh-CN" altLang="en-US" sz="1800" dirty="0"/>
                <a:t>，</a:t>
              </a:r>
              <a:r>
                <a:rPr lang="en-US" altLang="zh-CN" sz="1800" dirty="0" err="1"/>
                <a:t>borrowtime</a:t>
              </a:r>
              <a:r>
                <a:rPr lang="zh-CN" altLang="en-US" sz="1800" dirty="0"/>
                <a:t>格式</a:t>
              </a:r>
              <a:r>
                <a:rPr lang="en-US" altLang="zh-CN" sz="1800" dirty="0" err="1"/>
                <a:t>yy</a:t>
              </a:r>
              <a:r>
                <a:rPr lang="en-US" altLang="zh-CN" sz="1800" dirty="0"/>
                <a:t>-mm-dd</a:t>
              </a:r>
              <a:r>
                <a:rPr lang="zh-CN" altLang="en-US" sz="1800" dirty="0"/>
                <a:t>，</a:t>
              </a:r>
              <a:r>
                <a:rPr lang="en-US" altLang="zh-CN" sz="1800" dirty="0" err="1"/>
                <a:t>returntime</a:t>
              </a:r>
              <a:r>
                <a:rPr lang="zh-CN" altLang="en-US" sz="1800" dirty="0"/>
                <a:t>同，长度各为</a:t>
              </a:r>
              <a:r>
                <a:rPr lang="en-US" altLang="zh-CN" sz="1800" dirty="0"/>
                <a:t>8</a:t>
              </a:r>
              <a:r>
                <a:rPr lang="zh-CN" altLang="en-US" sz="1800" dirty="0"/>
                <a:t>。</a:t>
              </a:r>
              <a:r>
                <a:rPr lang="en-US" altLang="zh-CN" sz="1800" dirty="0"/>
                <a:t>history</a:t>
              </a:r>
              <a:r>
                <a:rPr lang="zh-CN" altLang="en-US" sz="1800" dirty="0"/>
                <a:t>长度为</a:t>
              </a:r>
              <a:r>
                <a:rPr lang="en-US" altLang="zh-CN" sz="1800" dirty="0"/>
                <a:t>40</a:t>
              </a:r>
              <a:r>
                <a:rPr lang="zh-CN" altLang="en-US" sz="1800" dirty="0"/>
                <a:t>，</a:t>
              </a:r>
              <a:r>
                <a:rPr lang="en-US" altLang="zh-CN" sz="1800" dirty="0" err="1"/>
                <a:t>onshelf</a:t>
              </a:r>
              <a:r>
                <a:rPr lang="zh-CN" altLang="en-US" sz="1800" dirty="0"/>
                <a:t>、</a:t>
              </a:r>
              <a:r>
                <a:rPr lang="en-US" altLang="zh-CN" sz="1800" dirty="0" err="1"/>
                <a:t>isovertime</a:t>
              </a:r>
              <a:r>
                <a:rPr lang="zh-CN" altLang="en-US" sz="1800" dirty="0"/>
                <a:t>长度为</a:t>
              </a:r>
              <a:r>
                <a:rPr lang="en-US" altLang="zh-CN" sz="1800" dirty="0"/>
                <a:t>1</a:t>
              </a:r>
              <a:r>
                <a:rPr lang="zh-CN" altLang="en-US" sz="1800" dirty="0"/>
                <a:t>，取值为</a:t>
              </a:r>
              <a:r>
                <a:rPr lang="en-US" altLang="zh-CN" sz="1800" dirty="0"/>
                <a:t>0</a:t>
              </a:r>
              <a:r>
                <a:rPr lang="zh-CN" altLang="en-US" sz="1800" dirty="0"/>
                <a:t>或</a:t>
              </a:r>
              <a:r>
                <a:rPr lang="en-US" altLang="zh-CN" sz="1800" dirty="0"/>
                <a:t>1</a:t>
              </a:r>
              <a:r>
                <a:rPr lang="zh-CN" altLang="en-US" sz="1800" dirty="0"/>
                <a:t>。</a:t>
              </a:r>
              <a:r>
                <a:rPr lang="en-US" altLang="zh-CN" sz="1800" dirty="0"/>
                <a:t>value</a:t>
              </a:r>
              <a:r>
                <a:rPr lang="zh-CN" altLang="en-US" sz="1800" dirty="0"/>
                <a:t>字符串的格式如下：</a:t>
              </a:r>
            </a:p>
          </p:txBody>
        </p:sp>
      </p:grpSp>
      <p:pic>
        <p:nvPicPr>
          <p:cNvPr id="21" name="图片 20">
            <a:extLst>
              <a:ext uri="{FF2B5EF4-FFF2-40B4-BE49-F238E27FC236}">
                <a16:creationId xmlns:a16="http://schemas.microsoft.com/office/drawing/2014/main" id="{C875ED82-429F-4613-A1B8-119B11E1D9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6" y="2803712"/>
            <a:ext cx="9144000" cy="69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76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5"/>
          <p:cNvSpPr txBox="1"/>
          <p:nvPr/>
        </p:nvSpPr>
        <p:spPr>
          <a:xfrm>
            <a:off x="8483113" y="4764911"/>
            <a:ext cx="671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en-US" sz="1400" b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  <p:sp>
        <p:nvSpPr>
          <p:cNvPr id="15" name="文本框 5">
            <a:extLst>
              <a:ext uri="{FF2B5EF4-FFF2-40B4-BE49-F238E27FC236}">
                <a16:creationId xmlns:a16="http://schemas.microsoft.com/office/drawing/2014/main" id="{D40BCCA4-3C8F-48CD-96C7-2483C873D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148" y="575732"/>
            <a:ext cx="2031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r>
              <a:rPr lang="zh-CN" altLang="en-US" sz="2400" dirty="0">
                <a:solidFill>
                  <a:srgbClr val="4F6383"/>
                </a:solidFill>
                <a:latin typeface="方正兰亭黑_GBK"/>
                <a:ea typeface="方正兰亭黑_GBK"/>
              </a:rPr>
              <a:t>索引文件设计</a:t>
            </a:r>
            <a:endParaRPr lang="zh-CN" altLang="zh-CN" sz="2400" dirty="0">
              <a:solidFill>
                <a:srgbClr val="4F6383"/>
              </a:solidFill>
              <a:latin typeface="方正兰亭黑_GBK"/>
              <a:ea typeface="方正兰亭黑_GBK"/>
            </a:endParaRPr>
          </a:p>
        </p:txBody>
      </p:sp>
      <p:pic>
        <p:nvPicPr>
          <p:cNvPr id="7" name="图片 6" descr="图片包含 表格&#10;&#10;描述已自动生成">
            <a:extLst>
              <a:ext uri="{FF2B5EF4-FFF2-40B4-BE49-F238E27FC236}">
                <a16:creationId xmlns:a16="http://schemas.microsoft.com/office/drawing/2014/main" id="{36FBA480-A72D-4550-8AF0-C175D9FE9E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07" y="1873251"/>
            <a:ext cx="9144000" cy="1224250"/>
          </a:xfrm>
          <a:prstGeom prst="rect">
            <a:avLst/>
          </a:prstGeom>
        </p:spPr>
      </p:pic>
      <p:sp>
        <p:nvSpPr>
          <p:cNvPr id="18" name="Rectangle 1">
            <a:extLst>
              <a:ext uri="{FF2B5EF4-FFF2-40B4-BE49-F238E27FC236}">
                <a16:creationId xmlns:a16="http://schemas.microsoft.com/office/drawing/2014/main" id="{3649C8F8-79D2-4FA6-8183-CC907E2EE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790" y="3468597"/>
            <a:ext cx="7152502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注：日志文件：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程序中的每次操作会将相关信息写入日志文件，主要用于调试。具体形式为：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[时间] [操作] [数据]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。</a:t>
            </a:r>
            <a:r>
              <a:rPr kumimoji="0" lang="zh-CN" altLang="en-US" sz="1400" b="0" i="0" u="sng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三个类的索引文件定义相同，日志文件格式相同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。</a:t>
            </a:r>
            <a:endParaRPr kumimoji="0" lang="zh-CN" altLang="zh-CN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文本框 2">
            <a:hlinkClick r:id="rId4" action="ppaction://hlinksldjump"/>
            <a:extLst>
              <a:ext uri="{FF2B5EF4-FFF2-40B4-BE49-F238E27FC236}">
                <a16:creationId xmlns:a16="http://schemas.microsoft.com/office/drawing/2014/main" id="{B48F1EBC-F11C-4B37-97F2-B7E51ED4BA8B}"/>
              </a:ext>
            </a:extLst>
          </p:cNvPr>
          <p:cNvSpPr txBox="1"/>
          <p:nvPr/>
        </p:nvSpPr>
        <p:spPr>
          <a:xfrm>
            <a:off x="7296262" y="4468871"/>
            <a:ext cx="1531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goto </a:t>
            </a:r>
            <a:r>
              <a:rPr lang="zh-CN" altLang="en-US" sz="1600" dirty="0"/>
              <a:t>数据层</a:t>
            </a:r>
            <a:r>
              <a:rPr lang="en-US" altLang="zh-CN" sz="1600" dirty="0"/>
              <a:t> </a:t>
            </a:r>
            <a:r>
              <a:rPr lang="en-US" altLang="zh-CN" sz="1600" dirty="0">
                <a:sym typeface="Wingdings" panose="05000000000000000000" pitchFamily="2" charset="2"/>
              </a:rPr>
              <a:t>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0834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5"/>
          <p:cNvSpPr txBox="1"/>
          <p:nvPr/>
        </p:nvSpPr>
        <p:spPr>
          <a:xfrm>
            <a:off x="8483113" y="4764911"/>
            <a:ext cx="671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en-US" sz="1400" b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  <p:sp>
        <p:nvSpPr>
          <p:cNvPr id="15" name="文本框 5">
            <a:extLst>
              <a:ext uri="{FF2B5EF4-FFF2-40B4-BE49-F238E27FC236}">
                <a16:creationId xmlns:a16="http://schemas.microsoft.com/office/drawing/2014/main" id="{D40BCCA4-3C8F-48CD-96C7-2483C873D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477" y="473968"/>
            <a:ext cx="11160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r>
              <a:rPr lang="en-US" altLang="zh-CN" sz="2400" dirty="0">
                <a:solidFill>
                  <a:srgbClr val="4F6383"/>
                </a:solidFill>
                <a:latin typeface="方正兰亭黑_GBK"/>
                <a:ea typeface="方正兰亭黑_GBK"/>
              </a:rPr>
              <a:t>user</a:t>
            </a:r>
            <a:r>
              <a:rPr lang="zh-CN" altLang="en-US" sz="2400" dirty="0">
                <a:solidFill>
                  <a:srgbClr val="4F6383"/>
                </a:solidFill>
                <a:latin typeface="方正兰亭黑_GBK"/>
                <a:ea typeface="方正兰亭黑_GBK"/>
              </a:rPr>
              <a:t>类</a:t>
            </a:r>
            <a:endParaRPr lang="en-US" altLang="zh-CN" sz="2400" dirty="0">
              <a:solidFill>
                <a:srgbClr val="4F6383"/>
              </a:solidFill>
              <a:latin typeface="方正兰亭黑_GBK"/>
              <a:ea typeface="方正兰亭黑_GBK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5744876-71F2-43BE-BE0D-66A577FA45CC}"/>
              </a:ext>
            </a:extLst>
          </p:cNvPr>
          <p:cNvSpPr txBox="1"/>
          <p:nvPr/>
        </p:nvSpPr>
        <p:spPr>
          <a:xfrm>
            <a:off x="2399978" y="3799961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数据结构定义</a:t>
            </a:r>
          </a:p>
        </p:txBody>
      </p:sp>
      <p:pic>
        <p:nvPicPr>
          <p:cNvPr id="9" name="图片 8" descr="文本&#10;&#10;描述已自动生成">
            <a:extLst>
              <a:ext uri="{FF2B5EF4-FFF2-40B4-BE49-F238E27FC236}">
                <a16:creationId xmlns:a16="http://schemas.microsoft.com/office/drawing/2014/main" id="{CFD2340B-E337-4E4C-906E-5B933C1110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41" y="1377768"/>
            <a:ext cx="764857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7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65411C86-3314-4A82-8AB6-4EEE30548677}"/>
              </a:ext>
            </a:extLst>
          </p:cNvPr>
          <p:cNvGrpSpPr/>
          <p:nvPr/>
        </p:nvGrpSpPr>
        <p:grpSpPr>
          <a:xfrm>
            <a:off x="873043" y="2821980"/>
            <a:ext cx="7105303" cy="1762471"/>
            <a:chOff x="862026" y="3538078"/>
            <a:chExt cx="7105303" cy="1147336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7D19F503-D4CB-42D1-8E84-9D599BFE5AA5}"/>
                </a:ext>
              </a:extLst>
            </p:cNvPr>
            <p:cNvGrpSpPr/>
            <p:nvPr/>
          </p:nvGrpSpPr>
          <p:grpSpPr>
            <a:xfrm>
              <a:off x="862026" y="3538078"/>
              <a:ext cx="7105303" cy="1147336"/>
              <a:chOff x="3820559" y="2272420"/>
              <a:chExt cx="4606155" cy="1865014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BF130D2-3A6E-4C85-9707-53054DE21704}"/>
                  </a:ext>
                </a:extLst>
              </p:cNvPr>
              <p:cNvSpPr/>
              <p:nvPr/>
            </p:nvSpPr>
            <p:spPr>
              <a:xfrm>
                <a:off x="3820559" y="2272420"/>
                <a:ext cx="4606155" cy="1865014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9DB3A918-21B6-4B05-91D2-CBC7D64F57E9}"/>
                  </a:ext>
                </a:extLst>
              </p:cNvPr>
              <p:cNvCxnSpPr/>
              <p:nvPr/>
            </p:nvCxnSpPr>
            <p:spPr>
              <a:xfrm>
                <a:off x="3820559" y="4137434"/>
                <a:ext cx="371192" cy="0"/>
              </a:xfrm>
              <a:prstGeom prst="line">
                <a:avLst/>
              </a:prstGeom>
              <a:ln w="38100">
                <a:solidFill>
                  <a:srgbClr val="3B4A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59C199E9-7065-484C-A930-675223466E6B}"/>
                  </a:ext>
                </a:extLst>
              </p:cNvPr>
              <p:cNvCxnSpPr/>
              <p:nvPr/>
            </p:nvCxnSpPr>
            <p:spPr>
              <a:xfrm flipV="1">
                <a:off x="3820559" y="3822077"/>
                <a:ext cx="0" cy="315357"/>
              </a:xfrm>
              <a:prstGeom prst="line">
                <a:avLst/>
              </a:prstGeom>
              <a:ln w="38100">
                <a:solidFill>
                  <a:srgbClr val="3B4A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7536DCE4-A968-4B30-9DFE-5202826E3BAA}"/>
                  </a:ext>
                </a:extLst>
              </p:cNvPr>
              <p:cNvCxnSpPr/>
              <p:nvPr/>
            </p:nvCxnSpPr>
            <p:spPr>
              <a:xfrm>
                <a:off x="8426714" y="2272420"/>
                <a:ext cx="0" cy="362139"/>
              </a:xfrm>
              <a:prstGeom prst="line">
                <a:avLst/>
              </a:prstGeom>
              <a:ln w="38100">
                <a:solidFill>
                  <a:srgbClr val="3B4A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B4886ADF-E9EC-47B4-B495-FA96A065DCC6}"/>
                  </a:ext>
                </a:extLst>
              </p:cNvPr>
              <p:cNvCxnSpPr/>
              <p:nvPr/>
            </p:nvCxnSpPr>
            <p:spPr>
              <a:xfrm flipH="1">
                <a:off x="8256757" y="2272420"/>
                <a:ext cx="169957" cy="0"/>
              </a:xfrm>
              <a:prstGeom prst="line">
                <a:avLst/>
              </a:prstGeom>
              <a:ln w="38100">
                <a:solidFill>
                  <a:srgbClr val="3B4A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59D92B95-456B-4244-9720-C3559D0FE822}"/>
                </a:ext>
              </a:extLst>
            </p:cNvPr>
            <p:cNvSpPr txBox="1"/>
            <p:nvPr/>
          </p:nvSpPr>
          <p:spPr>
            <a:xfrm>
              <a:off x="993651" y="3637458"/>
              <a:ext cx="6842051" cy="7813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dirty="0"/>
                <a:t>在上述数据结构中限定</a:t>
              </a:r>
              <a:r>
                <a:rPr lang="en-US" altLang="zh-CN" sz="1800" dirty="0"/>
                <a:t>id</a:t>
              </a:r>
              <a:r>
                <a:rPr lang="zh-CN" altLang="en-US" sz="1800" dirty="0"/>
                <a:t>长度为</a:t>
              </a:r>
              <a:r>
                <a:rPr lang="en-US" altLang="zh-CN" sz="1800" dirty="0"/>
                <a:t>8</a:t>
              </a:r>
              <a:r>
                <a:rPr lang="zh-CN" altLang="en-US" sz="1800" dirty="0"/>
                <a:t>，格式为</a:t>
              </a:r>
              <a:r>
                <a:rPr lang="en-US" altLang="zh-CN" sz="1800" dirty="0"/>
                <a:t>gg</a:t>
              </a:r>
              <a:r>
                <a:rPr lang="zh-CN" altLang="en-US" sz="1800" dirty="0"/>
                <a:t>（年级） </a:t>
              </a:r>
              <a:r>
                <a:rPr lang="en-US" altLang="zh-CN" sz="1800" dirty="0"/>
                <a:t>aa</a:t>
              </a:r>
              <a:r>
                <a:rPr lang="zh-CN" altLang="en-US" sz="1800" dirty="0"/>
                <a:t>（学院） </a:t>
              </a:r>
              <a:r>
                <a:rPr lang="en-US" altLang="zh-CN" sz="1800" dirty="0"/>
                <a:t>mm</a:t>
              </a:r>
              <a:r>
                <a:rPr lang="zh-CN" altLang="en-US" sz="1800" dirty="0"/>
                <a:t>（专业）</a:t>
              </a:r>
              <a:r>
                <a:rPr lang="en-US" altLang="zh-CN" sz="1800" dirty="0" err="1"/>
                <a:t>nn</a:t>
              </a:r>
              <a:r>
                <a:rPr lang="zh-CN" altLang="en-US" sz="1800" dirty="0"/>
                <a:t>（序号）</a:t>
              </a:r>
              <a:r>
                <a:rPr lang="en-US" altLang="zh-CN" sz="1800" dirty="0"/>
                <a:t>,</a:t>
              </a:r>
              <a:r>
                <a:rPr lang="zh-CN" altLang="en-US" sz="1800" dirty="0"/>
                <a:t>如</a:t>
              </a:r>
              <a:r>
                <a:rPr lang="en-US" altLang="zh-CN" sz="1800" dirty="0"/>
                <a:t>18010244. </a:t>
              </a:r>
              <a:r>
                <a:rPr lang="zh-CN" altLang="en-US" sz="1800" dirty="0"/>
                <a:t>限定</a:t>
              </a:r>
              <a:r>
                <a:rPr lang="en-US" altLang="zh-CN" sz="1800" dirty="0"/>
                <a:t>name</a:t>
              </a:r>
              <a:r>
                <a:rPr lang="zh-CN" altLang="en-US" sz="1800" dirty="0"/>
                <a:t>长度为</a:t>
              </a:r>
              <a:r>
                <a:rPr lang="en-US" altLang="zh-CN" sz="1800" dirty="0"/>
                <a:t>8</a:t>
              </a:r>
              <a:r>
                <a:rPr lang="zh-CN" altLang="en-US" sz="1800" dirty="0"/>
                <a:t>，</a:t>
              </a:r>
              <a:r>
                <a:rPr lang="en-US" altLang="zh-CN" sz="1800" dirty="0"/>
                <a:t>college</a:t>
              </a:r>
              <a:r>
                <a:rPr lang="zh-CN" altLang="en-US" sz="1800" dirty="0"/>
                <a:t>长度为</a:t>
              </a:r>
              <a:r>
                <a:rPr lang="en-US" altLang="zh-CN" sz="1800" dirty="0"/>
                <a:t>4</a:t>
              </a:r>
              <a:r>
                <a:rPr lang="zh-CN" altLang="en-US" sz="1800" dirty="0"/>
                <a:t>（</a:t>
              </a:r>
              <a:r>
                <a:rPr lang="en-US" altLang="zh-CN" sz="1800" dirty="0"/>
                <a:t>2</a:t>
              </a:r>
              <a:r>
                <a:rPr lang="zh-CN" altLang="en-US" sz="1800" dirty="0"/>
                <a:t>个中文字符的缩写，或者</a:t>
              </a:r>
              <a:r>
                <a:rPr lang="en-US" altLang="zh-CN" sz="1800" dirty="0"/>
                <a:t>4</a:t>
              </a:r>
              <a:r>
                <a:rPr lang="zh-CN" altLang="en-US" sz="1800" dirty="0"/>
                <a:t>个英文字符的缩写），</a:t>
              </a:r>
              <a:r>
                <a:rPr lang="en-US" altLang="zh-CN" sz="1800" dirty="0"/>
                <a:t>major</a:t>
              </a:r>
              <a:r>
                <a:rPr lang="zh-CN" altLang="en-US" sz="1800" dirty="0"/>
                <a:t>长度为</a:t>
              </a:r>
              <a:r>
                <a:rPr lang="en-US" altLang="zh-CN" sz="1800" dirty="0"/>
                <a:t>4</a:t>
              </a:r>
              <a:r>
                <a:rPr lang="zh-CN" altLang="en-US" sz="1800" dirty="0"/>
                <a:t>（同上），</a:t>
              </a:r>
              <a:r>
                <a:rPr lang="en-US" altLang="zh-CN" sz="1800" dirty="0"/>
                <a:t>password</a:t>
              </a:r>
              <a:r>
                <a:rPr lang="zh-CN" altLang="en-US" sz="1800" dirty="0"/>
                <a:t>长度为</a:t>
              </a:r>
              <a:r>
                <a:rPr lang="en-US" altLang="zh-CN" sz="1800" dirty="0"/>
                <a:t>16</a:t>
              </a:r>
              <a:r>
                <a:rPr lang="zh-CN" altLang="en-US" sz="1800" dirty="0"/>
                <a:t>，</a:t>
              </a:r>
              <a:r>
                <a:rPr lang="en-US" altLang="zh-CN" sz="1800" dirty="0"/>
                <a:t>email</a:t>
              </a:r>
              <a:r>
                <a:rPr lang="zh-CN" altLang="en-US" sz="1800" dirty="0"/>
                <a:t>长度为</a:t>
              </a:r>
              <a:r>
                <a:rPr lang="en-US" altLang="zh-CN" sz="1800" dirty="0"/>
                <a:t>24.</a:t>
              </a:r>
              <a:endParaRPr lang="zh-CN" altLang="en-US" sz="1800" dirty="0"/>
            </a:p>
          </p:txBody>
        </p:sp>
      </p:grpSp>
      <p:sp>
        <p:nvSpPr>
          <p:cNvPr id="17" name="TextBox 15"/>
          <p:cNvSpPr txBox="1"/>
          <p:nvPr/>
        </p:nvSpPr>
        <p:spPr>
          <a:xfrm>
            <a:off x="8483113" y="4764911"/>
            <a:ext cx="671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en-US" sz="1400" b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5744876-71F2-43BE-BE0D-66A577FA45CC}"/>
              </a:ext>
            </a:extLst>
          </p:cNvPr>
          <p:cNvSpPr txBox="1"/>
          <p:nvPr/>
        </p:nvSpPr>
        <p:spPr>
          <a:xfrm>
            <a:off x="3531780" y="2174568"/>
            <a:ext cx="1422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数据文件设计</a:t>
            </a:r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A8E81B75-F405-448E-84CF-CE7469BF6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477" y="473968"/>
            <a:ext cx="11160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r>
              <a:rPr lang="en-US" altLang="zh-CN" sz="2400" dirty="0">
                <a:solidFill>
                  <a:srgbClr val="4F6383"/>
                </a:solidFill>
                <a:latin typeface="方正兰亭黑_GBK"/>
                <a:ea typeface="方正兰亭黑_GBK"/>
              </a:rPr>
              <a:t>user</a:t>
            </a:r>
            <a:r>
              <a:rPr lang="zh-CN" altLang="en-US" sz="2400" dirty="0">
                <a:solidFill>
                  <a:srgbClr val="4F6383"/>
                </a:solidFill>
                <a:latin typeface="方正兰亭黑_GBK"/>
                <a:ea typeface="方正兰亭黑_GBK"/>
              </a:rPr>
              <a:t>类</a:t>
            </a:r>
            <a:endParaRPr lang="en-US" altLang="zh-CN" sz="2400" dirty="0">
              <a:solidFill>
                <a:srgbClr val="4F6383"/>
              </a:solidFill>
              <a:latin typeface="方正兰亭黑_GBK"/>
              <a:ea typeface="方正兰亭黑_GBK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AE42670-C1A7-4405-887D-97390655BA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06"/>
          <a:stretch/>
        </p:blipFill>
        <p:spPr>
          <a:xfrm>
            <a:off x="280130" y="1192437"/>
            <a:ext cx="8631393" cy="79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96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80330F47-CD13-4DC9-B2F1-B6AE5CB09E1E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创业计划书.pptx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第一PPT，www.1ppt.com">
  <a:themeElements>
    <a:clrScheme name="自定义 3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常用3">
      <a:majorFont>
        <a:latin typeface="Arial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329</Words>
  <Application>Microsoft Office PowerPoint</Application>
  <PresentationFormat>全屏显示(16:9)</PresentationFormat>
  <Paragraphs>64</Paragraphs>
  <Slides>16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1" baseType="lpstr">
      <vt:lpstr>Lato</vt:lpstr>
      <vt:lpstr>Open Sans</vt:lpstr>
      <vt:lpstr>等线</vt:lpstr>
      <vt:lpstr>方正黑体简体</vt:lpstr>
      <vt:lpstr>方正兰亭超细黑简体</vt:lpstr>
      <vt:lpstr>方正兰亭黑_GBK</vt:lpstr>
      <vt:lpstr>微软雅黑</vt:lpstr>
      <vt:lpstr>微软雅黑 Light</vt:lpstr>
      <vt:lpstr>Agency FB</vt:lpstr>
      <vt:lpstr>Arial</vt:lpstr>
      <vt:lpstr>Arial Rounded MT Bold</vt:lpstr>
      <vt:lpstr>Calibri</vt:lpstr>
      <vt:lpstr>Calibri Light</vt:lpstr>
      <vt:lpstr>Century Gothic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2020-10-18T14:19:11Z</dcterms:created>
  <dcterms:modified xsi:type="dcterms:W3CDTF">2020-10-19T08:08:55Z</dcterms:modified>
</cp:coreProperties>
</file>