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2.jpg" ContentType="image/jpeg"/>
  <Override PartName="/ppt/media/image13.jpg" ContentType="image/jpeg"/>
  <Override PartName="/ppt/media/image14.jpg" ContentType="image/jpeg"/>
  <Override PartName="/ppt/media/image16.jpg" ContentType="image/jpeg"/>
  <Override PartName="/ppt/media/image17.jpg" ContentType="image/jpeg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19" r:id="rId2"/>
    <p:sldId id="509" r:id="rId3"/>
    <p:sldId id="606" r:id="rId4"/>
    <p:sldId id="607" r:id="rId5"/>
    <p:sldId id="608" r:id="rId6"/>
    <p:sldId id="609" r:id="rId7"/>
    <p:sldId id="610" r:id="rId8"/>
    <p:sldId id="611" r:id="rId9"/>
    <p:sldId id="612" r:id="rId10"/>
    <p:sldId id="614" r:id="rId11"/>
    <p:sldId id="615" r:id="rId12"/>
    <p:sldId id="616" r:id="rId13"/>
    <p:sldId id="618" r:id="rId14"/>
    <p:sldId id="617" r:id="rId15"/>
    <p:sldId id="619" r:id="rId16"/>
    <p:sldId id="535" r:id="rId17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8">
          <p15:clr>
            <a:srgbClr val="A4A3A4"/>
          </p15:clr>
        </p15:guide>
        <p15:guide id="2" pos="295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1758">
          <p15:clr>
            <a:srgbClr val="A4A3A4"/>
          </p15:clr>
        </p15:guide>
        <p15:guide id="6" pos="5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C"/>
    <a:srgbClr val="2B3649"/>
    <a:srgbClr val="4F6383"/>
    <a:srgbClr val="3B4A62"/>
    <a:srgbClr val="313D53"/>
    <a:srgbClr val="223762"/>
    <a:srgbClr val="FEFEFE"/>
    <a:srgbClr val="063D54"/>
    <a:srgbClr val="2E4864"/>
    <a:srgbClr val="10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717" autoAdjust="0"/>
  </p:normalViewPr>
  <p:slideViewPr>
    <p:cSldViewPr snapToGrid="0" showGuides="1">
      <p:cViewPr varScale="1">
        <p:scale>
          <a:sx n="95" d="100"/>
          <a:sy n="95" d="100"/>
        </p:scale>
        <p:origin x="484" y="44"/>
      </p:cViewPr>
      <p:guideLst>
        <p:guide orient="horz" pos="3098"/>
        <p:guide pos="295"/>
        <p:guide orient="horz" pos="384"/>
        <p:guide pos="2879"/>
        <p:guide orient="horz" pos="1758"/>
        <p:guide pos="54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5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1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8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0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1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6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94035" y="204620"/>
            <a:ext cx="711088" cy="307777"/>
            <a:chOff x="258713" y="272826"/>
            <a:chExt cx="948117" cy="410369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72826"/>
              <a:ext cx="948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  <a:endPara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156828" y="45918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 userDrawn="1"/>
        </p:nvSpPr>
        <p:spPr>
          <a:xfrm>
            <a:off x="8905790" y="5999798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3349994" y="2966692"/>
            <a:ext cx="2465705" cy="3910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anose="02020300000000000000" pitchFamily="18" charset="-122"/>
              </a:rPr>
              <a:t>Powered by Group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2100" y="2072926"/>
            <a:ext cx="3991755" cy="6924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3900" b="1" dirty="0">
                <a:solidFill>
                  <a:schemeClr val="bg1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第四组小组展示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anose="02020300000000000000" pitchFamily="18" charset="-122"/>
            </a:endParaRP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3375667" y="4112656"/>
            <a:ext cx="2392665" cy="2741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PPT</a:t>
            </a:r>
            <a:r>
              <a:rPr lang="zh-CN" altLang="en-US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：刘云卿 全子修</a:t>
            </a:r>
            <a:endParaRPr lang="zh-CN" altLang="en-US" sz="1200" dirty="0">
              <a:solidFill>
                <a:srgbClr val="223762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7134" y="1284160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7" grpId="0" bldLvl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204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 err="1">
                <a:solidFill>
                  <a:srgbClr val="4F6383"/>
                </a:solidFill>
                <a:latin typeface="方正兰亭黑_GBK"/>
                <a:ea typeface="方正兰亭黑_GBK"/>
              </a:rPr>
              <a:t>userstates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156228" y="25183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516D60-C9EC-4E9E-8C9D-7E32DFC5EF60}"/>
              </a:ext>
            </a:extLst>
          </p:cNvPr>
          <p:cNvSpPr txBox="1"/>
          <p:nvPr/>
        </p:nvSpPr>
        <p:spPr>
          <a:xfrm>
            <a:off x="3198459" y="396337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数据文件定义</a:t>
            </a:r>
          </a:p>
        </p:txBody>
      </p:sp>
      <p:sp>
        <p:nvSpPr>
          <p:cNvPr id="14" name="文本框 13">
            <a:hlinkClick r:id="rId3" action="ppaction://hlinksldjump"/>
            <a:extLst>
              <a:ext uri="{FF2B5EF4-FFF2-40B4-BE49-F238E27FC236}">
                <a16:creationId xmlns:a16="http://schemas.microsoft.com/office/drawing/2014/main" id="{5CA2B060-48C4-4390-9418-53E310A3A3A6}"/>
              </a:ext>
            </a:extLst>
          </p:cNvPr>
          <p:cNvSpPr txBox="1"/>
          <p:nvPr/>
        </p:nvSpPr>
        <p:spPr>
          <a:xfrm>
            <a:off x="6951643" y="4142342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goto </a:t>
            </a:r>
            <a:r>
              <a:rPr lang="zh-CN" altLang="en-US" sz="1600" dirty="0"/>
              <a:t>逻辑层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  <p:pic>
        <p:nvPicPr>
          <p:cNvPr id="7" name="图片 6" descr="图片包含 图形用户界面, 文本&#10;&#10;描述已自动生成">
            <a:extLst>
              <a:ext uri="{FF2B5EF4-FFF2-40B4-BE49-F238E27FC236}">
                <a16:creationId xmlns:a16="http://schemas.microsoft.com/office/drawing/2014/main" id="{DE4D13CB-BCFA-4632-965C-08590E11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75" y="968646"/>
            <a:ext cx="9144000" cy="2078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E00C81-A271-48F3-933E-AC4F234583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8"/>
          <a:stretch/>
        </p:blipFill>
        <p:spPr>
          <a:xfrm>
            <a:off x="1423171" y="3324256"/>
            <a:ext cx="2160935" cy="6413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05B056-3C44-4525-8474-4C02AB709A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5"/>
          <a:stretch/>
        </p:blipFill>
        <p:spPr>
          <a:xfrm>
            <a:off x="4697464" y="3309853"/>
            <a:ext cx="3152452" cy="6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74FD4365-03BD-4190-98DA-CF2110AB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811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UI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层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D955A1-27A5-41E4-A5A0-05309374D21F}"/>
              </a:ext>
            </a:extLst>
          </p:cNvPr>
          <p:cNvGrpSpPr/>
          <p:nvPr/>
        </p:nvGrpSpPr>
        <p:grpSpPr>
          <a:xfrm>
            <a:off x="1249982" y="2715599"/>
            <a:ext cx="516276" cy="516276"/>
            <a:chOff x="945122" y="2841478"/>
            <a:chExt cx="516276" cy="51627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88A348-45C4-4101-B158-4504947E7572}"/>
                </a:ext>
              </a:extLst>
            </p:cNvPr>
            <p:cNvSpPr/>
            <p:nvPr/>
          </p:nvSpPr>
          <p:spPr>
            <a:xfrm>
              <a:off x="945122" y="2841478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4046CE8-CAB3-42FA-B85C-29DCCBB58AA4}"/>
                </a:ext>
              </a:extLst>
            </p:cNvPr>
            <p:cNvSpPr/>
            <p:nvPr/>
          </p:nvSpPr>
          <p:spPr>
            <a:xfrm>
              <a:off x="982829" y="2861924"/>
              <a:ext cx="478569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III</a:t>
              </a:r>
              <a:endParaRPr lang="en-US" altLang="zh-CN" sz="28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EED52B-4524-4119-82CE-5614ECD30C97}"/>
              </a:ext>
            </a:extLst>
          </p:cNvPr>
          <p:cNvGrpSpPr/>
          <p:nvPr/>
        </p:nvGrpSpPr>
        <p:grpSpPr>
          <a:xfrm>
            <a:off x="1217977" y="1109137"/>
            <a:ext cx="516276" cy="516276"/>
            <a:chOff x="945122" y="966467"/>
            <a:chExt cx="516276" cy="516276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7AF44E-3B83-41C5-BA2D-2A476D0FFB6E}"/>
                </a:ext>
              </a:extLst>
            </p:cNvPr>
            <p:cNvSpPr/>
            <p:nvPr/>
          </p:nvSpPr>
          <p:spPr>
            <a:xfrm>
              <a:off x="945122" y="966467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03DDC2-3C76-4675-80A0-7693A2BD9E4B}"/>
                </a:ext>
              </a:extLst>
            </p:cNvPr>
            <p:cNvSpPr/>
            <p:nvPr/>
          </p:nvSpPr>
          <p:spPr>
            <a:xfrm>
              <a:off x="1059569" y="982654"/>
              <a:ext cx="351393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</a:t>
              </a:r>
              <a:endParaRPr lang="zh-CN" altLang="en-US" sz="24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3E1925-4EF4-4980-AB77-AC2AEE7DF2C6}"/>
              </a:ext>
            </a:extLst>
          </p:cNvPr>
          <p:cNvGrpSpPr/>
          <p:nvPr/>
        </p:nvGrpSpPr>
        <p:grpSpPr>
          <a:xfrm>
            <a:off x="1217977" y="1891716"/>
            <a:ext cx="516276" cy="516276"/>
            <a:chOff x="945122" y="1888449"/>
            <a:chExt cx="516276" cy="51627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8213D4-2005-4365-BA99-FE1C5DA39A3F}"/>
                </a:ext>
              </a:extLst>
            </p:cNvPr>
            <p:cNvSpPr/>
            <p:nvPr/>
          </p:nvSpPr>
          <p:spPr>
            <a:xfrm>
              <a:off x="945122" y="1888449"/>
              <a:ext cx="516276" cy="516276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B3649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744B3E-846B-4650-BC8F-FF1190FF2B6C}"/>
                </a:ext>
              </a:extLst>
            </p:cNvPr>
            <p:cNvSpPr/>
            <p:nvPr/>
          </p:nvSpPr>
          <p:spPr>
            <a:xfrm>
              <a:off x="982829" y="1924824"/>
              <a:ext cx="443188" cy="4616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2D384C"/>
                  </a:solidFill>
                  <a:latin typeface="Arial Rounded MT Bold" panose="020F0704030504030204" pitchFamily="34" charset="0"/>
                </a:rPr>
                <a:t>II</a:t>
              </a:r>
              <a:endParaRPr lang="zh-CN" altLang="en-US" sz="2400" dirty="0">
                <a:solidFill>
                  <a:srgbClr val="2D384C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组合 2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B34BC47D-D660-4E8C-BD7B-26CC7F295444}"/>
              </a:ext>
            </a:extLst>
          </p:cNvPr>
          <p:cNvGrpSpPr/>
          <p:nvPr/>
        </p:nvGrpSpPr>
        <p:grpSpPr>
          <a:xfrm>
            <a:off x="2216007" y="1177509"/>
            <a:ext cx="1625207" cy="338049"/>
            <a:chOff x="6836529" y="3636272"/>
            <a:chExt cx="3069029" cy="541217"/>
          </a:xfrm>
        </p:grpSpPr>
        <p:sp>
          <p:nvSpPr>
            <p:cNvPr id="22" name="圆角矩形 24">
              <a:extLst>
                <a:ext uri="{FF2B5EF4-FFF2-40B4-BE49-F238E27FC236}">
                  <a16:creationId xmlns:a16="http://schemas.microsoft.com/office/drawing/2014/main" id="{C748E1DD-968B-4424-9ED6-8AF79BD77133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F099CA4-660D-44FF-8CF9-2800CA79D395}"/>
                </a:ext>
              </a:extLst>
            </p:cNvPr>
            <p:cNvSpPr txBox="1"/>
            <p:nvPr/>
          </p:nvSpPr>
          <p:spPr>
            <a:xfrm>
              <a:off x="6836529" y="3644500"/>
              <a:ext cx="2501943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按钮点击触发事件</a:t>
              </a:r>
            </a:p>
          </p:txBody>
        </p:sp>
      </p:grpSp>
      <p:grpSp>
        <p:nvGrpSpPr>
          <p:cNvPr id="25" name="组合 2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0AE23606-BE71-496A-99D2-83029C90E740}"/>
              </a:ext>
            </a:extLst>
          </p:cNvPr>
          <p:cNvGrpSpPr/>
          <p:nvPr/>
        </p:nvGrpSpPr>
        <p:grpSpPr>
          <a:xfrm>
            <a:off x="2216007" y="1938695"/>
            <a:ext cx="1836152" cy="338049"/>
            <a:chOff x="6836529" y="3636272"/>
            <a:chExt cx="3069029" cy="541217"/>
          </a:xfrm>
        </p:grpSpPr>
        <p:sp>
          <p:nvSpPr>
            <p:cNvPr id="26" name="圆角矩形 24">
              <a:extLst>
                <a:ext uri="{FF2B5EF4-FFF2-40B4-BE49-F238E27FC236}">
                  <a16:creationId xmlns:a16="http://schemas.microsoft.com/office/drawing/2014/main" id="{02CDDBBD-1B05-4C73-8338-B123FAE2DE78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F1D7505-0BC9-4598-906F-A9FBEA2DCC0C}"/>
                </a:ext>
              </a:extLst>
            </p:cNvPr>
            <p:cNvSpPr txBox="1"/>
            <p:nvPr/>
          </p:nvSpPr>
          <p:spPr>
            <a:xfrm>
              <a:off x="6836529" y="3644500"/>
              <a:ext cx="2834096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输入信息绑定到参数</a:t>
              </a:r>
            </a:p>
          </p:txBody>
        </p:sp>
      </p:grpSp>
      <p:grpSp>
        <p:nvGrpSpPr>
          <p:cNvPr id="28" name="组合 2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8DA984DD-2F36-4DD0-BF89-05144FA9FBBF}"/>
              </a:ext>
            </a:extLst>
          </p:cNvPr>
          <p:cNvGrpSpPr/>
          <p:nvPr/>
        </p:nvGrpSpPr>
        <p:grpSpPr>
          <a:xfrm>
            <a:off x="2216006" y="2770692"/>
            <a:ext cx="2355993" cy="338049"/>
            <a:chOff x="6836529" y="3636272"/>
            <a:chExt cx="3333285" cy="541217"/>
          </a:xfrm>
        </p:grpSpPr>
        <p:sp>
          <p:nvSpPr>
            <p:cNvPr id="29" name="圆角矩形 24">
              <a:extLst>
                <a:ext uri="{FF2B5EF4-FFF2-40B4-BE49-F238E27FC236}">
                  <a16:creationId xmlns:a16="http://schemas.microsoft.com/office/drawing/2014/main" id="{F32FBB3C-B189-4B39-8FAD-887C5DA00970}"/>
                </a:ext>
              </a:extLst>
            </p:cNvPr>
            <p:cNvSpPr/>
            <p:nvPr/>
          </p:nvSpPr>
          <p:spPr>
            <a:xfrm rot="16200000">
              <a:off x="8100435" y="2372367"/>
              <a:ext cx="541217" cy="3069028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F1FA1DB-1B78-4438-B9A9-2B707BBDC0D3}"/>
                </a:ext>
              </a:extLst>
            </p:cNvPr>
            <p:cNvSpPr txBox="1"/>
            <p:nvPr/>
          </p:nvSpPr>
          <p:spPr>
            <a:xfrm>
              <a:off x="6836529" y="3644500"/>
              <a:ext cx="3333285" cy="492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FAFAFA"/>
                  </a:solidFill>
                  <a:ea typeface="方正兰亭超细黑简体" panose="02000000000000000000" pitchFamily="2" charset="-122"/>
                </a:rPr>
                <a:t>获取参数并显示到信息栏</a:t>
              </a:r>
            </a:p>
          </p:txBody>
        </p:sp>
      </p:grpSp>
      <p:grpSp>
        <p:nvGrpSpPr>
          <p:cNvPr id="31" name="组合 30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4B2BD2B1-1228-4847-8EB3-4946FC5F33B3}"/>
              </a:ext>
            </a:extLst>
          </p:cNvPr>
          <p:cNvGrpSpPr/>
          <p:nvPr/>
        </p:nvGrpSpPr>
        <p:grpSpPr>
          <a:xfrm>
            <a:off x="484413" y="1341181"/>
            <a:ext cx="415500" cy="1754327"/>
            <a:chOff x="6853231" y="3640573"/>
            <a:chExt cx="647688" cy="2339097"/>
          </a:xfrm>
        </p:grpSpPr>
        <p:sp>
          <p:nvSpPr>
            <p:cNvPr id="32" name="圆角矩形 24">
              <a:extLst>
                <a:ext uri="{FF2B5EF4-FFF2-40B4-BE49-F238E27FC236}">
                  <a16:creationId xmlns:a16="http://schemas.microsoft.com/office/drawing/2014/main" id="{46760A9F-0D9D-48A1-BC2B-020D8BCB6744}"/>
                </a:ext>
              </a:extLst>
            </p:cNvPr>
            <p:cNvSpPr/>
            <p:nvPr/>
          </p:nvSpPr>
          <p:spPr>
            <a:xfrm rot="16200000">
              <a:off x="6028357" y="4465449"/>
              <a:ext cx="2297437" cy="647686"/>
            </a:xfrm>
            <a:prstGeom prst="roundRect">
              <a:avLst>
                <a:gd name="adj" fmla="val 17742"/>
              </a:avLst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63500" dist="50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6D44CF2-7432-4381-9D9C-D6E814950FC2}"/>
                </a:ext>
              </a:extLst>
            </p:cNvPr>
            <p:cNvSpPr txBox="1"/>
            <p:nvPr/>
          </p:nvSpPr>
          <p:spPr>
            <a:xfrm>
              <a:off x="6853231" y="3640573"/>
              <a:ext cx="647685" cy="2339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已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实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现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的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功</a:t>
              </a:r>
              <a:endParaRPr lang="en-US" altLang="zh-CN" sz="1800" b="1" dirty="0">
                <a:solidFill>
                  <a:srgbClr val="FAFAFA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  <a:p>
              <a:r>
                <a:rPr lang="zh-CN" altLang="en-US" sz="1800" b="1" dirty="0">
                  <a:solidFill>
                    <a:srgbClr val="FAFAF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708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D90FEDF8-E16C-432A-AF43-77495D8F9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50305"/>
            <a:ext cx="3968749" cy="3442889"/>
          </a:xfrm>
          <a:prstGeom prst="rect">
            <a:avLst/>
          </a:prstGeom>
        </p:spPr>
      </p:pic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BC741FF3-A29D-40A2-B157-8F0AECD93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904874"/>
            <a:ext cx="3968751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930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, 应用程序&#10;&#10;描述已自动生成">
            <a:extLst>
              <a:ext uri="{FF2B5EF4-FFF2-40B4-BE49-F238E27FC236}">
                <a16:creationId xmlns:a16="http://schemas.microsoft.com/office/drawing/2014/main" id="{6A208C8F-42A6-47C4-9776-28E2D490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6"/>
          <a:stretch/>
        </p:blipFill>
        <p:spPr>
          <a:xfrm>
            <a:off x="368607" y="1011175"/>
            <a:ext cx="3847181" cy="2786923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BFC465A-A9E3-4ED6-846F-082003916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78" y="1947412"/>
            <a:ext cx="4076910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840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0CE45A-E7DE-4186-A4E9-4F1FAD34A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063625"/>
            <a:ext cx="3968749" cy="3016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917DAD-4C48-42C5-ABD3-2CA60E8189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1063624"/>
            <a:ext cx="39687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976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96226664-272E-40F4-9286-7103A08E8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2" y="332357"/>
            <a:ext cx="6017118" cy="4331893"/>
          </a:xfrm>
          <a:prstGeom prst="rect">
            <a:avLst/>
          </a:prstGeom>
        </p:spPr>
      </p:pic>
      <p:sp>
        <p:nvSpPr>
          <p:cNvPr id="2" name="文本框 5">
            <a:extLst>
              <a:ext uri="{FF2B5EF4-FFF2-40B4-BE49-F238E27FC236}">
                <a16:creationId xmlns:a16="http://schemas.microsoft.com/office/drawing/2014/main" id="{88128DD9-8D30-4761-A0A7-378463C5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工程网络图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0CCADDB-29A2-4A22-B8D0-0AE1107B43B1}"/>
              </a:ext>
            </a:extLst>
          </p:cNvPr>
          <p:cNvGrpSpPr/>
          <p:nvPr/>
        </p:nvGrpSpPr>
        <p:grpSpPr>
          <a:xfrm>
            <a:off x="5503800" y="2979888"/>
            <a:ext cx="2824952" cy="1191832"/>
            <a:chOff x="862026" y="3538078"/>
            <a:chExt cx="7105303" cy="114733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3B6E121-B0E5-485D-BF95-1E794D865A83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5793530-9C0F-4EC4-8BFF-66084F094CC6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12BC979-EDFF-43A2-BC26-14E24184F61E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7629CFE9-093B-46E2-8A98-23584126271C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BE1CB43-817B-45FB-B4A9-8E49260A6A26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3928FC96-8255-4F4F-ACF1-EC9628B31FCE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9C2ED7E-E3C1-49B5-96AF-26513307944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4207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设计工程网络图并得到甘特图，以便控制项目进度、促进组内同学交流与合作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424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2239372" y="2223209"/>
            <a:ext cx="485242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感谢您的聆听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247900" y="317447"/>
            <a:ext cx="6585462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47214" y="921051"/>
            <a:ext cx="2284474" cy="118176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426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2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CONTENT</a:t>
              </a:r>
              <a:endParaRPr lang="zh-CN" altLang="en-US" sz="2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82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195873" y="1372508"/>
            <a:ext cx="4362703" cy="554115"/>
            <a:chOff x="4029943" y="1538652"/>
            <a:chExt cx="4362703" cy="554115"/>
          </a:xfrm>
        </p:grpSpPr>
        <p:sp>
          <p:nvSpPr>
            <p:cNvPr id="3" name="文本框 2"/>
            <p:cNvSpPr txBox="1"/>
            <p:nvPr/>
          </p:nvSpPr>
          <p:spPr>
            <a:xfrm>
              <a:off x="4912278" y="1548145"/>
              <a:ext cx="273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补充说明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12278" y="1838723"/>
              <a:ext cx="3480368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rgbClr val="2B3649"/>
                  </a:solidFill>
                  <a:latin typeface="Century Gothic" panose="020B0502020202020204" pitchFamily="34" charset="0"/>
                  <a:ea typeface="+mj-ea"/>
                </a:rPr>
                <a:t>文件定义及其他补充</a:t>
              </a:r>
              <a:endParaRPr lang="en-US" altLang="zh-CN" sz="1000" dirty="0">
                <a:solidFill>
                  <a:srgbClr val="2B3649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04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" name="文本框 23"/>
          <p:cNvSpPr txBox="1"/>
          <p:nvPr/>
        </p:nvSpPr>
        <p:spPr>
          <a:xfrm>
            <a:off x="2068927" y="1932258"/>
            <a:ext cx="1088760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49578" y="2066104"/>
            <a:ext cx="441885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补充说明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405612" y="2733634"/>
            <a:ext cx="3178731" cy="3163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>
                <a:solidFill>
                  <a:schemeClr val="bg1"/>
                </a:solidFill>
                <a:latin typeface="+mj-ea"/>
                <a:ea typeface="+mj-ea"/>
              </a:rPr>
              <a:t>文件定义等</a:t>
            </a:r>
            <a:endParaRPr lang="en-US" altLang="zh-CN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218740" y="2163252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339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hlinkClick r:id="rId2" action="ppaction://hlinksldjump"/>
            <a:extLst>
              <a:ext uri="{FF2B5EF4-FFF2-40B4-BE49-F238E27FC236}">
                <a16:creationId xmlns:a16="http://schemas.microsoft.com/office/drawing/2014/main" id="{66D9003D-F3A5-4E1B-B061-A2637D569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2" b="80830"/>
          <a:stretch/>
        </p:blipFill>
        <p:spPr>
          <a:xfrm>
            <a:off x="1505770" y="395968"/>
            <a:ext cx="6268466" cy="83419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01F7704-7E40-40A0-8D24-AE2B05D783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7" r="9150" b="29175"/>
          <a:stretch/>
        </p:blipFill>
        <p:spPr>
          <a:xfrm>
            <a:off x="1505770" y="1255922"/>
            <a:ext cx="6474114" cy="2328233"/>
          </a:xfrm>
          <a:prstGeom prst="rect">
            <a:avLst/>
          </a:prstGeom>
        </p:spPr>
      </p:pic>
      <p:pic>
        <p:nvPicPr>
          <p:cNvPr id="7" name="图片 6" descr="图示&#10;&#10;描述已自动生成">
            <a:hlinkClick r:id="rId4" action="ppaction://hlinksldjump"/>
            <a:extLst>
              <a:ext uri="{FF2B5EF4-FFF2-40B4-BE49-F238E27FC236}">
                <a16:creationId xmlns:a16="http://schemas.microsoft.com/office/drawing/2014/main" id="{9D4B8D25-692E-4960-800A-58AF5C21D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7" r="8031"/>
          <a:stretch/>
        </p:blipFill>
        <p:spPr>
          <a:xfrm>
            <a:off x="1505770" y="3609913"/>
            <a:ext cx="6503754" cy="1281282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03603521-32D9-4073-8952-6B58B73E6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4" t="2998" r="2423" b="3615"/>
          <a:stretch/>
        </p:blipFill>
        <p:spPr>
          <a:xfrm>
            <a:off x="8134121" y="170073"/>
            <a:ext cx="381918" cy="4803354"/>
          </a:xfrm>
          <a:prstGeom prst="rect">
            <a:avLst/>
          </a:prstGeom>
        </p:spPr>
      </p:pic>
      <p:sp>
        <p:nvSpPr>
          <p:cNvPr id="10" name="文本框 5">
            <a:extLst>
              <a:ext uri="{FF2B5EF4-FFF2-40B4-BE49-F238E27FC236}">
                <a16:creationId xmlns:a16="http://schemas.microsoft.com/office/drawing/2014/main" id="{205F64A7-D461-4497-B550-49E508996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82" y="395968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000" dirty="0">
                <a:solidFill>
                  <a:srgbClr val="4F6383"/>
                </a:solidFill>
                <a:latin typeface="方正兰亭黑_GBK"/>
                <a:ea typeface="方正兰亭黑_GBK"/>
              </a:rPr>
              <a:t>数据流图</a:t>
            </a:r>
            <a:endParaRPr lang="zh-CN" altLang="zh-CN" sz="20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137105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Book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7F286CB-049F-45A7-93B8-6E2184C8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9" y="1237269"/>
            <a:ext cx="4567730" cy="23480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2399978" y="37999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</p:spTree>
    <p:extLst>
      <p:ext uri="{BB962C8B-B14F-4D97-AF65-F5344CB8AC3E}">
        <p14:creationId xmlns:p14="http://schemas.microsoft.com/office/powerpoint/2010/main" val="58137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591868" y="413654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pic>
        <p:nvPicPr>
          <p:cNvPr id="8" name="图片 7" descr="表格, 日程表&#10;&#10;描述已自动生成">
            <a:extLst>
              <a:ext uri="{FF2B5EF4-FFF2-40B4-BE49-F238E27FC236}">
                <a16:creationId xmlns:a16="http://schemas.microsoft.com/office/drawing/2014/main" id="{C867ED19-AE7D-4ABC-ACB6-48C98A52E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2"/>
          <a:stretch/>
        </p:blipFill>
        <p:spPr>
          <a:xfrm>
            <a:off x="584117" y="1699608"/>
            <a:ext cx="8140545" cy="2243218"/>
          </a:xfrm>
          <a:prstGeom prst="rect">
            <a:avLst/>
          </a:prstGeom>
        </p:spPr>
      </p:pic>
      <p:sp>
        <p:nvSpPr>
          <p:cNvPr id="9" name="文本框 5">
            <a:extLst>
              <a:ext uri="{FF2B5EF4-FFF2-40B4-BE49-F238E27FC236}">
                <a16:creationId xmlns:a16="http://schemas.microsoft.com/office/drawing/2014/main" id="{A8E81B75-F405-448E-84CF-CE7469BF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244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Book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1547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73" y="555561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索引文件设计</a:t>
            </a:r>
            <a:endParaRPr lang="zh-CN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7" name="图片 6" descr="图片包含 表格&#10;&#10;描述已自动生成">
            <a:extLst>
              <a:ext uri="{FF2B5EF4-FFF2-40B4-BE49-F238E27FC236}">
                <a16:creationId xmlns:a16="http://schemas.microsoft.com/office/drawing/2014/main" id="{36FBA480-A72D-4550-8AF0-C175D9FE9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" y="1174003"/>
            <a:ext cx="9144000" cy="1224250"/>
          </a:xfrm>
          <a:prstGeom prst="rect">
            <a:avLst/>
          </a:prstGeom>
        </p:spPr>
      </p:pic>
      <p:sp>
        <p:nvSpPr>
          <p:cNvPr id="13" name="文本框 5">
            <a:extLst>
              <a:ext uri="{FF2B5EF4-FFF2-40B4-BE49-F238E27FC236}">
                <a16:creationId xmlns:a16="http://schemas.microsoft.com/office/drawing/2014/main" id="{A8EDB875-B5C0-4093-944A-F7896667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45" y="2571750"/>
            <a:ext cx="2086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数据文件设计</a:t>
            </a:r>
            <a:endParaRPr lang="zh-CN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12C173-F8E9-41BB-BEC4-26A25DB0E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" y="3047766"/>
            <a:ext cx="9144000" cy="779951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3649C8F8-79D2-4FA6-8183-CC907E2E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48" y="4083103"/>
            <a:ext cx="715250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注：日志文件：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程序中的每次操作会将相关信息写入日志文件，主要用于调试。具体形式为：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[时间] [操作] [数据]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r>
              <a:rPr kumimoji="0" lang="zh-CN" altLang="en-US" sz="14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三个类的索引文件定义相同，日志文件格式相同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hlinkClick r:id="rId5" action="ppaction://hlinksldjump"/>
            <a:extLst>
              <a:ext uri="{FF2B5EF4-FFF2-40B4-BE49-F238E27FC236}">
                <a16:creationId xmlns:a16="http://schemas.microsoft.com/office/drawing/2014/main" id="{B48F1EBC-F11C-4B37-97F2-B7E51ED4BA8B}"/>
              </a:ext>
            </a:extLst>
          </p:cNvPr>
          <p:cNvSpPr txBox="1"/>
          <p:nvPr/>
        </p:nvSpPr>
        <p:spPr>
          <a:xfrm>
            <a:off x="7296262" y="4468871"/>
            <a:ext cx="153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goto </a:t>
            </a:r>
            <a:r>
              <a:rPr lang="zh-CN" altLang="en-US" sz="1600" dirty="0"/>
              <a:t>数据层</a:t>
            </a:r>
            <a:r>
              <a:rPr lang="en-US" altLang="zh-CN" sz="1600" dirty="0"/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834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116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user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2399978" y="379996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数据结构定义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CFD2340B-E337-4E4C-906E-5B933C111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1" y="1377768"/>
            <a:ext cx="7648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5411C86-3314-4A82-8AB6-4EEE30548677}"/>
              </a:ext>
            </a:extLst>
          </p:cNvPr>
          <p:cNvGrpSpPr/>
          <p:nvPr/>
        </p:nvGrpSpPr>
        <p:grpSpPr>
          <a:xfrm>
            <a:off x="873043" y="2821980"/>
            <a:ext cx="7105303" cy="1762471"/>
            <a:chOff x="862026" y="3538078"/>
            <a:chExt cx="7105303" cy="114733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D19F503-D4CB-42D1-8E84-9D599BFE5AA5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BF130D2-3A6E-4C85-9707-53054DE21704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DB3A918-21B6-4B05-91D2-CBC7D64F57E9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59C199E9-7065-484C-A930-675223466E6B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7536DCE4-A968-4B30-9DFE-5202826E3BAA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4886ADF-E9EC-47B4-B495-FA96A065DCC6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D92B95-456B-4244-9720-C3559D0FE82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781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在上述数据结构中限定</a:t>
              </a:r>
              <a:r>
                <a:rPr lang="en-US" altLang="zh-CN" sz="1800" dirty="0"/>
                <a:t>id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8</a:t>
              </a:r>
              <a:r>
                <a:rPr lang="zh-CN" altLang="en-US" sz="1800" dirty="0"/>
                <a:t>，格式为</a:t>
              </a:r>
              <a:r>
                <a:rPr lang="en-US" altLang="zh-CN" sz="1800" dirty="0"/>
                <a:t>gg</a:t>
              </a:r>
              <a:r>
                <a:rPr lang="zh-CN" altLang="en-US" sz="1800" dirty="0"/>
                <a:t>（年级） </a:t>
              </a:r>
              <a:r>
                <a:rPr lang="en-US" altLang="zh-CN" sz="1800" dirty="0"/>
                <a:t>aa</a:t>
              </a:r>
              <a:r>
                <a:rPr lang="zh-CN" altLang="en-US" sz="1800" dirty="0"/>
                <a:t>（学院） </a:t>
              </a:r>
              <a:r>
                <a:rPr lang="en-US" altLang="zh-CN" sz="1800" dirty="0"/>
                <a:t>mm</a:t>
              </a:r>
              <a:r>
                <a:rPr lang="zh-CN" altLang="en-US" sz="1800" dirty="0"/>
                <a:t>（专业）</a:t>
              </a:r>
              <a:r>
                <a:rPr lang="en-US" altLang="zh-CN" sz="1800" dirty="0" err="1"/>
                <a:t>nn</a:t>
              </a:r>
              <a:r>
                <a:rPr lang="zh-CN" altLang="en-US" sz="1800" dirty="0"/>
                <a:t>（序号）</a:t>
              </a:r>
              <a:r>
                <a:rPr lang="en-US" altLang="zh-CN" sz="1800" dirty="0"/>
                <a:t>,</a:t>
              </a:r>
              <a:r>
                <a:rPr lang="zh-CN" altLang="en-US" sz="1800" dirty="0"/>
                <a:t>如</a:t>
              </a:r>
              <a:r>
                <a:rPr lang="en-US" altLang="zh-CN" sz="1800" dirty="0"/>
                <a:t>18010244. </a:t>
              </a:r>
              <a:r>
                <a:rPr lang="zh-CN" altLang="en-US" sz="1800" dirty="0"/>
                <a:t>限定</a:t>
              </a:r>
              <a:r>
                <a:rPr lang="en-US" altLang="zh-CN" sz="1800" dirty="0"/>
                <a:t>name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8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college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（</a:t>
              </a:r>
              <a:r>
                <a:rPr lang="en-US" altLang="zh-CN" sz="1800" dirty="0"/>
                <a:t>2</a:t>
              </a:r>
              <a:r>
                <a:rPr lang="zh-CN" altLang="en-US" sz="1800" dirty="0"/>
                <a:t>个中文字符的缩写，或者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个英文字符的缩写），</a:t>
              </a:r>
              <a:r>
                <a:rPr lang="en-US" altLang="zh-CN" sz="1800" dirty="0"/>
                <a:t>major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4</a:t>
              </a:r>
              <a:r>
                <a:rPr lang="zh-CN" altLang="en-US" sz="1800" dirty="0"/>
                <a:t>（同上），</a:t>
              </a:r>
              <a:r>
                <a:rPr lang="en-US" altLang="zh-CN" sz="1800" dirty="0"/>
                <a:t>password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16</a:t>
              </a:r>
              <a:r>
                <a:rPr lang="zh-CN" altLang="en-US" sz="1800" dirty="0"/>
                <a:t>，</a:t>
              </a:r>
              <a:r>
                <a:rPr lang="en-US" altLang="zh-CN" sz="1800" dirty="0"/>
                <a:t>email</a:t>
              </a:r>
              <a:r>
                <a:rPr lang="zh-CN" altLang="en-US" sz="1800" dirty="0"/>
                <a:t>长度为</a:t>
              </a:r>
              <a:r>
                <a:rPr lang="en-US" altLang="zh-CN" sz="1800" dirty="0"/>
                <a:t>24.</a:t>
              </a:r>
              <a:endParaRPr lang="zh-CN" altLang="en-US" sz="1800" dirty="0"/>
            </a:p>
          </p:txBody>
        </p:sp>
      </p:grp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44876-71F2-43BE-BE0D-66A577FA45CC}"/>
              </a:ext>
            </a:extLst>
          </p:cNvPr>
          <p:cNvSpPr txBox="1"/>
          <p:nvPr/>
        </p:nvSpPr>
        <p:spPr>
          <a:xfrm>
            <a:off x="3531780" y="2174568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数据文件设计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A8E81B75-F405-448E-84CF-CE7469BF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77" y="473968"/>
            <a:ext cx="11160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user</a:t>
            </a:r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类</a:t>
            </a:r>
            <a:endParaRPr lang="en-US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42670-C1A7-4405-887D-97390655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6"/>
          <a:stretch/>
        </p:blipFill>
        <p:spPr>
          <a:xfrm>
            <a:off x="280130" y="1192437"/>
            <a:ext cx="8631393" cy="7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6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业计划书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全屏显示(16:9)</PresentationFormat>
  <Paragraphs>62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Lato</vt:lpstr>
      <vt:lpstr>Open Sans</vt:lpstr>
      <vt:lpstr>等线</vt:lpstr>
      <vt:lpstr>方正黑体简体</vt:lpstr>
      <vt:lpstr>方正兰亭超细黑简体</vt:lpstr>
      <vt:lpstr>方正兰亭黑_GBK</vt:lpstr>
      <vt:lpstr>微软雅黑</vt:lpstr>
      <vt:lpstr>微软雅黑 Light</vt:lpstr>
      <vt:lpstr>Agency FB</vt:lpstr>
      <vt:lpstr>Arial</vt:lpstr>
      <vt:lpstr>Arial Rounded MT Bold</vt:lpstr>
      <vt:lpstr>Calibri</vt:lpstr>
      <vt:lpstr>Calibri Light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2020-10-18T14:19:11Z</dcterms:created>
  <dcterms:modified xsi:type="dcterms:W3CDTF">2020-10-19T01:14:04Z</dcterms:modified>
</cp:coreProperties>
</file>