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ppt/tags/tag15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519" r:id="rId2"/>
    <p:sldId id="509" r:id="rId3"/>
    <p:sldId id="510" r:id="rId4"/>
    <p:sldId id="606" r:id="rId5"/>
    <p:sldId id="607" r:id="rId6"/>
    <p:sldId id="608" r:id="rId7"/>
    <p:sldId id="562" r:id="rId8"/>
    <p:sldId id="569" r:id="rId9"/>
    <p:sldId id="566" r:id="rId10"/>
    <p:sldId id="610" r:id="rId11"/>
    <p:sldId id="612" r:id="rId12"/>
    <p:sldId id="609" r:id="rId13"/>
    <p:sldId id="611" r:id="rId14"/>
    <p:sldId id="613" r:id="rId15"/>
    <p:sldId id="590" r:id="rId16"/>
    <p:sldId id="543" r:id="rId17"/>
    <p:sldId id="594" r:id="rId18"/>
    <p:sldId id="593" r:id="rId19"/>
    <p:sldId id="601" r:id="rId20"/>
    <p:sldId id="602" r:id="rId21"/>
    <p:sldId id="535" r:id="rId22"/>
  </p:sldIdLst>
  <p:sldSz cx="9144000" cy="5143500" type="screen16x9"/>
  <p:notesSz cx="6858000" cy="9144000"/>
  <p:custDataLst>
    <p:tags r:id="rId25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8">
          <p15:clr>
            <a:srgbClr val="A4A3A4"/>
          </p15:clr>
        </p15:guide>
        <p15:guide id="2" pos="295">
          <p15:clr>
            <a:srgbClr val="A4A3A4"/>
          </p15:clr>
        </p15:guide>
        <p15:guide id="3" orient="horz" pos="384">
          <p15:clr>
            <a:srgbClr val="A4A3A4"/>
          </p15:clr>
        </p15:guide>
        <p15:guide id="4" pos="2879">
          <p15:clr>
            <a:srgbClr val="A4A3A4"/>
          </p15:clr>
        </p15:guide>
        <p15:guide id="5" orient="horz" pos="1758">
          <p15:clr>
            <a:srgbClr val="A4A3A4"/>
          </p15:clr>
        </p15:guide>
        <p15:guide id="6" pos="54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84C"/>
    <a:srgbClr val="2B3649"/>
    <a:srgbClr val="4F6383"/>
    <a:srgbClr val="3B4A62"/>
    <a:srgbClr val="313D53"/>
    <a:srgbClr val="223762"/>
    <a:srgbClr val="FEFEFE"/>
    <a:srgbClr val="063D54"/>
    <a:srgbClr val="2E4864"/>
    <a:srgbClr val="1032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4717" autoAdjust="0"/>
  </p:normalViewPr>
  <p:slideViewPr>
    <p:cSldViewPr snapToGrid="0" showGuides="1">
      <p:cViewPr varScale="1">
        <p:scale>
          <a:sx n="116" d="100"/>
          <a:sy n="116" d="100"/>
        </p:scale>
        <p:origin x="372" y="34"/>
      </p:cViewPr>
      <p:guideLst>
        <p:guide orient="horz" pos="3098"/>
        <p:guide pos="295"/>
        <p:guide orient="horz" pos="384"/>
        <p:guide pos="2879"/>
        <p:guide orient="horz" pos="1758"/>
        <p:guide pos="54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58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7E0A-FE25-4298-B2A5-F81E4409DC3D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4E8C-F5F4-4E78-B894-8ABE74AB9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2BC2-E36F-4014-826D-67C3AA5D550C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EC1F-4C1A-4575-A29E-535B091AA9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643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951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073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826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3269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108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8634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235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3889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672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487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250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297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67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814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10638" y="317447"/>
            <a:ext cx="8522724" cy="4512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03DE807-215E-47EB-B84B-198322179C58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2C4D9BF-80BE-46C2-A213-B29FE6F6BA1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194035" y="204620"/>
            <a:ext cx="711088" cy="307777"/>
            <a:chOff x="258713" y="272826"/>
            <a:chExt cx="948117" cy="410369"/>
          </a:xfrm>
        </p:grpSpPr>
        <p:sp>
          <p:nvSpPr>
            <p:cNvPr id="8" name="矩形: 圆角 7"/>
            <p:cNvSpPr/>
            <p:nvPr userDrawn="1"/>
          </p:nvSpPr>
          <p:spPr>
            <a:xfrm>
              <a:off x="338202" y="302725"/>
              <a:ext cx="789139" cy="340313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258713" y="272826"/>
              <a:ext cx="948117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Segoe UI" panose="020B0502040204020203" pitchFamily="34" charset="0"/>
                </a:rPr>
                <a:t>LOGO</a:t>
              </a:r>
              <a:endParaRPr lang="zh-CN" altLang="en-US" sz="14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Segoe UI" panose="020B0502040204020203" pitchFamily="34" charset="0"/>
              </a:endParaRPr>
            </a:p>
          </p:txBody>
        </p:sp>
      </p:grp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310638" y="317447"/>
            <a:ext cx="8522724" cy="4512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37511" y="1088314"/>
            <a:ext cx="8499413" cy="273486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310638" y="317447"/>
            <a:ext cx="8522724" cy="4512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21458" y="781003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24904" y="2328028"/>
            <a:ext cx="1836773" cy="251906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24904" y="777552"/>
            <a:ext cx="1836773" cy="1473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921458" y="2911151"/>
            <a:ext cx="1836773" cy="193594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310638" y="317447"/>
            <a:ext cx="8522724" cy="4512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2416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773829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05242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636655" y="1443475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10638" y="317447"/>
            <a:ext cx="8522724" cy="4512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310638" y="317447"/>
            <a:ext cx="8522724" cy="4512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971"/>
            <a:ext cx="7772400" cy="61317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6202" y="1229843"/>
            <a:ext cx="1049445" cy="1049445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9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39441" y="2442744"/>
            <a:ext cx="1802967" cy="18024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6080" indent="-128905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019098" y="1229843"/>
            <a:ext cx="1049445" cy="1049445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9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2642337" y="2442744"/>
            <a:ext cx="1802967" cy="18024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6080" indent="-128905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5121995" y="1229843"/>
            <a:ext cx="1049445" cy="1049445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9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4745234" y="2442744"/>
            <a:ext cx="1802967" cy="18024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6080" indent="-128905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700088"/>
            <a:ext cx="77724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224892" y="1229842"/>
            <a:ext cx="1049445" cy="1049445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90"/>
            </a:lvl1pPr>
          </a:lstStyle>
          <a:p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6848131" y="2442744"/>
            <a:ext cx="1802967" cy="18024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6080" indent="-128905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7156828" y="459181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side placeholder left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078896" cy="51435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Half Pictgure 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0" y="1"/>
            <a:ext cx="4572000" cy="5143499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5"/>
          <p:cNvSpPr txBox="1"/>
          <p:nvPr userDrawn="1"/>
        </p:nvSpPr>
        <p:spPr>
          <a:xfrm>
            <a:off x="8905790" y="5999798"/>
            <a:ext cx="67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400" b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r>
              <a:rPr lang="zh-CN" altLang="en-US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transition spd="slow">
    <p:wip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4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4" Type="http://schemas.openxmlformats.org/officeDocument/2006/relationships/image" Target="../media/image19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slide" Target="slide6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837291" y="1099399"/>
            <a:ext cx="5469418" cy="2949067"/>
          </a:xfrm>
          <a:prstGeom prst="rect">
            <a:avLst/>
          </a:pr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文本框 4"/>
          <p:cNvSpPr txBox="1"/>
          <p:nvPr/>
        </p:nvSpPr>
        <p:spPr>
          <a:xfrm>
            <a:off x="3349994" y="2966692"/>
            <a:ext cx="2465705" cy="39106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18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  <a:ea typeface="Adobe 宋体 Std L" panose="02020300000000000000" pitchFamily="18" charset="-122"/>
              </a:rPr>
              <a:t>Powered by Group 4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832100" y="2072926"/>
            <a:ext cx="3991755" cy="6924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3900" b="1" dirty="0">
                <a:solidFill>
                  <a:schemeClr val="bg1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第四组小组展示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  <a:ea typeface="Adobe 宋体 Std L" panose="02020300000000000000" pitchFamily="18" charset="-122"/>
            </a:endParaRPr>
          </a:p>
        </p:txBody>
      </p:sp>
      <p:sp>
        <p:nvSpPr>
          <p:cNvPr id="7" name="PA_圆角矩形 31"/>
          <p:cNvSpPr/>
          <p:nvPr>
            <p:custDataLst>
              <p:tags r:id="rId1"/>
            </p:custDataLst>
          </p:nvPr>
        </p:nvSpPr>
        <p:spPr>
          <a:xfrm>
            <a:off x="3375667" y="4112656"/>
            <a:ext cx="2392665" cy="27415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223762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sym typeface="+mn-ea"/>
              </a:rPr>
              <a:t>PPT</a:t>
            </a:r>
            <a:r>
              <a:rPr lang="zh-CN" altLang="en-US" sz="1200" dirty="0">
                <a:solidFill>
                  <a:srgbClr val="223762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sym typeface="+mn-ea"/>
              </a:rPr>
              <a:t>：刘云卿</a:t>
            </a:r>
            <a:endParaRPr lang="zh-CN" altLang="en-US" sz="1200" dirty="0">
              <a:solidFill>
                <a:srgbClr val="223762"/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87134" y="1284160"/>
            <a:ext cx="5124012" cy="2580814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5" grpId="1"/>
      <p:bldP spid="6" grpId="0"/>
      <p:bldP spid="7" grpId="0" bldLvl="0" animBg="1"/>
      <p:bldP spid="9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文本框 1"/>
          <p:cNvSpPr txBox="1"/>
          <p:nvPr>
            <p:custDataLst>
              <p:tags r:id="rId1"/>
            </p:custDataLst>
          </p:nvPr>
        </p:nvSpPr>
        <p:spPr>
          <a:xfrm>
            <a:off x="584117" y="542189"/>
            <a:ext cx="1846659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zh-CN" altLang="en-US" sz="2400" b="1" dirty="0">
                <a:solidFill>
                  <a:srgbClr val="2B3649"/>
                </a:solidFill>
                <a:latin typeface="+mj-ea"/>
                <a:ea typeface="+mj-ea"/>
                <a:cs typeface="+mn-ea"/>
              </a:rPr>
              <a:t>底层技术介绍</a:t>
            </a:r>
          </a:p>
        </p:txBody>
      </p:sp>
      <p:sp>
        <p:nvSpPr>
          <p:cNvPr id="17" name="TextBox 15"/>
          <p:cNvSpPr txBox="1"/>
          <p:nvPr/>
        </p:nvSpPr>
        <p:spPr>
          <a:xfrm>
            <a:off x="8483113" y="4764911"/>
            <a:ext cx="67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3F5CF08-F3E6-4598-B004-243A504DEDCD}"/>
              </a:ext>
            </a:extLst>
          </p:cNvPr>
          <p:cNvSpPr txBox="1"/>
          <p:nvPr/>
        </p:nvSpPr>
        <p:spPr>
          <a:xfrm>
            <a:off x="485880" y="1013518"/>
            <a:ext cx="877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</a:rPr>
              <a:t>一级表</a:t>
            </a:r>
            <a:endParaRPr lang="en-US" sz="1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C993419-36E9-4A1E-9D88-0CC5C96F2F67}"/>
                  </a:ext>
                </a:extLst>
              </p:cNvPr>
              <p:cNvSpPr txBox="1"/>
              <p:nvPr/>
            </p:nvSpPr>
            <p:spPr>
              <a:xfrm>
                <a:off x="1396905" y="1231572"/>
                <a:ext cx="4629361" cy="111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/>
                  <a:t>包含：一级数据文件、一级索引文件、日志文件</a:t>
                </a:r>
                <a:endParaRPr lang="en-US" altLang="zh-CN" sz="1600" b="1" dirty="0"/>
              </a:p>
              <a:p>
                <a:endParaRPr lang="en-US" altLang="zh-CN" sz="1000" b="1" dirty="0"/>
              </a:p>
              <a:p>
                <a:r>
                  <a:rPr lang="zh-CN" altLang="en-US" dirty="0"/>
                  <a:t>一级数据文件存储全部数据，一级索引文件</a:t>
                </a:r>
                <a:r>
                  <a:rPr lang="zh-CN" altLang="en-US" b="1" dirty="0">
                    <a:solidFill>
                      <a:srgbClr val="00B0F0"/>
                    </a:solidFill>
                  </a:rPr>
                  <a:t>是基于</a:t>
                </a:r>
                <a:r>
                  <a:rPr lang="en-US" altLang="zh-CN" b="1" dirty="0">
                    <a:solidFill>
                      <a:srgbClr val="00B0F0"/>
                    </a:solidFill>
                  </a:rPr>
                  <a:t>B+</a:t>
                </a:r>
                <a:r>
                  <a:rPr lang="zh-CN" altLang="en-US" b="1" dirty="0">
                    <a:solidFill>
                      <a:srgbClr val="00B0F0"/>
                    </a:solidFill>
                  </a:rPr>
                  <a:t>树形式的数据地址</a:t>
                </a:r>
                <a:r>
                  <a:rPr lang="zh-CN" altLang="en-US" dirty="0"/>
                  <a:t>，日志文件存储操作记录。查找元素只需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m</m:t>
                            </m:r>
                          </m:sub>
                        </m:sSub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时间复杂度，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B+</a:t>
                </a:r>
                <a:r>
                  <a:rPr lang="zh-CN" altLang="en-US" dirty="0"/>
                  <a:t>树阶数，取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。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为数据量。</a:t>
                </a:r>
                <a:endParaRPr 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C993419-36E9-4A1E-9D88-0CC5C96F2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905" y="1231572"/>
                <a:ext cx="4629361" cy="1115690"/>
              </a:xfrm>
              <a:prstGeom prst="rect">
                <a:avLst/>
              </a:prstGeom>
              <a:blipFill>
                <a:blip r:embed="rId4"/>
                <a:stretch>
                  <a:fillRect l="-658" t="-2186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1892D07D-D2AE-459D-A77A-2BF598F4B0E2}"/>
              </a:ext>
            </a:extLst>
          </p:cNvPr>
          <p:cNvSpPr txBox="1"/>
          <p:nvPr/>
        </p:nvSpPr>
        <p:spPr>
          <a:xfrm>
            <a:off x="1396905" y="2480139"/>
            <a:ext cx="43864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设计了一个父类</a:t>
            </a:r>
            <a:r>
              <a:rPr lang="en-US" altLang="zh-CN" dirty="0"/>
              <a:t>database</a:t>
            </a:r>
            <a:r>
              <a:rPr lang="zh-CN" altLang="en-US" dirty="0"/>
              <a:t>，在此基础上</a:t>
            </a:r>
            <a:r>
              <a:rPr lang="zh-CN" altLang="en-US" b="1" dirty="0">
                <a:solidFill>
                  <a:srgbClr val="00B0F0"/>
                </a:solidFill>
              </a:rPr>
              <a:t>派生出三个子类</a:t>
            </a:r>
            <a:r>
              <a:rPr lang="zh-CN" altLang="en-US" dirty="0"/>
              <a:t>，</a:t>
            </a:r>
            <a:r>
              <a:rPr lang="en-US" altLang="zh-CN" dirty="0" err="1"/>
              <a:t>bookdatabase</a:t>
            </a:r>
            <a:r>
              <a:rPr lang="zh-CN" altLang="en-US" dirty="0"/>
              <a:t>，</a:t>
            </a:r>
            <a:r>
              <a:rPr lang="en-US" altLang="zh-CN" dirty="0" err="1"/>
              <a:t>userdatabase</a:t>
            </a:r>
            <a:r>
              <a:rPr lang="zh-CN" altLang="en-US" dirty="0"/>
              <a:t>，</a:t>
            </a:r>
            <a:r>
              <a:rPr lang="en-US" altLang="zh-CN" dirty="0" err="1"/>
              <a:t>statedatabase</a:t>
            </a:r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28ACDF-B80C-4D9C-8BE9-C67AFC8B34F1}"/>
              </a:ext>
            </a:extLst>
          </p:cNvPr>
          <p:cNvSpPr txBox="1"/>
          <p:nvPr/>
        </p:nvSpPr>
        <p:spPr>
          <a:xfrm>
            <a:off x="519621" y="2987970"/>
            <a:ext cx="877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</a:rPr>
              <a:t>二级表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7DD512-6297-4BE9-9B66-9B00D756924B}"/>
              </a:ext>
            </a:extLst>
          </p:cNvPr>
          <p:cNvSpPr txBox="1"/>
          <p:nvPr/>
        </p:nvSpPr>
        <p:spPr>
          <a:xfrm>
            <a:off x="1507446" y="3252700"/>
            <a:ext cx="3590116" cy="1623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包含：二级数据文件、二级索引文件</a:t>
            </a:r>
            <a:endParaRPr lang="en-US" altLang="zh-CN" sz="1600" b="1" dirty="0"/>
          </a:p>
          <a:p>
            <a:endParaRPr lang="en-US" altLang="zh-CN" sz="1400" b="1" dirty="0"/>
          </a:p>
          <a:p>
            <a:r>
              <a:rPr lang="zh-CN" altLang="en-US" dirty="0"/>
              <a:t>二级数据文件以顺序表形式存储部分数据，</a:t>
            </a:r>
            <a:r>
              <a:rPr lang="zh-CN" altLang="en-US" b="1" dirty="0">
                <a:solidFill>
                  <a:srgbClr val="00B0F0"/>
                </a:solidFill>
              </a:rPr>
              <a:t>以便遍历查找</a:t>
            </a:r>
            <a:r>
              <a:rPr lang="zh-CN" altLang="en-US" dirty="0"/>
              <a:t>；二级索引文件与数据文件的空闲项之间存在映射关系，可以</a:t>
            </a:r>
            <a:r>
              <a:rPr lang="zh-CN" altLang="en-US" dirty="0">
                <a:solidFill>
                  <a:srgbClr val="00B0F0"/>
                </a:solidFill>
              </a:rPr>
              <a:t>复用因删除而闲置的空间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二级表的</a:t>
            </a:r>
            <a:r>
              <a:rPr lang="zh-CN" altLang="en-US" b="1" dirty="0">
                <a:solidFill>
                  <a:srgbClr val="00B0F0"/>
                </a:solidFill>
              </a:rPr>
              <a:t>空间复杂度约为一级表的</a:t>
            </a:r>
            <a:r>
              <a:rPr lang="en-US" altLang="zh-CN" b="1" dirty="0">
                <a:solidFill>
                  <a:srgbClr val="00B0F0"/>
                </a:solidFill>
              </a:rPr>
              <a:t>1/6</a:t>
            </a:r>
            <a:r>
              <a:rPr lang="zh-CN" altLang="en-US" dirty="0"/>
              <a:t>。</a:t>
            </a:r>
            <a:endParaRPr lang="en-US" dirty="0"/>
          </a:p>
        </p:txBody>
      </p:sp>
      <p:pic>
        <p:nvPicPr>
          <p:cNvPr id="8" name="图片 7" descr="图形用户界面, 文本, 应用程序&#10;&#10;描述已自动生成">
            <a:extLst>
              <a:ext uri="{FF2B5EF4-FFF2-40B4-BE49-F238E27FC236}">
                <a16:creationId xmlns:a16="http://schemas.microsoft.com/office/drawing/2014/main" id="{2773416D-5EB1-483E-A5FD-FF58F2714F7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6" t="19705" r="57675" b="6251"/>
          <a:stretch/>
        </p:blipFill>
        <p:spPr>
          <a:xfrm>
            <a:off x="5874527" y="-12697"/>
            <a:ext cx="2338626" cy="2808936"/>
          </a:xfrm>
          <a:prstGeom prst="rect">
            <a:avLst/>
          </a:prstGeom>
        </p:spPr>
      </p:pic>
      <p:pic>
        <p:nvPicPr>
          <p:cNvPr id="10" name="图片 9" descr="图形用户界面, 文本, 应用程序&#10;&#10;描述已自动生成">
            <a:extLst>
              <a:ext uri="{FF2B5EF4-FFF2-40B4-BE49-F238E27FC236}">
                <a16:creationId xmlns:a16="http://schemas.microsoft.com/office/drawing/2014/main" id="{F8723345-5B18-4614-8B1B-90BA01F186A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8" t="19705" r="52952" b="21650"/>
          <a:stretch/>
        </p:blipFill>
        <p:spPr>
          <a:xfrm>
            <a:off x="4894670" y="3027440"/>
            <a:ext cx="2662943" cy="222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879C07E-4CD6-45B6-AE6F-299E1F9E829F}"/>
              </a:ext>
            </a:extLst>
          </p:cNvPr>
          <p:cNvPicPr/>
          <p:nvPr/>
        </p:nvPicPr>
        <p:blipFill rotWithShape="1">
          <a:blip r:embed="rId3" cstate="print"/>
          <a:srcRect t="8430" b="7660"/>
          <a:stretch/>
        </p:blipFill>
        <p:spPr>
          <a:xfrm>
            <a:off x="1611063" y="2313846"/>
            <a:ext cx="6756683" cy="2488333"/>
          </a:xfrm>
          <a:prstGeom prst="rect">
            <a:avLst/>
          </a:prstGeom>
          <a:ln>
            <a:noFill/>
          </a:ln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D6D32B9-5C87-4254-932A-C669E1E4D1E2}"/>
              </a:ext>
            </a:extLst>
          </p:cNvPr>
          <p:cNvPicPr/>
          <p:nvPr/>
        </p:nvPicPr>
        <p:blipFill>
          <a:blip r:embed="rId4" cstate="print"/>
          <a:srcRect/>
          <a:stretch/>
        </p:blipFill>
        <p:spPr>
          <a:xfrm>
            <a:off x="1053123" y="321587"/>
            <a:ext cx="3837930" cy="2234574"/>
          </a:xfrm>
          <a:prstGeom prst="rect">
            <a:avLst/>
          </a:prstGeom>
          <a:ln>
            <a:noFill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1472E2E-52A3-4A13-9D6E-98150F95E95B}"/>
              </a:ext>
            </a:extLst>
          </p:cNvPr>
          <p:cNvPicPr/>
          <p:nvPr/>
        </p:nvPicPr>
        <p:blipFill>
          <a:blip r:embed="rId5" cstate="print"/>
          <a:srcRect/>
          <a:stretch/>
        </p:blipFill>
        <p:spPr>
          <a:xfrm>
            <a:off x="4846632" y="507125"/>
            <a:ext cx="3437255" cy="1280795"/>
          </a:xfrm>
          <a:prstGeom prst="rect">
            <a:avLst/>
          </a:prstGeom>
          <a:ln>
            <a:noFill/>
          </a:ln>
        </p:spPr>
      </p:pic>
      <p:sp>
        <p:nvSpPr>
          <p:cNvPr id="6" name="PA_文本框 1">
            <a:extLst>
              <a:ext uri="{FF2B5EF4-FFF2-40B4-BE49-F238E27FC236}">
                <a16:creationId xmlns:a16="http://schemas.microsoft.com/office/drawing/2014/main" id="{E9A9B4A5-3FA2-41FA-B350-EB017A30823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84117" y="542189"/>
            <a:ext cx="1231106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zh-CN" altLang="en-US" sz="2400" b="1" dirty="0">
                <a:solidFill>
                  <a:srgbClr val="2B3649"/>
                </a:solidFill>
                <a:latin typeface="+mj-ea"/>
                <a:ea typeface="+mj-ea"/>
                <a:cs typeface="+mn-ea"/>
              </a:rPr>
              <a:t>功能介绍</a:t>
            </a:r>
          </a:p>
        </p:txBody>
      </p:sp>
    </p:spTree>
    <p:extLst>
      <p:ext uri="{BB962C8B-B14F-4D97-AF65-F5344CB8AC3E}">
        <p14:creationId xmlns:p14="http://schemas.microsoft.com/office/powerpoint/2010/main" val="324072865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文本框 1"/>
          <p:cNvSpPr txBox="1"/>
          <p:nvPr>
            <p:custDataLst>
              <p:tags r:id="rId1"/>
            </p:custDataLst>
          </p:nvPr>
        </p:nvSpPr>
        <p:spPr>
          <a:xfrm>
            <a:off x="584117" y="542189"/>
            <a:ext cx="615553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zh-CN" altLang="en-US" sz="2400" b="1" dirty="0">
                <a:solidFill>
                  <a:srgbClr val="2B3649"/>
                </a:solidFill>
                <a:latin typeface="+mj-ea"/>
                <a:ea typeface="+mj-ea"/>
                <a:cs typeface="+mn-ea"/>
              </a:rPr>
              <a:t>流程</a:t>
            </a:r>
          </a:p>
        </p:txBody>
      </p:sp>
      <p:sp>
        <p:nvSpPr>
          <p:cNvPr id="17" name="TextBox 15"/>
          <p:cNvSpPr txBox="1"/>
          <p:nvPr/>
        </p:nvSpPr>
        <p:spPr>
          <a:xfrm>
            <a:off x="8483113" y="4764911"/>
            <a:ext cx="67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F4793E-1D3F-4412-8667-35BBFB654343}"/>
              </a:ext>
            </a:extLst>
          </p:cNvPr>
          <p:cNvSpPr txBox="1"/>
          <p:nvPr/>
        </p:nvSpPr>
        <p:spPr>
          <a:xfrm>
            <a:off x="5692226" y="1221449"/>
            <a:ext cx="24198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还书不需要登陆账号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7952F31A-2B6C-4DC9-BBF6-9A5D8FD875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58" y="296925"/>
            <a:ext cx="7571228" cy="461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5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文本框 1"/>
          <p:cNvSpPr txBox="1"/>
          <p:nvPr>
            <p:custDataLst>
              <p:tags r:id="rId1"/>
            </p:custDataLst>
          </p:nvPr>
        </p:nvSpPr>
        <p:spPr>
          <a:xfrm>
            <a:off x="584117" y="542189"/>
            <a:ext cx="615553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zh-CN" altLang="en-US" sz="2400" b="1" dirty="0">
                <a:solidFill>
                  <a:srgbClr val="2B3649"/>
                </a:solidFill>
                <a:latin typeface="+mj-ea"/>
                <a:ea typeface="+mj-ea"/>
                <a:cs typeface="+mn-ea"/>
              </a:rPr>
              <a:t>流程</a:t>
            </a:r>
          </a:p>
        </p:txBody>
      </p:sp>
      <p:sp>
        <p:nvSpPr>
          <p:cNvPr id="17" name="TextBox 15"/>
          <p:cNvSpPr txBox="1"/>
          <p:nvPr/>
        </p:nvSpPr>
        <p:spPr>
          <a:xfrm>
            <a:off x="8483113" y="4764911"/>
            <a:ext cx="67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pic>
        <p:nvPicPr>
          <p:cNvPr id="7" name="图片 6" descr="日程表&#10;&#10;描述已自动生成">
            <a:extLst>
              <a:ext uri="{FF2B5EF4-FFF2-40B4-BE49-F238E27FC236}">
                <a16:creationId xmlns:a16="http://schemas.microsoft.com/office/drawing/2014/main" id="{F35BDCEC-D702-42BB-90F5-01AC0E1A82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842" y="118411"/>
            <a:ext cx="1882687" cy="5143500"/>
          </a:xfrm>
          <a:prstGeom prst="rect">
            <a:avLst/>
          </a:prstGeom>
        </p:spPr>
      </p:pic>
      <p:pic>
        <p:nvPicPr>
          <p:cNvPr id="9" name="图片 8" descr="图示&#10;&#10;描述已自动生成">
            <a:extLst>
              <a:ext uri="{FF2B5EF4-FFF2-40B4-BE49-F238E27FC236}">
                <a16:creationId xmlns:a16="http://schemas.microsoft.com/office/drawing/2014/main" id="{C2D66660-9061-47C4-8FED-181DE923F47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29"/>
          <a:stretch/>
        </p:blipFill>
        <p:spPr>
          <a:xfrm>
            <a:off x="4544933" y="-171039"/>
            <a:ext cx="3293889" cy="51435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C676D52-D077-4030-AEDF-A9A6F8D23398}"/>
              </a:ext>
            </a:extLst>
          </p:cNvPr>
          <p:cNvSpPr txBox="1"/>
          <p:nvPr/>
        </p:nvSpPr>
        <p:spPr>
          <a:xfrm>
            <a:off x="645438" y="1744337"/>
            <a:ext cx="1295195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查找书的关键字有严格的格式限制，不合法的输入不能输入文本框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4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表格&#10;&#10;描述已自动生成">
            <a:extLst>
              <a:ext uri="{FF2B5EF4-FFF2-40B4-BE49-F238E27FC236}">
                <a16:creationId xmlns:a16="http://schemas.microsoft.com/office/drawing/2014/main" id="{D8F5CF5A-5C47-4452-98AA-384C0674D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94" y="948135"/>
            <a:ext cx="8335167" cy="3643599"/>
          </a:xfrm>
          <a:prstGeom prst="rect">
            <a:avLst/>
          </a:prstGeom>
        </p:spPr>
      </p:pic>
      <p:sp>
        <p:nvSpPr>
          <p:cNvPr id="7" name="PA_文本框 1">
            <a:extLst>
              <a:ext uri="{FF2B5EF4-FFF2-40B4-BE49-F238E27FC236}">
                <a16:creationId xmlns:a16="http://schemas.microsoft.com/office/drawing/2014/main" id="{5308FAC8-D319-4EBF-B8D6-84A342C0446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84117" y="542189"/>
            <a:ext cx="341440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400" b="1" dirty="0">
                <a:solidFill>
                  <a:srgbClr val="2B3649"/>
                </a:solidFill>
                <a:latin typeface="+mj-ea"/>
                <a:ea typeface="+mj-ea"/>
                <a:cs typeface="+mn-ea"/>
              </a:rPr>
              <a:t>UI</a:t>
            </a:r>
            <a:endParaRPr lang="zh-CN" altLang="en-US" sz="2400" b="1" dirty="0">
              <a:solidFill>
                <a:srgbClr val="2B3649"/>
              </a:solidFill>
              <a:latin typeface="+mj-ea"/>
              <a:ea typeface="+mj-ea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8377262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837291" y="1448448"/>
            <a:ext cx="5469418" cy="2284102"/>
          </a:xfrm>
          <a:prstGeom prst="rect">
            <a:avLst/>
          </a:pr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2" name="矩形 11"/>
          <p:cNvSpPr/>
          <p:nvPr/>
        </p:nvSpPr>
        <p:spPr>
          <a:xfrm>
            <a:off x="2009994" y="1619987"/>
            <a:ext cx="5124012" cy="1941024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文本框 12"/>
          <p:cNvSpPr txBox="1"/>
          <p:nvPr/>
        </p:nvSpPr>
        <p:spPr>
          <a:xfrm>
            <a:off x="2242880" y="1956707"/>
            <a:ext cx="1132041" cy="1419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625" dirty="0">
                <a:solidFill>
                  <a:schemeClr val="bg1"/>
                </a:solidFill>
                <a:latin typeface="Agency FB" panose="020B0503020202020204" pitchFamily="34" charset="0"/>
              </a:rPr>
              <a:t>03</a:t>
            </a:r>
            <a:endParaRPr lang="zh-CN" altLang="en-US" sz="8625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77034" y="2251017"/>
            <a:ext cx="3001458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+mj-ea"/>
                <a:ea typeface="+mj-ea"/>
              </a:rPr>
              <a:t>项目管理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414334" y="2187701"/>
            <a:ext cx="0" cy="934549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45271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301C46AD-706C-4E3F-A918-0C318F44DF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597" y="623019"/>
            <a:ext cx="5590732" cy="2091896"/>
          </a:xfrm>
          <a:prstGeom prst="rect">
            <a:avLst/>
          </a:prstGeom>
        </p:spPr>
      </p:pic>
      <p:sp>
        <p:nvSpPr>
          <p:cNvPr id="20" name="PA_文本框 1"/>
          <p:cNvSpPr txBox="1"/>
          <p:nvPr>
            <p:custDataLst>
              <p:tags r:id="rId1"/>
            </p:custDataLst>
          </p:nvPr>
        </p:nvSpPr>
        <p:spPr>
          <a:xfrm>
            <a:off x="462647" y="445867"/>
            <a:ext cx="1231106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zh-CN" altLang="en-US" sz="2400" b="1" dirty="0">
                <a:solidFill>
                  <a:srgbClr val="2B3649"/>
                </a:solidFill>
                <a:latin typeface="+mj-ea"/>
                <a:ea typeface="+mj-ea"/>
                <a:cs typeface="+mn-ea"/>
              </a:rPr>
              <a:t>增量模型</a:t>
            </a:r>
          </a:p>
        </p:txBody>
      </p:sp>
      <p:sp>
        <p:nvSpPr>
          <p:cNvPr id="17" name="TextBox 15"/>
          <p:cNvSpPr txBox="1"/>
          <p:nvPr/>
        </p:nvSpPr>
        <p:spPr>
          <a:xfrm>
            <a:off x="8483113" y="4764911"/>
            <a:ext cx="67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2F3A032B-7AE7-4034-840C-E17B20D2AEE9}"/>
              </a:ext>
            </a:extLst>
          </p:cNvPr>
          <p:cNvGrpSpPr/>
          <p:nvPr/>
        </p:nvGrpSpPr>
        <p:grpSpPr>
          <a:xfrm>
            <a:off x="862026" y="3538078"/>
            <a:ext cx="7105303" cy="1147336"/>
            <a:chOff x="862026" y="3538078"/>
            <a:chExt cx="7105303" cy="1147336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108A55ED-F9CE-4CAF-8DA9-75BD62CC054E}"/>
                </a:ext>
              </a:extLst>
            </p:cNvPr>
            <p:cNvGrpSpPr/>
            <p:nvPr/>
          </p:nvGrpSpPr>
          <p:grpSpPr>
            <a:xfrm>
              <a:off x="862026" y="3538078"/>
              <a:ext cx="7105303" cy="1147336"/>
              <a:chOff x="3820559" y="2272420"/>
              <a:chExt cx="4606155" cy="1865014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B7870C97-1F97-4188-B0A9-889B4DB6EBC2}"/>
                  </a:ext>
                </a:extLst>
              </p:cNvPr>
              <p:cNvSpPr/>
              <p:nvPr/>
            </p:nvSpPr>
            <p:spPr>
              <a:xfrm>
                <a:off x="3820559" y="2272420"/>
                <a:ext cx="4606155" cy="186501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09FEF7ED-423C-4203-A5AB-CBE3CB53D117}"/>
                  </a:ext>
                </a:extLst>
              </p:cNvPr>
              <p:cNvCxnSpPr/>
              <p:nvPr/>
            </p:nvCxnSpPr>
            <p:spPr>
              <a:xfrm>
                <a:off x="3820559" y="4137434"/>
                <a:ext cx="371192" cy="0"/>
              </a:xfrm>
              <a:prstGeom prst="line">
                <a:avLst/>
              </a:prstGeom>
              <a:ln w="38100">
                <a:solidFill>
                  <a:srgbClr val="3B4A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2E5B51F1-29D5-4FEC-9C86-864720D59960}"/>
                  </a:ext>
                </a:extLst>
              </p:cNvPr>
              <p:cNvCxnSpPr/>
              <p:nvPr/>
            </p:nvCxnSpPr>
            <p:spPr>
              <a:xfrm flipV="1">
                <a:off x="3820559" y="3822077"/>
                <a:ext cx="0" cy="315357"/>
              </a:xfrm>
              <a:prstGeom prst="line">
                <a:avLst/>
              </a:prstGeom>
              <a:ln w="38100">
                <a:solidFill>
                  <a:srgbClr val="3B4A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F8180297-2FA7-4126-A3F7-4E301EE455B8}"/>
                  </a:ext>
                </a:extLst>
              </p:cNvPr>
              <p:cNvCxnSpPr/>
              <p:nvPr/>
            </p:nvCxnSpPr>
            <p:spPr>
              <a:xfrm>
                <a:off x="8426714" y="2272420"/>
                <a:ext cx="0" cy="362139"/>
              </a:xfrm>
              <a:prstGeom prst="line">
                <a:avLst/>
              </a:prstGeom>
              <a:ln w="38100">
                <a:solidFill>
                  <a:srgbClr val="3B4A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FCFA9419-B80D-45E5-85C0-FED1E4BC7DB9}"/>
                  </a:ext>
                </a:extLst>
              </p:cNvPr>
              <p:cNvCxnSpPr/>
              <p:nvPr/>
            </p:nvCxnSpPr>
            <p:spPr>
              <a:xfrm flipH="1">
                <a:off x="8256757" y="2272420"/>
                <a:ext cx="169957" cy="0"/>
              </a:xfrm>
              <a:prstGeom prst="line">
                <a:avLst/>
              </a:prstGeom>
              <a:ln w="38100">
                <a:solidFill>
                  <a:srgbClr val="3B4A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3EE136F-4C2F-43FB-BFF2-21C9E9883502}"/>
                </a:ext>
              </a:extLst>
            </p:cNvPr>
            <p:cNvSpPr txBox="1"/>
            <p:nvPr/>
          </p:nvSpPr>
          <p:spPr>
            <a:xfrm>
              <a:off x="993651" y="3637458"/>
              <a:ext cx="6842051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 dirty="0">
                  <a:solidFill>
                    <a:srgbClr val="7030A0"/>
                  </a:solidFill>
                </a:rPr>
                <a:t>增量</a:t>
              </a:r>
              <a:r>
                <a:rPr lang="en-US" altLang="zh-CN" sz="1800" b="1" dirty="0">
                  <a:solidFill>
                    <a:srgbClr val="7030A0"/>
                  </a:solidFill>
                </a:rPr>
                <a:t>1</a:t>
              </a:r>
              <a:r>
                <a:rPr lang="zh-CN" altLang="en-US" sz="1800" b="1" dirty="0">
                  <a:solidFill>
                    <a:srgbClr val="7030A0"/>
                  </a:solidFill>
                </a:rPr>
                <a:t>（基本）：</a:t>
              </a:r>
              <a:r>
                <a:rPr lang="zh-CN" altLang="en-US" sz="1800" dirty="0"/>
                <a:t>借还书、图书增删改查、用户增删改查</a:t>
              </a:r>
              <a:endParaRPr lang="en-US" altLang="zh-CN" sz="1800" dirty="0"/>
            </a:p>
            <a:p>
              <a:r>
                <a:rPr lang="zh-CN" altLang="en-US" sz="1800" b="1" dirty="0">
                  <a:solidFill>
                    <a:srgbClr val="7030A0"/>
                  </a:solidFill>
                </a:rPr>
                <a:t>增量</a:t>
              </a:r>
              <a:r>
                <a:rPr lang="en-US" altLang="zh-CN" sz="1800" b="1" dirty="0">
                  <a:solidFill>
                    <a:srgbClr val="7030A0"/>
                  </a:solidFill>
                </a:rPr>
                <a:t>2</a:t>
              </a:r>
              <a:r>
                <a:rPr lang="zh-CN" altLang="en-US" sz="1800" b="1" dirty="0">
                  <a:solidFill>
                    <a:srgbClr val="7030A0"/>
                  </a:solidFill>
                </a:rPr>
                <a:t>：</a:t>
              </a:r>
              <a:r>
                <a:rPr lang="zh-CN" altLang="en-US" sz="1800" dirty="0"/>
                <a:t>按不同方式检索书籍、续借功能、输入信息的合法性判断</a:t>
              </a:r>
              <a:endParaRPr lang="en-US" altLang="zh-CN" sz="1800" dirty="0"/>
            </a:p>
            <a:p>
              <a:r>
                <a:rPr lang="zh-CN" altLang="en-US" sz="1800" b="1" dirty="0">
                  <a:solidFill>
                    <a:srgbClr val="7030A0"/>
                  </a:solidFill>
                </a:rPr>
                <a:t>增量</a:t>
              </a:r>
              <a:r>
                <a:rPr lang="en-US" altLang="zh-CN" sz="1800" b="1" dirty="0">
                  <a:solidFill>
                    <a:srgbClr val="7030A0"/>
                  </a:solidFill>
                </a:rPr>
                <a:t>3</a:t>
              </a:r>
              <a:r>
                <a:rPr lang="zh-CN" altLang="en-US" sz="1800" b="1" dirty="0">
                  <a:solidFill>
                    <a:srgbClr val="7030A0"/>
                  </a:solidFill>
                </a:rPr>
                <a:t>：</a:t>
              </a:r>
              <a:r>
                <a:rPr lang="zh-CN" altLang="en-US" sz="1800" dirty="0"/>
                <a:t>模拟借书卡、关键字搜索、批量导入书籍、图形界面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074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文本框 1"/>
          <p:cNvSpPr txBox="1"/>
          <p:nvPr>
            <p:custDataLst>
              <p:tags r:id="rId1"/>
            </p:custDataLst>
          </p:nvPr>
        </p:nvSpPr>
        <p:spPr>
          <a:xfrm>
            <a:off x="584117" y="542189"/>
            <a:ext cx="1538883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zh-CN" altLang="en-US" sz="2400" b="1" dirty="0">
                <a:solidFill>
                  <a:srgbClr val="2B3649"/>
                </a:solidFill>
                <a:latin typeface="+mj-ea"/>
                <a:ea typeface="+mj-ea"/>
                <a:cs typeface="+mn-ea"/>
              </a:rPr>
              <a:t>工程网络图</a:t>
            </a:r>
          </a:p>
        </p:txBody>
      </p:sp>
      <p:sp>
        <p:nvSpPr>
          <p:cNvPr id="17" name="TextBox 15"/>
          <p:cNvSpPr txBox="1"/>
          <p:nvPr/>
        </p:nvSpPr>
        <p:spPr>
          <a:xfrm>
            <a:off x="8483113" y="4764911"/>
            <a:ext cx="67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F72624-D380-4B44-86C0-AC9ED91A4E6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264"/>
          <a:stretch/>
        </p:blipFill>
        <p:spPr>
          <a:xfrm>
            <a:off x="934134" y="962035"/>
            <a:ext cx="6282389" cy="348987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41E493D-9EFA-495D-9AE4-FF4D7BD85CFC}"/>
              </a:ext>
            </a:extLst>
          </p:cNvPr>
          <p:cNvSpPr txBox="1"/>
          <p:nvPr/>
        </p:nvSpPr>
        <p:spPr>
          <a:xfrm>
            <a:off x="4693945" y="3032650"/>
            <a:ext cx="3789168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</a:rPr>
              <a:t>1. </a:t>
            </a:r>
            <a:r>
              <a:rPr lang="zh-CN" altLang="en-US" sz="1800" b="1" dirty="0">
                <a:solidFill>
                  <a:srgbClr val="0070C0"/>
                </a:solidFill>
              </a:rPr>
              <a:t>项目需求文档、前期准备</a:t>
            </a:r>
            <a:endParaRPr lang="en-US" altLang="zh-CN" sz="1800" b="1" dirty="0">
              <a:solidFill>
                <a:srgbClr val="0070C0"/>
              </a:solidFill>
            </a:endParaRPr>
          </a:p>
          <a:p>
            <a:r>
              <a:rPr lang="en-US" altLang="zh-CN" sz="1800" b="1" dirty="0">
                <a:solidFill>
                  <a:srgbClr val="0070C0"/>
                </a:solidFill>
              </a:rPr>
              <a:t>2. </a:t>
            </a:r>
            <a:r>
              <a:rPr lang="zh-CN" altLang="en-US" sz="1800" b="1" dirty="0">
                <a:solidFill>
                  <a:srgbClr val="0070C0"/>
                </a:solidFill>
              </a:rPr>
              <a:t>数据层</a:t>
            </a:r>
            <a:endParaRPr lang="en-US" altLang="zh-CN" sz="1800" b="1" dirty="0">
              <a:solidFill>
                <a:srgbClr val="0070C0"/>
              </a:solidFill>
            </a:endParaRPr>
          </a:p>
          <a:p>
            <a:r>
              <a:rPr lang="en-US" altLang="zh-CN" sz="1800" b="1" dirty="0">
                <a:solidFill>
                  <a:srgbClr val="0070C0"/>
                </a:solidFill>
              </a:rPr>
              <a:t>3. </a:t>
            </a:r>
            <a:r>
              <a:rPr lang="zh-CN" altLang="en-US" sz="1800" b="1" dirty="0">
                <a:solidFill>
                  <a:srgbClr val="0070C0"/>
                </a:solidFill>
              </a:rPr>
              <a:t>逻辑层</a:t>
            </a:r>
            <a:endParaRPr lang="en-US" altLang="zh-CN" sz="1800" b="1" dirty="0">
              <a:solidFill>
                <a:srgbClr val="0070C0"/>
              </a:solidFill>
            </a:endParaRPr>
          </a:p>
          <a:p>
            <a:r>
              <a:rPr lang="en-US" altLang="zh-CN" sz="1800" b="1" dirty="0">
                <a:solidFill>
                  <a:srgbClr val="0070C0"/>
                </a:solidFill>
              </a:rPr>
              <a:t>4. UI</a:t>
            </a:r>
            <a:r>
              <a:rPr lang="zh-CN" altLang="en-US" sz="1800" b="1" dirty="0">
                <a:solidFill>
                  <a:srgbClr val="0070C0"/>
                </a:solidFill>
              </a:rPr>
              <a:t>层</a:t>
            </a:r>
            <a:endParaRPr lang="en-US" altLang="zh-CN" sz="1800" b="1" dirty="0">
              <a:solidFill>
                <a:srgbClr val="0070C0"/>
              </a:solidFill>
            </a:endParaRPr>
          </a:p>
          <a:p>
            <a:r>
              <a:rPr lang="en-US" altLang="zh-CN" sz="1800" b="1" dirty="0">
                <a:solidFill>
                  <a:srgbClr val="0070C0"/>
                </a:solidFill>
              </a:rPr>
              <a:t>5. </a:t>
            </a:r>
            <a:r>
              <a:rPr lang="zh-CN" altLang="en-US" sz="1800" b="1" dirty="0">
                <a:solidFill>
                  <a:srgbClr val="0070C0"/>
                </a:solidFill>
              </a:rPr>
              <a:t>代码整合</a:t>
            </a:r>
            <a:endParaRPr lang="en-US" altLang="zh-CN" sz="1800" b="1" dirty="0">
              <a:solidFill>
                <a:srgbClr val="0070C0"/>
              </a:solidFill>
            </a:endParaRPr>
          </a:p>
          <a:p>
            <a:r>
              <a:rPr lang="en-US" altLang="zh-CN" sz="1800" b="1" dirty="0">
                <a:solidFill>
                  <a:srgbClr val="0070C0"/>
                </a:solidFill>
              </a:rPr>
              <a:t>6. </a:t>
            </a:r>
            <a:r>
              <a:rPr lang="zh-CN" altLang="en-US" sz="1800" b="1" dirty="0">
                <a:solidFill>
                  <a:srgbClr val="0070C0"/>
                </a:solidFill>
              </a:rPr>
              <a:t>测试与修正</a:t>
            </a:r>
            <a:endParaRPr lang="en-US" altLang="zh-CN" sz="1800" b="1" dirty="0">
              <a:solidFill>
                <a:srgbClr val="0070C0"/>
              </a:solidFill>
            </a:endParaRPr>
          </a:p>
          <a:p>
            <a:pPr marL="342900" indent="-342900">
              <a:buAutoNum type="arabicPeriod" startAt="2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8134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文本框 1"/>
          <p:cNvSpPr txBox="1"/>
          <p:nvPr>
            <p:custDataLst>
              <p:tags r:id="rId1"/>
            </p:custDataLst>
          </p:nvPr>
        </p:nvSpPr>
        <p:spPr>
          <a:xfrm>
            <a:off x="584117" y="542189"/>
            <a:ext cx="1538883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zh-CN" altLang="en-US" sz="2400" b="1" dirty="0">
                <a:solidFill>
                  <a:srgbClr val="2B3649"/>
                </a:solidFill>
                <a:latin typeface="+mj-ea"/>
                <a:ea typeface="+mj-ea"/>
                <a:cs typeface="+mn-ea"/>
              </a:rPr>
              <a:t>项目甘特图</a:t>
            </a:r>
          </a:p>
        </p:txBody>
      </p:sp>
      <p:sp>
        <p:nvSpPr>
          <p:cNvPr id="17" name="TextBox 15"/>
          <p:cNvSpPr txBox="1"/>
          <p:nvPr/>
        </p:nvSpPr>
        <p:spPr>
          <a:xfrm>
            <a:off x="8483113" y="4764911"/>
            <a:ext cx="67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pic>
        <p:nvPicPr>
          <p:cNvPr id="6" name="图片 5" descr="图表, 漏斗图&#10;&#10;描述已自动生成">
            <a:extLst>
              <a:ext uri="{FF2B5EF4-FFF2-40B4-BE49-F238E27FC236}">
                <a16:creationId xmlns:a16="http://schemas.microsoft.com/office/drawing/2014/main" id="{809530F4-5F0F-437F-BDA9-1264BC8D8D3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69" r="63669"/>
          <a:stretch/>
        </p:blipFill>
        <p:spPr>
          <a:xfrm>
            <a:off x="2674126" y="355793"/>
            <a:ext cx="4667387" cy="2215957"/>
          </a:xfrm>
          <a:prstGeom prst="rect">
            <a:avLst/>
          </a:prstGeom>
        </p:spPr>
      </p:pic>
      <p:pic>
        <p:nvPicPr>
          <p:cNvPr id="7" name="图片 6" descr="图表, 漏斗图&#10;&#10;描述已自动生成">
            <a:extLst>
              <a:ext uri="{FF2B5EF4-FFF2-40B4-BE49-F238E27FC236}">
                <a16:creationId xmlns:a16="http://schemas.microsoft.com/office/drawing/2014/main" id="{1542F582-CC25-447C-9640-7D061E5139C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16" t="14895" r="1" b="2126"/>
          <a:stretch/>
        </p:blipFill>
        <p:spPr>
          <a:xfrm>
            <a:off x="368391" y="2526113"/>
            <a:ext cx="8449977" cy="247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72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文本框 1"/>
          <p:cNvSpPr txBox="1"/>
          <p:nvPr>
            <p:custDataLst>
              <p:tags r:id="rId1"/>
            </p:custDataLst>
          </p:nvPr>
        </p:nvSpPr>
        <p:spPr>
          <a:xfrm>
            <a:off x="584117" y="542189"/>
            <a:ext cx="1538883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zh-CN" altLang="en-US" sz="2400" b="1" dirty="0">
                <a:solidFill>
                  <a:srgbClr val="2B3649"/>
                </a:solidFill>
                <a:latin typeface="+mj-ea"/>
                <a:ea typeface="+mj-ea"/>
                <a:cs typeface="+mn-ea"/>
              </a:rPr>
              <a:t>遇到的问题</a:t>
            </a:r>
          </a:p>
        </p:txBody>
      </p:sp>
      <p:sp>
        <p:nvSpPr>
          <p:cNvPr id="17" name="TextBox 15"/>
          <p:cNvSpPr txBox="1"/>
          <p:nvPr/>
        </p:nvSpPr>
        <p:spPr>
          <a:xfrm>
            <a:off x="8483113" y="4764911"/>
            <a:ext cx="67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80844F9-F6C3-4544-80A5-FEC4D75178F2}"/>
              </a:ext>
            </a:extLst>
          </p:cNvPr>
          <p:cNvSpPr txBox="1"/>
          <p:nvPr/>
        </p:nvSpPr>
        <p:spPr>
          <a:xfrm>
            <a:off x="777795" y="1052136"/>
            <a:ext cx="792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7030A0"/>
                </a:solidFill>
              </a:rPr>
              <a:t>1. </a:t>
            </a:r>
            <a:r>
              <a:rPr lang="zh-CN" altLang="en-US" sz="1600" b="1" dirty="0">
                <a:solidFill>
                  <a:srgbClr val="7030A0"/>
                </a:solidFill>
              </a:rPr>
              <a:t>对接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4E09621-7ADF-49BB-AAC9-69EBCC342B2D}"/>
              </a:ext>
            </a:extLst>
          </p:cNvPr>
          <p:cNvSpPr txBox="1"/>
          <p:nvPr/>
        </p:nvSpPr>
        <p:spPr>
          <a:xfrm>
            <a:off x="1001612" y="1390690"/>
            <a:ext cx="754405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虽然分层开发效率高且方便管控进度，但当规范不完备时可能会出现各种意料之外的</a:t>
            </a:r>
            <a:r>
              <a:rPr lang="en-US" altLang="zh-CN" dirty="0"/>
              <a:t>bug</a:t>
            </a:r>
            <a:r>
              <a:rPr lang="zh-CN" altLang="en-US" dirty="0"/>
              <a:t>。尤其是</a:t>
            </a:r>
            <a:endParaRPr lang="en-US" altLang="zh-CN" dirty="0"/>
          </a:p>
          <a:p>
            <a:r>
              <a:rPr lang="zh-CN" altLang="en-US" dirty="0"/>
              <a:t>项目后期，代码复杂的情况下，对接非常困难。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B6EB7F3-9B28-4216-A5B4-5970D476CA8A}"/>
              </a:ext>
            </a:extLst>
          </p:cNvPr>
          <p:cNvSpPr txBox="1"/>
          <p:nvPr/>
        </p:nvSpPr>
        <p:spPr>
          <a:xfrm>
            <a:off x="777795" y="2067798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7030A0"/>
                </a:solidFill>
              </a:rPr>
              <a:t>2. Qt</a:t>
            </a:r>
            <a:r>
              <a:rPr lang="zh-CN" altLang="en-US" sz="1600" b="1" dirty="0">
                <a:solidFill>
                  <a:srgbClr val="7030A0"/>
                </a:solidFill>
              </a:rPr>
              <a:t>移植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B9BFC0-2102-4441-BE57-A671E5D8CEBF}"/>
              </a:ext>
            </a:extLst>
          </p:cNvPr>
          <p:cNvSpPr txBox="1"/>
          <p:nvPr/>
        </p:nvSpPr>
        <p:spPr>
          <a:xfrm>
            <a:off x="1001612" y="2584437"/>
            <a:ext cx="754244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Qt</a:t>
            </a:r>
            <a:r>
              <a:rPr lang="zh-CN" altLang="en-US" dirty="0"/>
              <a:t>的知识对我们来说非常陌生，而且</a:t>
            </a:r>
            <a:r>
              <a:rPr lang="en-US" altLang="zh-CN" dirty="0"/>
              <a:t>Qt</a:t>
            </a:r>
            <a:r>
              <a:rPr lang="zh-CN" altLang="en-US" dirty="0"/>
              <a:t>程序与命令行程序的逻辑大不相同，我们花费了相当大的</a:t>
            </a:r>
            <a:endParaRPr lang="en-US" altLang="zh-CN" dirty="0"/>
          </a:p>
          <a:p>
            <a:r>
              <a:rPr lang="zh-CN" altLang="en-US" dirty="0"/>
              <a:t>精力上手</a:t>
            </a:r>
            <a:r>
              <a:rPr lang="en-US" altLang="zh-CN" dirty="0"/>
              <a:t>Qt</a:t>
            </a:r>
            <a:r>
              <a:rPr lang="zh-CN" altLang="en-US" dirty="0"/>
              <a:t>，又耗费很多时间来移植代码与</a:t>
            </a:r>
            <a:r>
              <a:rPr lang="en-US" altLang="zh-CN" dirty="0"/>
              <a:t>debug</a:t>
            </a:r>
            <a:r>
              <a:rPr lang="zh-CN" altLang="en-US" dirty="0"/>
              <a:t>。在项目开发过程中，曾多次触发</a:t>
            </a:r>
            <a:r>
              <a:rPr lang="en-US" altLang="zh-CN" dirty="0"/>
              <a:t>Qt</a:t>
            </a:r>
            <a:r>
              <a:rPr lang="zh-CN" altLang="en-US" dirty="0"/>
              <a:t>软件异常。</a:t>
            </a:r>
            <a:endParaRPr 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1C15D9C-5E4D-4BFB-8C11-3DE4BBF6BB8D}"/>
              </a:ext>
            </a:extLst>
          </p:cNvPr>
          <p:cNvSpPr txBox="1"/>
          <p:nvPr/>
        </p:nvSpPr>
        <p:spPr>
          <a:xfrm>
            <a:off x="777795" y="3431712"/>
            <a:ext cx="1310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3. </a:t>
            </a:r>
            <a:r>
              <a:rPr lang="zh-CN" altLang="en-US" sz="1600" b="1" dirty="0">
                <a:solidFill>
                  <a:srgbClr val="7030A0"/>
                </a:solidFill>
              </a:rPr>
              <a:t>项目进度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84AEBFA-3099-47C4-BC2B-0DF35E2F50DF}"/>
              </a:ext>
            </a:extLst>
          </p:cNvPr>
          <p:cNvSpPr txBox="1"/>
          <p:nvPr/>
        </p:nvSpPr>
        <p:spPr>
          <a:xfrm>
            <a:off x="1001612" y="3905142"/>
            <a:ext cx="63436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后期大家都很忙，做项目的时间难以保证，开的坑又太多，几乎都是卡</a:t>
            </a:r>
            <a:r>
              <a:rPr lang="en-US" altLang="zh-CN" dirty="0" err="1"/>
              <a:t>ddl</a:t>
            </a:r>
            <a:r>
              <a:rPr lang="zh-CN" altLang="en-US" dirty="0"/>
              <a:t>做完的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56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2247900" y="317447"/>
            <a:ext cx="6585462" cy="4512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847214" y="921051"/>
            <a:ext cx="2284474" cy="1181762"/>
            <a:chOff x="944370" y="632414"/>
            <a:chExt cx="2981065" cy="1542110"/>
          </a:xfrm>
        </p:grpSpPr>
        <p:sp>
          <p:nvSpPr>
            <p:cNvPr id="24" name="矩形 23"/>
            <p:cNvSpPr/>
            <p:nvPr/>
          </p:nvSpPr>
          <p:spPr>
            <a:xfrm>
              <a:off x="1065396" y="632414"/>
              <a:ext cx="2860039" cy="1542110"/>
            </a:xfrm>
            <a:prstGeom prst="rect">
              <a:avLst/>
            </a:prstGeom>
            <a:gradFill>
              <a:gsLst>
                <a:gs pos="11000">
                  <a:srgbClr val="2B3649"/>
                </a:gs>
                <a:gs pos="100000">
                  <a:srgbClr val="3B4A62"/>
                </a:gs>
              </a:gsLst>
              <a:lin ang="2700000" scaled="0"/>
            </a:gradFill>
            <a:ln>
              <a:noFill/>
            </a:ln>
            <a:effectLst>
              <a:outerShdw blurRad="4445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5" name="矩形 24"/>
            <p:cNvSpPr/>
            <p:nvPr/>
          </p:nvSpPr>
          <p:spPr>
            <a:xfrm>
              <a:off x="1194797" y="749939"/>
              <a:ext cx="2601237" cy="130706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ffectLst>
              <a:outerShdw blurRad="4445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44370" y="1388963"/>
              <a:ext cx="2792383" cy="64260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defRPr/>
              </a:pPr>
              <a:r>
                <a:rPr lang="en-US" altLang="zh-CN" sz="2600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CONTENT</a:t>
              </a:r>
              <a:endParaRPr lang="zh-CN" altLang="en-US" sz="26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229307" y="849517"/>
              <a:ext cx="1490820" cy="6827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目 录</a:t>
              </a:r>
            </a:p>
          </p:txBody>
        </p:sp>
        <p:cxnSp>
          <p:nvCxnSpPr>
            <p:cNvPr id="34" name="直接连接符 33"/>
            <p:cNvCxnSpPr/>
            <p:nvPr/>
          </p:nvCxnSpPr>
          <p:spPr>
            <a:xfrm rot="16200000" flipV="1">
              <a:off x="2113755" y="1100764"/>
              <a:ext cx="313392" cy="18914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4195873" y="1372508"/>
            <a:ext cx="3613200" cy="523220"/>
            <a:chOff x="4029943" y="1538652"/>
            <a:chExt cx="3613200" cy="523220"/>
          </a:xfrm>
        </p:grpSpPr>
        <p:sp>
          <p:nvSpPr>
            <p:cNvPr id="3" name="文本框 2"/>
            <p:cNvSpPr txBox="1"/>
            <p:nvPr/>
          </p:nvSpPr>
          <p:spPr>
            <a:xfrm>
              <a:off x="4912277" y="1592121"/>
              <a:ext cx="2730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800" b="1" dirty="0">
                  <a:solidFill>
                    <a:srgbClr val="2B3649"/>
                  </a:solidFill>
                  <a:latin typeface="+mj-ea"/>
                  <a:ea typeface="+mj-ea"/>
                </a:rPr>
                <a:t>项目说明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029943" y="1538652"/>
              <a:ext cx="7921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dirty="0">
                  <a:solidFill>
                    <a:srgbClr val="2B3649"/>
                  </a:solidFill>
                  <a:latin typeface="+mj-ea"/>
                  <a:ea typeface="+mj-ea"/>
                </a:rPr>
                <a:t>01</a:t>
              </a:r>
              <a:endParaRPr lang="zh-CN" altLang="en-US" sz="2800" dirty="0">
                <a:solidFill>
                  <a:srgbClr val="2B3649"/>
                </a:solidFill>
                <a:latin typeface="+mj-ea"/>
                <a:ea typeface="+mj-ea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4811268" y="1579134"/>
              <a:ext cx="0" cy="465435"/>
            </a:xfrm>
            <a:prstGeom prst="line">
              <a:avLst/>
            </a:prstGeom>
            <a:ln w="25400">
              <a:solidFill>
                <a:srgbClr val="3B4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4195873" y="2222313"/>
            <a:ext cx="3339784" cy="523220"/>
            <a:chOff x="4029943" y="1538652"/>
            <a:chExt cx="3339784" cy="523220"/>
          </a:xfrm>
        </p:grpSpPr>
        <p:sp>
          <p:nvSpPr>
            <p:cNvPr id="33" name="文本框 32"/>
            <p:cNvSpPr txBox="1"/>
            <p:nvPr/>
          </p:nvSpPr>
          <p:spPr>
            <a:xfrm>
              <a:off x="4912277" y="1616719"/>
              <a:ext cx="2457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800" b="1" dirty="0">
                  <a:solidFill>
                    <a:srgbClr val="2B3649"/>
                  </a:solidFill>
                  <a:latin typeface="+mj-ea"/>
                  <a:ea typeface="+mj-ea"/>
                </a:rPr>
                <a:t>技术说明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029943" y="1538652"/>
              <a:ext cx="7921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dirty="0">
                  <a:solidFill>
                    <a:srgbClr val="2B3649"/>
                  </a:solidFill>
                  <a:latin typeface="+mj-ea"/>
                  <a:ea typeface="+mj-ea"/>
                </a:rPr>
                <a:t>02</a:t>
              </a:r>
              <a:endParaRPr lang="zh-CN" altLang="en-US" sz="2800" dirty="0">
                <a:solidFill>
                  <a:srgbClr val="2B3649"/>
                </a:solidFill>
                <a:latin typeface="+mj-ea"/>
                <a:ea typeface="+mj-ea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4811268" y="1579134"/>
              <a:ext cx="0" cy="465435"/>
            </a:xfrm>
            <a:prstGeom prst="line">
              <a:avLst/>
            </a:prstGeom>
            <a:ln w="25400">
              <a:solidFill>
                <a:srgbClr val="3B4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4195873" y="3072118"/>
            <a:ext cx="3828163" cy="523220"/>
            <a:chOff x="4029943" y="1538652"/>
            <a:chExt cx="3828163" cy="523220"/>
          </a:xfrm>
        </p:grpSpPr>
        <p:sp>
          <p:nvSpPr>
            <p:cNvPr id="42" name="文本框 41"/>
            <p:cNvSpPr txBox="1"/>
            <p:nvPr/>
          </p:nvSpPr>
          <p:spPr>
            <a:xfrm>
              <a:off x="4912277" y="1594731"/>
              <a:ext cx="2945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800" b="1" dirty="0">
                  <a:solidFill>
                    <a:srgbClr val="2B3649"/>
                  </a:solidFill>
                  <a:latin typeface="+mj-ea"/>
                  <a:ea typeface="+mj-ea"/>
                </a:rPr>
                <a:t>项目管理</a:t>
              </a: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029943" y="1538652"/>
              <a:ext cx="7921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dirty="0">
                  <a:solidFill>
                    <a:srgbClr val="2B3649"/>
                  </a:solidFill>
                  <a:latin typeface="+mj-ea"/>
                  <a:ea typeface="+mj-ea"/>
                </a:rPr>
                <a:t>03</a:t>
              </a:r>
              <a:endParaRPr lang="zh-CN" altLang="en-US" sz="2800" dirty="0">
                <a:solidFill>
                  <a:srgbClr val="2B3649"/>
                </a:solidFill>
                <a:latin typeface="+mj-ea"/>
                <a:ea typeface="+mj-ea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4811268" y="1579134"/>
              <a:ext cx="0" cy="465435"/>
            </a:xfrm>
            <a:prstGeom prst="line">
              <a:avLst/>
            </a:prstGeom>
            <a:ln w="25400">
              <a:solidFill>
                <a:srgbClr val="3B4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文本框 1"/>
          <p:cNvSpPr txBox="1"/>
          <p:nvPr>
            <p:custDataLst>
              <p:tags r:id="rId1"/>
            </p:custDataLst>
          </p:nvPr>
        </p:nvSpPr>
        <p:spPr>
          <a:xfrm>
            <a:off x="584117" y="542189"/>
            <a:ext cx="1231106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zh-CN" altLang="en-US" sz="2400" b="1" dirty="0">
                <a:solidFill>
                  <a:srgbClr val="2B3649"/>
                </a:solidFill>
                <a:latin typeface="+mj-ea"/>
                <a:ea typeface="+mj-ea"/>
                <a:cs typeface="+mn-ea"/>
              </a:rPr>
              <a:t>技术分工</a:t>
            </a:r>
          </a:p>
        </p:txBody>
      </p:sp>
      <p:sp>
        <p:nvSpPr>
          <p:cNvPr id="17" name="TextBox 15"/>
          <p:cNvSpPr txBox="1"/>
          <p:nvPr/>
        </p:nvSpPr>
        <p:spPr>
          <a:xfrm>
            <a:off x="8483113" y="4764911"/>
            <a:ext cx="67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D514DF-296B-4091-B4D8-61FB31313D6B}"/>
              </a:ext>
            </a:extLst>
          </p:cNvPr>
          <p:cNvSpPr txBox="1"/>
          <p:nvPr/>
        </p:nvSpPr>
        <p:spPr>
          <a:xfrm>
            <a:off x="802567" y="1052547"/>
            <a:ext cx="970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</a:rPr>
              <a:t>刘云卿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B71694-8502-4D5F-B026-0C12ED39855B}"/>
              </a:ext>
            </a:extLst>
          </p:cNvPr>
          <p:cNvSpPr txBox="1"/>
          <p:nvPr/>
        </p:nvSpPr>
        <p:spPr>
          <a:xfrm>
            <a:off x="2236662" y="1052547"/>
            <a:ext cx="48219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底层父类</a:t>
            </a:r>
            <a:r>
              <a:rPr lang="en-US" altLang="zh-CN" dirty="0"/>
              <a:t>database</a:t>
            </a:r>
            <a:r>
              <a:rPr lang="zh-CN" altLang="en-US" dirty="0"/>
              <a:t>的实现、二级表、所有查询函数、</a:t>
            </a:r>
            <a:r>
              <a:rPr lang="en-US" altLang="zh-CN" dirty="0"/>
              <a:t>Qt</a:t>
            </a:r>
            <a:r>
              <a:rPr lang="zh-CN" altLang="en-US" dirty="0"/>
              <a:t>部分界面、协助测试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0EB5A2-4122-49C1-86BD-63E9AE2CD1CE}"/>
              </a:ext>
            </a:extLst>
          </p:cNvPr>
          <p:cNvSpPr txBox="1"/>
          <p:nvPr/>
        </p:nvSpPr>
        <p:spPr>
          <a:xfrm>
            <a:off x="802567" y="1695901"/>
            <a:ext cx="970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</a:rPr>
              <a:t>全子修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5438B9-F3D7-40EE-97A6-DE81EE1ADA9C}"/>
              </a:ext>
            </a:extLst>
          </p:cNvPr>
          <p:cNvSpPr txBox="1"/>
          <p:nvPr/>
        </p:nvSpPr>
        <p:spPr>
          <a:xfrm>
            <a:off x="2236662" y="1695901"/>
            <a:ext cx="636424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派生底层子类</a:t>
            </a:r>
            <a:r>
              <a:rPr lang="en-US" altLang="zh-CN" dirty="0"/>
              <a:t>user</a:t>
            </a:r>
            <a:r>
              <a:rPr lang="zh-CN" altLang="en-US" dirty="0"/>
              <a:t>、</a:t>
            </a:r>
            <a:r>
              <a:rPr lang="en-US" altLang="zh-CN" dirty="0"/>
              <a:t>book</a:t>
            </a:r>
            <a:r>
              <a:rPr lang="zh-CN" altLang="en-US" dirty="0"/>
              <a:t>、</a:t>
            </a:r>
            <a:r>
              <a:rPr lang="en-US" altLang="zh-CN" dirty="0"/>
              <a:t>state</a:t>
            </a:r>
            <a:r>
              <a:rPr lang="zh-CN" altLang="en-US" dirty="0"/>
              <a:t>，完成底层数据的存取实现，整合三个类与一二级</a:t>
            </a:r>
            <a:endParaRPr lang="en-US" altLang="zh-CN" dirty="0"/>
          </a:p>
          <a:p>
            <a:r>
              <a:rPr lang="zh-CN" altLang="en-US" dirty="0"/>
              <a:t>表的逻辑、协助测试</a:t>
            </a:r>
            <a:endParaRPr 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B1E119E-DF29-4CA5-BE61-87974A6264AB}"/>
              </a:ext>
            </a:extLst>
          </p:cNvPr>
          <p:cNvSpPr txBox="1"/>
          <p:nvPr/>
        </p:nvSpPr>
        <p:spPr>
          <a:xfrm>
            <a:off x="802567" y="2383974"/>
            <a:ext cx="9703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</a:rPr>
              <a:t>付可意</a:t>
            </a:r>
            <a:endParaRPr lang="en-US" altLang="zh-CN" sz="1600" b="1" dirty="0">
              <a:solidFill>
                <a:srgbClr val="7030A0"/>
              </a:solidFill>
            </a:endParaRPr>
          </a:p>
          <a:p>
            <a:endParaRPr lang="en-US" altLang="zh-CN" sz="1600" b="1" dirty="0">
              <a:solidFill>
                <a:srgbClr val="7030A0"/>
              </a:solidFill>
            </a:endParaRPr>
          </a:p>
          <a:p>
            <a:r>
              <a:rPr lang="zh-CN" altLang="en-US" sz="1600" b="1" dirty="0">
                <a:solidFill>
                  <a:srgbClr val="7030A0"/>
                </a:solidFill>
              </a:rPr>
              <a:t>胡新月</a:t>
            </a:r>
            <a:endParaRPr lang="en-US" altLang="zh-CN" sz="1600" b="1" dirty="0">
              <a:solidFill>
                <a:srgbClr val="7030A0"/>
              </a:solidFill>
            </a:endParaRPr>
          </a:p>
          <a:p>
            <a:endParaRPr lang="en-US" sz="1600" b="1" dirty="0">
              <a:solidFill>
                <a:srgbClr val="7030A0"/>
              </a:solidFill>
            </a:endParaRPr>
          </a:p>
          <a:p>
            <a:r>
              <a:rPr lang="zh-CN" altLang="en-US" sz="1600" b="1" dirty="0">
                <a:solidFill>
                  <a:srgbClr val="7030A0"/>
                </a:solidFill>
              </a:rPr>
              <a:t>孙久杰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F532FE3-C790-4E65-9D64-4B89BA2BF69A}"/>
              </a:ext>
            </a:extLst>
          </p:cNvPr>
          <p:cNvSpPr txBox="1"/>
          <p:nvPr/>
        </p:nvSpPr>
        <p:spPr>
          <a:xfrm>
            <a:off x="2236661" y="2383974"/>
            <a:ext cx="58876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用户管理</a:t>
            </a:r>
            <a:r>
              <a:rPr lang="en-US" altLang="zh-CN" dirty="0"/>
              <a:t>(</a:t>
            </a:r>
            <a:r>
              <a:rPr lang="zh-CN" altLang="en-US" dirty="0"/>
              <a:t>增删改</a:t>
            </a:r>
            <a:r>
              <a:rPr lang="en-US" altLang="zh-CN" dirty="0"/>
              <a:t>)</a:t>
            </a:r>
            <a:r>
              <a:rPr lang="zh-CN" altLang="en-US" dirty="0"/>
              <a:t>、借还书、命令行实现、对接、负责测试</a:t>
            </a:r>
            <a:endParaRPr 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195A3B7-AAA5-4BC9-BF92-B50DCD6F8962}"/>
              </a:ext>
            </a:extLst>
          </p:cNvPr>
          <p:cNvSpPr txBox="1"/>
          <p:nvPr/>
        </p:nvSpPr>
        <p:spPr>
          <a:xfrm>
            <a:off x="2236662" y="2864298"/>
            <a:ext cx="59468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图书管理</a:t>
            </a:r>
            <a:r>
              <a:rPr lang="en-US" altLang="zh-CN" dirty="0"/>
              <a:t>(</a:t>
            </a:r>
            <a:r>
              <a:rPr lang="zh-CN" altLang="en-US" dirty="0"/>
              <a:t>增删改</a:t>
            </a:r>
            <a:r>
              <a:rPr lang="en-US" altLang="zh-CN" dirty="0"/>
              <a:t>)</a:t>
            </a:r>
            <a:r>
              <a:rPr lang="zh-CN" altLang="en-US" dirty="0"/>
              <a:t>、还书、命令行实现、对接、主持测试</a:t>
            </a:r>
            <a:endParaRPr 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DBF91FE-CD76-4C8F-8B13-60D7469AE296}"/>
              </a:ext>
            </a:extLst>
          </p:cNvPr>
          <p:cNvSpPr txBox="1"/>
          <p:nvPr/>
        </p:nvSpPr>
        <p:spPr>
          <a:xfrm>
            <a:off x="2236661" y="3407331"/>
            <a:ext cx="41424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登录、借</a:t>
            </a:r>
            <a:r>
              <a:rPr lang="zh-CN" altLang="en-US"/>
              <a:t>还书、底层调用逻辑、</a:t>
            </a:r>
            <a:r>
              <a:rPr lang="zh-CN" altLang="en-US" dirty="0"/>
              <a:t>命令行逻辑、对接</a:t>
            </a:r>
            <a:endParaRPr 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BA7E3B4-8B49-41B5-8DBF-5540F3049ABE}"/>
              </a:ext>
            </a:extLst>
          </p:cNvPr>
          <p:cNvSpPr txBox="1"/>
          <p:nvPr/>
        </p:nvSpPr>
        <p:spPr>
          <a:xfrm>
            <a:off x="802567" y="3848769"/>
            <a:ext cx="9703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</a:rPr>
              <a:t>毛鸿麟</a:t>
            </a:r>
            <a:endParaRPr lang="en-US" altLang="zh-CN" sz="1600" b="1" dirty="0">
              <a:solidFill>
                <a:srgbClr val="7030A0"/>
              </a:solidFill>
            </a:endParaRPr>
          </a:p>
          <a:p>
            <a:endParaRPr lang="en-US" sz="1600" b="1" dirty="0">
              <a:solidFill>
                <a:srgbClr val="7030A0"/>
              </a:solidFill>
            </a:endParaRPr>
          </a:p>
          <a:p>
            <a:r>
              <a:rPr lang="zh-CN" altLang="en-US" sz="1600" b="1" dirty="0">
                <a:solidFill>
                  <a:srgbClr val="7030A0"/>
                </a:solidFill>
              </a:rPr>
              <a:t>寇金娣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D52919D-99CB-48BA-B22D-B905FCF0809C}"/>
              </a:ext>
            </a:extLst>
          </p:cNvPr>
          <p:cNvSpPr txBox="1"/>
          <p:nvPr/>
        </p:nvSpPr>
        <p:spPr>
          <a:xfrm>
            <a:off x="2236660" y="3887655"/>
            <a:ext cx="30428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图形界面设计、代码移植、协助测试</a:t>
            </a:r>
            <a:endParaRPr 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194CD66-6A96-4601-A0B2-DED558A11C30}"/>
              </a:ext>
            </a:extLst>
          </p:cNvPr>
          <p:cNvSpPr txBox="1"/>
          <p:nvPr/>
        </p:nvSpPr>
        <p:spPr>
          <a:xfrm>
            <a:off x="2236661" y="4379684"/>
            <a:ext cx="30428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图形界面设计、代码移植、协助测试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62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837291" y="1099399"/>
            <a:ext cx="5469418" cy="2949067"/>
          </a:xfrm>
          <a:prstGeom prst="rect">
            <a:avLst/>
          </a:pr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0" name="文本框 9"/>
          <p:cNvSpPr txBox="1"/>
          <p:nvPr/>
        </p:nvSpPr>
        <p:spPr>
          <a:xfrm>
            <a:off x="2239372" y="2223209"/>
            <a:ext cx="4852429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感谢您的聆听</a:t>
            </a:r>
          </a:p>
        </p:txBody>
      </p:sp>
      <p:sp>
        <p:nvSpPr>
          <p:cNvPr id="13" name="矩形 12"/>
          <p:cNvSpPr/>
          <p:nvPr/>
        </p:nvSpPr>
        <p:spPr>
          <a:xfrm>
            <a:off x="2009994" y="1283525"/>
            <a:ext cx="5124012" cy="2580814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837291" y="1448448"/>
            <a:ext cx="5469418" cy="2284102"/>
          </a:xfrm>
          <a:prstGeom prst="rect">
            <a:avLst/>
          </a:pr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7" name="矩形 16"/>
          <p:cNvSpPr/>
          <p:nvPr/>
        </p:nvSpPr>
        <p:spPr>
          <a:xfrm>
            <a:off x="2009994" y="1619987"/>
            <a:ext cx="5124012" cy="1941024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24" name="文本框 23"/>
          <p:cNvSpPr txBox="1"/>
          <p:nvPr/>
        </p:nvSpPr>
        <p:spPr>
          <a:xfrm>
            <a:off x="2168313" y="1932258"/>
            <a:ext cx="889987" cy="1419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625" dirty="0">
                <a:solidFill>
                  <a:schemeClr val="bg1"/>
                </a:solidFill>
                <a:latin typeface="Agency FB" panose="020B0503020202020204" pitchFamily="34" charset="0"/>
              </a:rPr>
              <a:t>01</a:t>
            </a:r>
            <a:endParaRPr lang="zh-CN" altLang="en-US" sz="8625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484435" y="2215027"/>
            <a:ext cx="441885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+mj-ea"/>
                <a:ea typeface="+mj-ea"/>
              </a:rPr>
              <a:t>项目说明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3218740" y="2163252"/>
            <a:ext cx="0" cy="934549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文本框 1"/>
          <p:cNvSpPr txBox="1"/>
          <p:nvPr>
            <p:custDataLst>
              <p:tags r:id="rId1"/>
            </p:custDataLst>
          </p:nvPr>
        </p:nvSpPr>
        <p:spPr>
          <a:xfrm>
            <a:off x="584117" y="542189"/>
            <a:ext cx="1231106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zh-CN" altLang="en-US" sz="2400" b="1" dirty="0">
                <a:solidFill>
                  <a:srgbClr val="2B3649"/>
                </a:solidFill>
                <a:latin typeface="+mj-ea"/>
                <a:ea typeface="+mj-ea"/>
                <a:cs typeface="+mn-ea"/>
              </a:rPr>
              <a:t>成员架构</a:t>
            </a:r>
          </a:p>
        </p:txBody>
      </p:sp>
      <p:sp>
        <p:nvSpPr>
          <p:cNvPr id="17" name="TextBox 15"/>
          <p:cNvSpPr txBox="1"/>
          <p:nvPr/>
        </p:nvSpPr>
        <p:spPr>
          <a:xfrm>
            <a:off x="8483113" y="4764911"/>
            <a:ext cx="67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pic>
        <p:nvPicPr>
          <p:cNvPr id="2" name="图片 1" descr="图示&#10;&#10;描述已自动生成">
            <a:extLst>
              <a:ext uri="{FF2B5EF4-FFF2-40B4-BE49-F238E27FC236}">
                <a16:creationId xmlns:a16="http://schemas.microsoft.com/office/drawing/2014/main" id="{D2F9F8BB-9A88-4803-A084-8AFE24CDBA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92" t="3565" r="39811" b="5567"/>
          <a:stretch/>
        </p:blipFill>
        <p:spPr>
          <a:xfrm>
            <a:off x="815722" y="934604"/>
            <a:ext cx="1187405" cy="373325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9928155-17DF-4629-8CFF-4E9596C93C07}"/>
              </a:ext>
            </a:extLst>
          </p:cNvPr>
          <p:cNvSpPr txBox="1"/>
          <p:nvPr/>
        </p:nvSpPr>
        <p:spPr>
          <a:xfrm>
            <a:off x="2190613" y="1188403"/>
            <a:ext cx="2228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7030A0"/>
                </a:solidFill>
              </a:rPr>
              <a:t>UI</a:t>
            </a:r>
            <a:r>
              <a:rPr lang="zh-CN" altLang="en-US" sz="1600" b="1" dirty="0">
                <a:solidFill>
                  <a:srgbClr val="7030A0"/>
                </a:solidFill>
              </a:rPr>
              <a:t>层：毛鸿麟    寇金娣 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5E919D-3B56-4D6F-8698-4389DB20F8FC}"/>
              </a:ext>
            </a:extLst>
          </p:cNvPr>
          <p:cNvSpPr txBox="1"/>
          <p:nvPr/>
        </p:nvSpPr>
        <p:spPr>
          <a:xfrm>
            <a:off x="2190613" y="2631953"/>
            <a:ext cx="3211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</a:rPr>
              <a:t>逻辑层：付可意    胡新月    孙久杰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897395-7C57-4308-8A5B-4862F36FAD8F}"/>
              </a:ext>
            </a:extLst>
          </p:cNvPr>
          <p:cNvSpPr txBox="1"/>
          <p:nvPr/>
        </p:nvSpPr>
        <p:spPr>
          <a:xfrm>
            <a:off x="2190613" y="4075503"/>
            <a:ext cx="2416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</a:rPr>
              <a:t>数据层：刘云卿    全子修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CDA6FAE-CD1A-461C-BC39-B168A7C99362}"/>
              </a:ext>
            </a:extLst>
          </p:cNvPr>
          <p:cNvSpPr txBox="1"/>
          <p:nvPr/>
        </p:nvSpPr>
        <p:spPr>
          <a:xfrm>
            <a:off x="4798955" y="1164380"/>
            <a:ext cx="32661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Qt</a:t>
            </a:r>
            <a:r>
              <a:rPr lang="zh-CN" altLang="en-US" dirty="0"/>
              <a:t>开发了图形界面版本。对命令行版本进行移植。</a:t>
            </a:r>
            <a:endParaRPr 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A361375-0893-4418-9BA5-2AF91F67CC14}"/>
              </a:ext>
            </a:extLst>
          </p:cNvPr>
          <p:cNvSpPr txBox="1"/>
          <p:nvPr/>
        </p:nvSpPr>
        <p:spPr>
          <a:xfrm>
            <a:off x="4644362" y="3990864"/>
            <a:ext cx="433965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开发了简易数据库类，并根据图书、用户、借阅信息，</a:t>
            </a:r>
            <a:endParaRPr lang="en-US" altLang="zh-CN" dirty="0"/>
          </a:p>
          <a:p>
            <a:r>
              <a:rPr lang="zh-CN" altLang="en-US" dirty="0"/>
              <a:t>派生继承为三个不同的子类数据库，并开发二级表</a:t>
            </a:r>
            <a:endParaRPr 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1E839E5-FFBF-491E-8CA8-F49CEDF99858}"/>
              </a:ext>
            </a:extLst>
          </p:cNvPr>
          <p:cNvSpPr txBox="1"/>
          <p:nvPr/>
        </p:nvSpPr>
        <p:spPr>
          <a:xfrm>
            <a:off x="5548895" y="2464141"/>
            <a:ext cx="274648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设计完整的图书系统运行逻辑，向下调用数据层接口，向上对接传输数据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74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文本框 1"/>
          <p:cNvSpPr txBox="1"/>
          <p:nvPr>
            <p:custDataLst>
              <p:tags r:id="rId1"/>
            </p:custDataLst>
          </p:nvPr>
        </p:nvSpPr>
        <p:spPr>
          <a:xfrm>
            <a:off x="584117" y="542189"/>
            <a:ext cx="615553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zh-CN" altLang="en-US" sz="2400" b="1" dirty="0">
                <a:solidFill>
                  <a:srgbClr val="2B3649"/>
                </a:solidFill>
                <a:latin typeface="+mj-ea"/>
                <a:ea typeface="+mj-ea"/>
                <a:cs typeface="+mn-ea"/>
              </a:rPr>
              <a:t>成员</a:t>
            </a:r>
          </a:p>
        </p:txBody>
      </p:sp>
      <p:sp>
        <p:nvSpPr>
          <p:cNvPr id="17" name="TextBox 15"/>
          <p:cNvSpPr txBox="1"/>
          <p:nvPr/>
        </p:nvSpPr>
        <p:spPr>
          <a:xfrm>
            <a:off x="8483113" y="4764911"/>
            <a:ext cx="67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928155-17DF-4629-8CFF-4E9596C93C07}"/>
              </a:ext>
            </a:extLst>
          </p:cNvPr>
          <p:cNvSpPr txBox="1"/>
          <p:nvPr/>
        </p:nvSpPr>
        <p:spPr>
          <a:xfrm>
            <a:off x="891893" y="1046967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</a:rPr>
              <a:t>设计、开发、测试人员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A361375-0893-4418-9BA5-2AF91F67CC14}"/>
              </a:ext>
            </a:extLst>
          </p:cNvPr>
          <p:cNvSpPr txBox="1"/>
          <p:nvPr/>
        </p:nvSpPr>
        <p:spPr>
          <a:xfrm>
            <a:off x="532850" y="1648948"/>
            <a:ext cx="81355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        </a:t>
            </a:r>
            <a:r>
              <a:rPr lang="zh-CN" altLang="en-US" sz="2000" dirty="0"/>
              <a:t>由于我们将所有的成员都分配了一定的设计开发工作，且成员划分</a:t>
            </a:r>
            <a:endParaRPr lang="en-US" altLang="zh-CN" sz="2000" dirty="0"/>
          </a:p>
          <a:p>
            <a:r>
              <a:rPr lang="zh-CN" altLang="en-US" sz="2000" dirty="0"/>
              <a:t>为三个部分，成员对各自负责的部分最为了解，便于成员在设计、开发</a:t>
            </a:r>
            <a:endParaRPr lang="en-US" altLang="zh-CN" sz="2000" dirty="0"/>
          </a:p>
          <a:p>
            <a:r>
              <a:rPr lang="zh-CN" altLang="en-US" sz="2000" dirty="0"/>
              <a:t>中充分发挥潜能，因而各成员也要进行各自部分的测试工作。简言之，</a:t>
            </a:r>
            <a:endParaRPr lang="en-US" altLang="zh-CN" sz="2000" dirty="0"/>
          </a:p>
          <a:p>
            <a:r>
              <a:rPr lang="zh-CN" altLang="en-US" sz="2000" dirty="0"/>
              <a:t>所有成员都具有三个身份，大家同心同力，并肩作战。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9498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文本框 1"/>
          <p:cNvSpPr txBox="1"/>
          <p:nvPr>
            <p:custDataLst>
              <p:tags r:id="rId1"/>
            </p:custDataLst>
          </p:nvPr>
        </p:nvSpPr>
        <p:spPr>
          <a:xfrm>
            <a:off x="584117" y="542189"/>
            <a:ext cx="1231106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zh-CN" altLang="en-US" sz="2400" b="1" dirty="0">
                <a:solidFill>
                  <a:srgbClr val="2B3649"/>
                </a:solidFill>
                <a:latin typeface="+mj-ea"/>
                <a:ea typeface="+mj-ea"/>
                <a:cs typeface="+mn-ea"/>
              </a:rPr>
              <a:t>项目简介</a:t>
            </a:r>
          </a:p>
        </p:txBody>
      </p:sp>
      <p:sp>
        <p:nvSpPr>
          <p:cNvPr id="17" name="TextBox 15"/>
          <p:cNvSpPr txBox="1"/>
          <p:nvPr/>
        </p:nvSpPr>
        <p:spPr>
          <a:xfrm>
            <a:off x="8483113" y="4764911"/>
            <a:ext cx="67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928155-17DF-4629-8CFF-4E9596C93C07}"/>
              </a:ext>
            </a:extLst>
          </p:cNvPr>
          <p:cNvSpPr txBox="1"/>
          <p:nvPr/>
        </p:nvSpPr>
        <p:spPr>
          <a:xfrm>
            <a:off x="945545" y="1029817"/>
            <a:ext cx="1520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</a:rPr>
              <a:t>开发语言：</a:t>
            </a:r>
            <a:r>
              <a:rPr lang="en-US" altLang="zh-CN" sz="1600" b="1" dirty="0">
                <a:solidFill>
                  <a:srgbClr val="7030A0"/>
                </a:solidFill>
              </a:rPr>
              <a:t>C++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5E919D-3B56-4D6F-8698-4389DB20F8FC}"/>
              </a:ext>
            </a:extLst>
          </p:cNvPr>
          <p:cNvSpPr txBox="1"/>
          <p:nvPr/>
        </p:nvSpPr>
        <p:spPr>
          <a:xfrm>
            <a:off x="945545" y="1747921"/>
            <a:ext cx="3752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</a:rPr>
              <a:t>开发工具：</a:t>
            </a:r>
            <a:r>
              <a:rPr lang="en-US" altLang="zh-CN" sz="1600" b="1" dirty="0">
                <a:solidFill>
                  <a:srgbClr val="7030A0"/>
                </a:solidFill>
              </a:rPr>
              <a:t>vs2019, Qt 5.15, </a:t>
            </a:r>
            <a:r>
              <a:rPr lang="en-US" altLang="zh-CN" sz="1600" b="1" dirty="0" err="1">
                <a:solidFill>
                  <a:srgbClr val="7030A0"/>
                </a:solidFill>
              </a:rPr>
              <a:t>Github</a:t>
            </a:r>
            <a:r>
              <a:rPr lang="en-US" altLang="zh-CN" sz="1600" b="1" dirty="0">
                <a:solidFill>
                  <a:srgbClr val="7030A0"/>
                </a:solidFill>
              </a:rPr>
              <a:t> </a:t>
            </a:r>
            <a:r>
              <a:rPr lang="zh-CN" altLang="en-US" sz="1600" b="1" dirty="0">
                <a:solidFill>
                  <a:srgbClr val="7030A0"/>
                </a:solidFill>
              </a:rPr>
              <a:t>客户端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897395-7C57-4308-8A5B-4862F36FAD8F}"/>
              </a:ext>
            </a:extLst>
          </p:cNvPr>
          <p:cNvSpPr txBox="1"/>
          <p:nvPr/>
        </p:nvSpPr>
        <p:spPr>
          <a:xfrm>
            <a:off x="945545" y="257175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</a:rPr>
              <a:t>项目流程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A361375-0893-4418-9BA5-2AF91F67CC14}"/>
              </a:ext>
            </a:extLst>
          </p:cNvPr>
          <p:cNvSpPr txBox="1"/>
          <p:nvPr/>
        </p:nvSpPr>
        <p:spPr>
          <a:xfrm>
            <a:off x="1398411" y="2981987"/>
            <a:ext cx="369364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9</a:t>
            </a:r>
            <a:r>
              <a:rPr lang="zh-CN" altLang="en-US" sz="1600" dirty="0"/>
              <a:t>月</a:t>
            </a:r>
            <a:r>
              <a:rPr lang="en-US" altLang="zh-CN" sz="1600" dirty="0"/>
              <a:t>30</a:t>
            </a:r>
            <a:r>
              <a:rPr lang="zh-CN" altLang="en-US" sz="1600" dirty="0"/>
              <a:t>日</a:t>
            </a:r>
            <a:r>
              <a:rPr lang="en-US" altLang="zh-CN" sz="1600" dirty="0"/>
              <a:t>——10</a:t>
            </a:r>
            <a:r>
              <a:rPr lang="zh-CN" altLang="en-US" sz="1600" dirty="0"/>
              <a:t>月</a:t>
            </a:r>
            <a:r>
              <a:rPr lang="en-US" altLang="zh-CN" sz="1600" dirty="0"/>
              <a:t>08</a:t>
            </a:r>
            <a:r>
              <a:rPr lang="zh-CN" altLang="en-US" sz="1600" dirty="0"/>
              <a:t>日 需求文档</a:t>
            </a:r>
            <a:endParaRPr lang="en-US" altLang="zh-CN" sz="1600" dirty="0"/>
          </a:p>
          <a:p>
            <a:endParaRPr lang="en-US" sz="1600" dirty="0"/>
          </a:p>
          <a:p>
            <a:r>
              <a:rPr lang="en-US" sz="1600" dirty="0"/>
              <a:t>10</a:t>
            </a:r>
            <a:r>
              <a:rPr lang="zh-CN" altLang="en-US" sz="1600" dirty="0"/>
              <a:t>月</a:t>
            </a:r>
            <a:r>
              <a:rPr lang="en-US" altLang="zh-CN" sz="1600" dirty="0"/>
              <a:t>08</a:t>
            </a:r>
            <a:r>
              <a:rPr lang="zh-CN" altLang="en-US" sz="1600" dirty="0"/>
              <a:t>日</a:t>
            </a:r>
            <a:r>
              <a:rPr lang="en-US" altLang="zh-CN" sz="1600" dirty="0"/>
              <a:t>——11</a:t>
            </a:r>
            <a:r>
              <a:rPr lang="zh-CN" altLang="en-US" sz="1600" dirty="0"/>
              <a:t>月</a:t>
            </a:r>
            <a:r>
              <a:rPr lang="en-US" altLang="zh-CN" sz="1600" dirty="0"/>
              <a:t>06</a:t>
            </a:r>
            <a:r>
              <a:rPr lang="zh-CN" altLang="en-US" sz="1600" dirty="0"/>
              <a:t>日 项目开发</a:t>
            </a:r>
            <a:endParaRPr lang="en-US" altLang="zh-CN" sz="1600" dirty="0"/>
          </a:p>
          <a:p>
            <a:endParaRPr lang="en-US" sz="1600" dirty="0"/>
          </a:p>
          <a:p>
            <a:r>
              <a:rPr lang="en-US" sz="1600" dirty="0"/>
              <a:t>11</a:t>
            </a:r>
            <a:r>
              <a:rPr lang="zh-CN" altLang="en-US" sz="1600" dirty="0"/>
              <a:t>月</a:t>
            </a:r>
            <a:r>
              <a:rPr lang="en-US" altLang="zh-CN" sz="1600" dirty="0"/>
              <a:t>06</a:t>
            </a:r>
            <a:r>
              <a:rPr lang="zh-CN" altLang="en-US" sz="1600" dirty="0"/>
              <a:t>日</a:t>
            </a:r>
            <a:r>
              <a:rPr lang="en-US" altLang="zh-CN" sz="1600" dirty="0"/>
              <a:t>——11</a:t>
            </a:r>
            <a:r>
              <a:rPr lang="zh-CN" altLang="en-US" sz="1600" dirty="0"/>
              <a:t>月</a:t>
            </a:r>
            <a:r>
              <a:rPr lang="en-US" altLang="zh-CN" sz="1600" dirty="0"/>
              <a:t>12</a:t>
            </a:r>
            <a:r>
              <a:rPr lang="zh-CN" altLang="en-US" sz="1600" dirty="0"/>
              <a:t>日 项目测试与修正</a:t>
            </a:r>
            <a:endParaRPr lang="en-US" altLang="zh-CN" sz="1600" dirty="0"/>
          </a:p>
          <a:p>
            <a:endParaRPr lang="en-US" sz="1600" dirty="0"/>
          </a:p>
          <a:p>
            <a:r>
              <a:rPr lang="en-US" sz="1600" dirty="0"/>
              <a:t>11</a:t>
            </a:r>
            <a:r>
              <a:rPr lang="zh-CN" altLang="en-US" sz="1600" dirty="0"/>
              <a:t>月</a:t>
            </a:r>
            <a:r>
              <a:rPr lang="en-US" altLang="zh-CN" sz="1600" dirty="0"/>
              <a:t>12</a:t>
            </a:r>
            <a:r>
              <a:rPr lang="zh-CN" altLang="en-US" sz="1600" dirty="0"/>
              <a:t>日</a:t>
            </a:r>
            <a:r>
              <a:rPr lang="en-US" altLang="zh-CN" sz="1600" dirty="0"/>
              <a:t> </a:t>
            </a:r>
            <a:r>
              <a:rPr lang="zh-CN" altLang="en-US" sz="1600" dirty="0"/>
              <a:t>验收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7136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837291" y="1448448"/>
            <a:ext cx="5469418" cy="2284102"/>
          </a:xfrm>
          <a:prstGeom prst="rect">
            <a:avLst/>
          </a:pr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2" name="矩形 11"/>
          <p:cNvSpPr/>
          <p:nvPr/>
        </p:nvSpPr>
        <p:spPr>
          <a:xfrm>
            <a:off x="2009994" y="1619987"/>
            <a:ext cx="5124012" cy="1941024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文本框 12"/>
          <p:cNvSpPr txBox="1"/>
          <p:nvPr/>
        </p:nvSpPr>
        <p:spPr>
          <a:xfrm>
            <a:off x="2260513" y="1956707"/>
            <a:ext cx="1096775" cy="1419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625" dirty="0">
                <a:solidFill>
                  <a:schemeClr val="bg1"/>
                </a:solidFill>
                <a:latin typeface="Agency FB" panose="020B0503020202020204" pitchFamily="34" charset="0"/>
              </a:rPr>
              <a:t>02</a:t>
            </a:r>
            <a:endParaRPr lang="zh-CN" altLang="en-US" sz="8625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67167" y="2239476"/>
            <a:ext cx="3001458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+mj-ea"/>
                <a:ea typeface="+mj-ea"/>
              </a:rPr>
              <a:t>技术说明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414334" y="2187701"/>
            <a:ext cx="0" cy="934549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07187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5"/>
          <p:cNvSpPr txBox="1"/>
          <p:nvPr/>
        </p:nvSpPr>
        <p:spPr>
          <a:xfrm>
            <a:off x="8483113" y="4764911"/>
            <a:ext cx="67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15" name="文本框 5">
            <a:extLst>
              <a:ext uri="{FF2B5EF4-FFF2-40B4-BE49-F238E27FC236}">
                <a16:creationId xmlns:a16="http://schemas.microsoft.com/office/drawing/2014/main" id="{D40BCCA4-3C8F-48CD-96C7-2483C873D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54" y="410333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r>
              <a:rPr lang="zh-CN" altLang="en-US" sz="2400" dirty="0">
                <a:solidFill>
                  <a:srgbClr val="4F6383"/>
                </a:solidFill>
                <a:latin typeface="方正兰亭黑_GBK"/>
                <a:ea typeface="方正兰亭黑_GBK"/>
              </a:rPr>
              <a:t>存储规范</a:t>
            </a:r>
            <a:endParaRPr lang="zh-CN" altLang="zh-CN" sz="2400" dirty="0">
              <a:solidFill>
                <a:srgbClr val="4F6383"/>
              </a:solidFill>
              <a:latin typeface="方正兰亭黑_GBK"/>
              <a:ea typeface="方正兰亭黑_GBK"/>
            </a:endParaRPr>
          </a:p>
        </p:txBody>
      </p:sp>
      <p:pic>
        <p:nvPicPr>
          <p:cNvPr id="6" name="图片 5" descr="图形用户界面, 文本, 应用程序&#10;&#10;描述已自动生成">
            <a:extLst>
              <a:ext uri="{FF2B5EF4-FFF2-40B4-BE49-F238E27FC236}">
                <a16:creationId xmlns:a16="http://schemas.microsoft.com/office/drawing/2014/main" id="{49A7EC27-DEBF-47A9-B0E9-769859D2B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41" y="871997"/>
            <a:ext cx="5543757" cy="3764111"/>
          </a:xfrm>
          <a:prstGeom prst="rect">
            <a:avLst/>
          </a:prstGeom>
        </p:spPr>
      </p:pic>
      <p:pic>
        <p:nvPicPr>
          <p:cNvPr id="8" name="图片 7" descr="图形用户界面, 文本, 应用程序&#10;&#10;描述已自动生成">
            <a:extLst>
              <a:ext uri="{FF2B5EF4-FFF2-40B4-BE49-F238E27FC236}">
                <a16:creationId xmlns:a16="http://schemas.microsoft.com/office/drawing/2014/main" id="{3681FC33-B285-47CB-9A2C-B1B3C5A90F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675" y="2725094"/>
            <a:ext cx="5004520" cy="154640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8AEB012-4080-4F57-9ACE-1CB38724DE0D}"/>
              </a:ext>
            </a:extLst>
          </p:cNvPr>
          <p:cNvSpPr txBox="1"/>
          <p:nvPr/>
        </p:nvSpPr>
        <p:spPr>
          <a:xfrm>
            <a:off x="2014379" y="507392"/>
            <a:ext cx="4524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</a:rPr>
              <a:t>在目标场景为图书系统的情况下，约定如下规范：</a:t>
            </a:r>
            <a:endParaRPr lang="en-US" sz="1600" b="1" dirty="0">
              <a:solidFill>
                <a:srgbClr val="7030A0"/>
              </a:solidFill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8992CAE3-B0B8-4867-9B7E-24AB0F22EA3F}"/>
              </a:ext>
            </a:extLst>
          </p:cNvPr>
          <p:cNvGrpSpPr/>
          <p:nvPr/>
        </p:nvGrpSpPr>
        <p:grpSpPr>
          <a:xfrm>
            <a:off x="6140545" y="970800"/>
            <a:ext cx="2342568" cy="1413262"/>
            <a:chOff x="862026" y="3538078"/>
            <a:chExt cx="7105303" cy="1147336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B357D650-BA7B-4D1C-BA8B-4142EFA02C38}"/>
                </a:ext>
              </a:extLst>
            </p:cNvPr>
            <p:cNvGrpSpPr/>
            <p:nvPr/>
          </p:nvGrpSpPr>
          <p:grpSpPr>
            <a:xfrm>
              <a:off x="862026" y="3538078"/>
              <a:ext cx="7105303" cy="1147336"/>
              <a:chOff x="3820559" y="2272420"/>
              <a:chExt cx="4606155" cy="1865014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5EB2BF87-C26A-4CD7-B8D2-FA4824FD04E8}"/>
                  </a:ext>
                </a:extLst>
              </p:cNvPr>
              <p:cNvSpPr/>
              <p:nvPr/>
            </p:nvSpPr>
            <p:spPr>
              <a:xfrm>
                <a:off x="3820559" y="2272420"/>
                <a:ext cx="4606155" cy="186501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13E68FA5-0A2C-4A96-806D-A7B2A9ADE29B}"/>
                  </a:ext>
                </a:extLst>
              </p:cNvPr>
              <p:cNvCxnSpPr/>
              <p:nvPr/>
            </p:nvCxnSpPr>
            <p:spPr>
              <a:xfrm>
                <a:off x="3820559" y="4137434"/>
                <a:ext cx="371192" cy="0"/>
              </a:xfrm>
              <a:prstGeom prst="line">
                <a:avLst/>
              </a:prstGeom>
              <a:ln w="38100">
                <a:solidFill>
                  <a:srgbClr val="3B4A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B68478C9-B93D-4260-8D2F-726A78EBA19C}"/>
                  </a:ext>
                </a:extLst>
              </p:cNvPr>
              <p:cNvCxnSpPr/>
              <p:nvPr/>
            </p:nvCxnSpPr>
            <p:spPr>
              <a:xfrm flipV="1">
                <a:off x="3820559" y="3822077"/>
                <a:ext cx="0" cy="315357"/>
              </a:xfrm>
              <a:prstGeom prst="line">
                <a:avLst/>
              </a:prstGeom>
              <a:ln w="38100">
                <a:solidFill>
                  <a:srgbClr val="3B4A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FAE13B4A-9335-4621-9970-BB8E3480C053}"/>
                  </a:ext>
                </a:extLst>
              </p:cNvPr>
              <p:cNvCxnSpPr/>
              <p:nvPr/>
            </p:nvCxnSpPr>
            <p:spPr>
              <a:xfrm>
                <a:off x="8426714" y="2272420"/>
                <a:ext cx="0" cy="362139"/>
              </a:xfrm>
              <a:prstGeom prst="line">
                <a:avLst/>
              </a:prstGeom>
              <a:ln w="38100">
                <a:solidFill>
                  <a:srgbClr val="3B4A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20A49D96-0F69-402E-B02B-1FC7C3667ECB}"/>
                  </a:ext>
                </a:extLst>
              </p:cNvPr>
              <p:cNvCxnSpPr/>
              <p:nvPr/>
            </p:nvCxnSpPr>
            <p:spPr>
              <a:xfrm flipH="1">
                <a:off x="8256757" y="2272420"/>
                <a:ext cx="169957" cy="0"/>
              </a:xfrm>
              <a:prstGeom prst="line">
                <a:avLst/>
              </a:prstGeom>
              <a:ln w="38100">
                <a:solidFill>
                  <a:srgbClr val="3B4A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B9BB3DE-EA9F-4999-915B-947A48FAAA4F}"/>
                </a:ext>
              </a:extLst>
            </p:cNvPr>
            <p:cNvSpPr txBox="1"/>
            <p:nvPr/>
          </p:nvSpPr>
          <p:spPr>
            <a:xfrm>
              <a:off x="993652" y="3637458"/>
              <a:ext cx="6842052" cy="9744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/>
                <a:t>使用给定的函数存取数据，修改数据的规范时只需要修改部分函数参数即可适配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156E13B-7D91-47AD-9005-B653C99A8C14}"/>
              </a:ext>
            </a:extLst>
          </p:cNvPr>
          <p:cNvSpPr txBox="1"/>
          <p:nvPr/>
        </p:nvSpPr>
        <p:spPr>
          <a:xfrm>
            <a:off x="2193902" y="1062414"/>
            <a:ext cx="19159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每一本书都是一个对象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57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5"/>
          <p:cNvSpPr txBox="1"/>
          <p:nvPr/>
        </p:nvSpPr>
        <p:spPr>
          <a:xfrm>
            <a:off x="8483113" y="4764911"/>
            <a:ext cx="67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15" name="文本框 5">
            <a:extLst>
              <a:ext uri="{FF2B5EF4-FFF2-40B4-BE49-F238E27FC236}">
                <a16:creationId xmlns:a16="http://schemas.microsoft.com/office/drawing/2014/main" id="{D40BCCA4-3C8F-48CD-96C7-2483C873D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922" y="633521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r>
              <a:rPr lang="zh-CN" altLang="en-US" sz="2000" dirty="0">
                <a:solidFill>
                  <a:srgbClr val="4F6383"/>
                </a:solidFill>
                <a:latin typeface="方正兰亭黑_GBK"/>
                <a:ea typeface="方正兰亭黑_GBK"/>
              </a:rPr>
              <a:t>数据流图</a:t>
            </a:r>
            <a:endParaRPr lang="zh-CN" altLang="zh-CN" sz="2000" dirty="0">
              <a:solidFill>
                <a:srgbClr val="4F6383"/>
              </a:solidFill>
              <a:latin typeface="方正兰亭黑_GBK"/>
              <a:ea typeface="方正兰亭黑_GBK"/>
            </a:endParaRPr>
          </a:p>
        </p:txBody>
      </p:sp>
      <p:pic>
        <p:nvPicPr>
          <p:cNvPr id="9" name="图片 8" descr="图示&#10;&#10;描述已自动生成">
            <a:hlinkClick r:id="rId3" action="ppaction://hlinksldjump"/>
            <a:extLst>
              <a:ext uri="{FF2B5EF4-FFF2-40B4-BE49-F238E27FC236}">
                <a16:creationId xmlns:a16="http://schemas.microsoft.com/office/drawing/2014/main" id="{6F30E26E-9811-4B27-99BE-25DE43C6F4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52" b="80830"/>
          <a:stretch/>
        </p:blipFill>
        <p:spPr>
          <a:xfrm>
            <a:off x="1657608" y="345356"/>
            <a:ext cx="6268466" cy="834196"/>
          </a:xfrm>
          <a:prstGeom prst="rect">
            <a:avLst/>
          </a:prstGeom>
        </p:spPr>
      </p:pic>
      <p:pic>
        <p:nvPicPr>
          <p:cNvPr id="11" name="图片 10" descr="图示&#10;&#10;描述已自动生成">
            <a:extLst>
              <a:ext uri="{FF2B5EF4-FFF2-40B4-BE49-F238E27FC236}">
                <a16:creationId xmlns:a16="http://schemas.microsoft.com/office/drawing/2014/main" id="{0D7C9D5A-3ED1-4E81-9D07-9C990CFE81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47" r="9150" b="29175"/>
          <a:stretch/>
        </p:blipFill>
        <p:spPr>
          <a:xfrm>
            <a:off x="1657608" y="1205310"/>
            <a:ext cx="6474114" cy="2328233"/>
          </a:xfrm>
          <a:prstGeom prst="rect">
            <a:avLst/>
          </a:prstGeom>
        </p:spPr>
      </p:pic>
      <p:pic>
        <p:nvPicPr>
          <p:cNvPr id="13" name="图片 12" descr="图示&#10;&#10;描述已自动生成">
            <a:hlinkClick r:id="rId5" action="ppaction://hlinksldjump"/>
            <a:extLst>
              <a:ext uri="{FF2B5EF4-FFF2-40B4-BE49-F238E27FC236}">
                <a16:creationId xmlns:a16="http://schemas.microsoft.com/office/drawing/2014/main" id="{09764CBE-6A87-4335-ABB2-CD800BF607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97" r="8031"/>
          <a:stretch/>
        </p:blipFill>
        <p:spPr>
          <a:xfrm>
            <a:off x="1657608" y="3559301"/>
            <a:ext cx="6503754" cy="1281282"/>
          </a:xfrm>
          <a:prstGeom prst="rect">
            <a:avLst/>
          </a:prstGeom>
        </p:spPr>
      </p:pic>
      <p:pic>
        <p:nvPicPr>
          <p:cNvPr id="19" name="图片 18" descr="图示&#10;&#10;描述已自动生成">
            <a:extLst>
              <a:ext uri="{FF2B5EF4-FFF2-40B4-BE49-F238E27FC236}">
                <a16:creationId xmlns:a16="http://schemas.microsoft.com/office/drawing/2014/main" id="{3E9063B5-AA3F-4490-920E-348AAD0F4E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74" t="2998" r="2423" b="3615"/>
          <a:stretch/>
        </p:blipFill>
        <p:spPr>
          <a:xfrm>
            <a:off x="8247825" y="170073"/>
            <a:ext cx="381918" cy="4803354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C73BC091-2538-4D59-8EFA-B8770D1DF883}"/>
              </a:ext>
            </a:extLst>
          </p:cNvPr>
          <p:cNvSpPr txBox="1"/>
          <p:nvPr/>
        </p:nvSpPr>
        <p:spPr>
          <a:xfrm>
            <a:off x="337417" y="3083991"/>
            <a:ext cx="13201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030A0"/>
                </a:solidFill>
              </a:rPr>
              <a:t>底层数据与逻辑层的实现相独立</a:t>
            </a:r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59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80330F47-CD13-4DC9-B2F1-B6AE5CB09E1E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创业计划书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第一PPT，www.1ppt.com">
  <a:themeElements>
    <a:clrScheme name="自定义 3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常用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891</Words>
  <Application>Microsoft Office PowerPoint</Application>
  <PresentationFormat>全屏显示(16:9)</PresentationFormat>
  <Paragraphs>138</Paragraphs>
  <Slides>21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Lato</vt:lpstr>
      <vt:lpstr>Open Sans</vt:lpstr>
      <vt:lpstr>等线</vt:lpstr>
      <vt:lpstr>方正黑体简体</vt:lpstr>
      <vt:lpstr>方正兰亭黑_GBK</vt:lpstr>
      <vt:lpstr>微软雅黑</vt:lpstr>
      <vt:lpstr>微软雅黑 Light</vt:lpstr>
      <vt:lpstr>Agency FB</vt:lpstr>
      <vt:lpstr>Arial</vt:lpstr>
      <vt:lpstr>Calibri</vt:lpstr>
      <vt:lpstr>Calibri Light</vt:lpstr>
      <vt:lpstr>Cambria Math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5</cp:revision>
  <dcterms:created xsi:type="dcterms:W3CDTF">2019-03-25T06:40:00Z</dcterms:created>
  <dcterms:modified xsi:type="dcterms:W3CDTF">2020-11-16T08:33:01Z</dcterms:modified>
  <cp:version>Ver 1.10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