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87" r:id="rId4"/>
    <p:sldId id="292" r:id="rId5"/>
    <p:sldId id="284" r:id="rId6"/>
    <p:sldId id="285" r:id="rId7"/>
    <p:sldId id="295" r:id="rId8"/>
    <p:sldId id="289" r:id="rId9"/>
    <p:sldId id="286" r:id="rId10"/>
    <p:sldId id="281" r:id="rId11"/>
    <p:sldId id="296" r:id="rId12"/>
    <p:sldId id="263" r:id="rId13"/>
    <p:sldId id="282" r:id="rId14"/>
    <p:sldId id="283" r:id="rId15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4" autoAdjust="0"/>
    <p:restoredTop sz="91837" autoAdjust="0"/>
  </p:normalViewPr>
  <p:slideViewPr>
    <p:cSldViewPr snapToGrid="0">
      <p:cViewPr varScale="1">
        <p:scale>
          <a:sx n="63" d="100"/>
          <a:sy n="63" d="100"/>
        </p:scale>
        <p:origin x="49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E0925-4BEA-45C3-A2FB-870CA74BB551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47F23C-4CCC-4696-A2D0-EC403E6C8633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Index.php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B67E635F-653C-4674-AFB9-D5C8A01DB228}" type="parTrans" cxnId="{0D36BAE3-D0F7-42F5-9D4E-9290B21088E6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9DFD0870-6821-4755-A70A-0BAFFDB94F73}" type="sibTrans" cxnId="{0D36BAE3-D0F7-42F5-9D4E-9290B21088E6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22A13E29-60DB-4BB0-951A-FE2A4D85DC3C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10000"/>
                </a:schemeClr>
              </a:solidFill>
            </a:rPr>
            <a:t>$alignments = </a:t>
          </a:r>
          <a:r>
            <a:rPr lang="en-US" dirty="0" err="1">
              <a:solidFill>
                <a:schemeClr val="accent4">
                  <a:lumMod val="10000"/>
                </a:schemeClr>
              </a:solidFill>
            </a:rPr>
            <a:t>global_alignment</a:t>
          </a:r>
          <a:r>
            <a:rPr lang="en-US" dirty="0">
              <a:solidFill>
                <a:schemeClr val="accent4">
                  <a:lumMod val="10000"/>
                </a:schemeClr>
              </a:solidFill>
            </a:rPr>
            <a:t>($</a:t>
          </a:r>
          <a:r>
            <a:rPr lang="en-US" dirty="0" err="1">
              <a:solidFill>
                <a:schemeClr val="accent4">
                  <a:lumMod val="10000"/>
                </a:schemeClr>
              </a:solidFill>
            </a:rPr>
            <a:t>query_seq_upper</a:t>
          </a:r>
          <a:r>
            <a:rPr lang="en-US" dirty="0">
              <a:solidFill>
                <a:schemeClr val="accent4">
                  <a:lumMod val="10000"/>
                </a:schemeClr>
              </a:solidFill>
            </a:rPr>
            <a:t>, $</a:t>
          </a:r>
          <a:r>
            <a:rPr lang="en-US" dirty="0" err="1">
              <a:solidFill>
                <a:schemeClr val="accent4">
                  <a:lumMod val="10000"/>
                </a:schemeClr>
              </a:solidFill>
            </a:rPr>
            <a:t>protein_subject</a:t>
          </a:r>
          <a:r>
            <a:rPr lang="en-US" dirty="0">
              <a:solidFill>
                <a:schemeClr val="accent4">
                  <a:lumMod val="10000"/>
                </a:schemeClr>
              </a:solidFill>
            </a:rPr>
            <a:t>, $</a:t>
          </a:r>
          <a:r>
            <a:rPr lang="en-US" dirty="0" err="1">
              <a:solidFill>
                <a:schemeClr val="accent4">
                  <a:lumMod val="10000"/>
                </a:schemeClr>
              </a:solidFill>
            </a:rPr>
            <a:t>matching_words_indices</a:t>
          </a:r>
          <a:r>
            <a:rPr lang="en-US" dirty="0">
              <a:solidFill>
                <a:schemeClr val="accent4">
                  <a:lumMod val="10000"/>
                </a:schemeClr>
              </a:solidFill>
            </a:rPr>
            <a:t>, $</a:t>
          </a:r>
          <a:r>
            <a:rPr lang="en-US" dirty="0" err="1">
              <a:solidFill>
                <a:schemeClr val="accent4">
                  <a:lumMod val="10000"/>
                </a:schemeClr>
              </a:solidFill>
            </a:rPr>
            <a:t>score_threshold</a:t>
          </a:r>
          <a:r>
            <a:rPr lang="en-US" dirty="0">
              <a:solidFill>
                <a:schemeClr val="accent4">
                  <a:lumMod val="10000"/>
                </a:schemeClr>
              </a:solidFill>
            </a:rPr>
            <a:t>, $</a:t>
          </a:r>
          <a:r>
            <a:rPr lang="en-US" dirty="0" err="1">
              <a:solidFill>
                <a:schemeClr val="accent4">
                  <a:lumMod val="10000"/>
                </a:schemeClr>
              </a:solidFill>
            </a:rPr>
            <a:t>word_size</a:t>
          </a:r>
          <a:r>
            <a:rPr lang="en-US" dirty="0">
              <a:solidFill>
                <a:schemeClr val="accent4">
                  <a:lumMod val="10000"/>
                </a:schemeClr>
              </a:solidFill>
            </a:rPr>
            <a:t>, $matrix, $</a:t>
          </a:r>
          <a:r>
            <a:rPr lang="en-US" dirty="0" err="1">
              <a:solidFill>
                <a:schemeClr val="accent4">
                  <a:lumMod val="10000"/>
                </a:schemeClr>
              </a:solidFill>
            </a:rPr>
            <a:t>gap_costs</a:t>
          </a:r>
          <a:r>
            <a:rPr lang="en-US" dirty="0">
              <a:solidFill>
                <a:schemeClr val="accent4">
                  <a:lumMod val="10000"/>
                </a:schemeClr>
              </a:solidFill>
            </a:rPr>
            <a:t>);</a:t>
          </a:r>
        </a:p>
      </dgm:t>
    </dgm:pt>
    <dgm:pt modelId="{231A88B9-04C0-4B38-9FD1-9C794BCCE7EE}" type="parTrans" cxnId="{C0393A1D-22B5-4C4D-A69F-4547EF18B5D8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BEE0FE33-51C4-4562-9952-737D3A992B26}" type="sibTrans" cxnId="{C0393A1D-22B5-4C4D-A69F-4547EF18B5D8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693C835B-439C-4E63-8432-6330D02E34A3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Global_alignment_db.php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FA723FF0-AA4D-4432-81D0-5A3FC80A3614}" type="parTrans" cxnId="{1B9D4E02-A402-41CF-9F39-532DE59F1BEB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1E78055B-174D-48AE-9DB1-B9F043A11748}" type="sibTrans" cxnId="{1B9D4E02-A402-41CF-9F39-532DE59F1BEB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60140C0F-0C2B-4C42-A20A-2173A7DAD550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AlignmentClass.php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02097065-3E33-4E7D-970C-253408AEAD7C}" type="parTrans" cxnId="{2FF69276-068A-40C6-A996-264FD7393560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7AC7F79F-5DC6-476C-94CD-0A2A3272016C}" type="sibTrans" cxnId="{2FF69276-068A-40C6-A996-264FD7393560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A82AC965-3E56-41B1-9018-E114C6572B9D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$needleman_optimal_alignment = $needlemanAlgorithm-&gt;get_needleman_opt_alignments();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C890FACE-CFC3-4B86-8134-1F9B9ECA2D32}" type="parTrans" cxnId="{E0E154B7-E0F7-4514-A7A2-04D394D77B23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158A42CA-B6BA-46F4-AE68-354B5287DE37}" type="sibTrans" cxnId="{E0E154B7-E0F7-4514-A7A2-04D394D77B23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C439B9C3-8110-4093-BEB6-036380D084ED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NeedlemanClass.php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519C35C6-0714-410D-A2DD-3230B5242E42}" type="parTrans" cxnId="{93C50230-D5F1-470C-8BF5-9216AEFB4C84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52893D24-AEA4-4774-A423-0BE96CF230D6}" type="sibTrans" cxnId="{93C50230-D5F1-470C-8BF5-9216AEFB4C84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F4744286-FB52-45B1-8BC5-7EF954520AF5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 public function get_needleman_opt_alignments() { return $this-&gt;alignments; }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45949661-960D-4894-9404-1E1FEF3850DB}" type="parTrans" cxnId="{C8DF73AF-F13F-4AB0-A0E2-009399E4E867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3DA2B399-DDBB-46E6-870B-9EF289EF7BD6}" type="sibTrans" cxnId="{C8DF73AF-F13F-4AB0-A0E2-009399E4E867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4C808662-899E-4095-A2E8-C94FD343A366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$sequence_alignments = $alignments-&gt;get_global_alignments()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960E8EA2-7EC0-41F4-99BC-1C48F4718A96}" type="parTrans" cxnId="{63FDE43D-BC4B-4E84-8F3A-C4F349426F8D}">
      <dgm:prSet/>
      <dgm:spPr/>
      <dgm:t>
        <a:bodyPr/>
        <a:lstStyle/>
        <a:p>
          <a:endParaRPr lang="en-US"/>
        </a:p>
      </dgm:t>
    </dgm:pt>
    <dgm:pt modelId="{DD40D850-205E-4393-AA2B-E68A559F45EA}" type="sibTrans" cxnId="{63FDE43D-BC4B-4E84-8F3A-C4F349426F8D}">
      <dgm:prSet/>
      <dgm:spPr/>
      <dgm:t>
        <a:bodyPr/>
        <a:lstStyle/>
        <a:p>
          <a:endParaRPr lang="en-US"/>
        </a:p>
      </dgm:t>
    </dgm:pt>
    <dgm:pt modelId="{200F0A3C-5C4C-4B52-829F-CC82B657C88D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 $needlemanAlgorithm-&gt;get_optimal_alignment($query_seed, $db_seed);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564D45E4-FEDC-4911-8AD6-713BF4584748}" type="parTrans" cxnId="{EBEACC69-B0F1-462D-B6F0-F08E99EBD701}">
      <dgm:prSet/>
      <dgm:spPr/>
      <dgm:t>
        <a:bodyPr/>
        <a:lstStyle/>
        <a:p>
          <a:endParaRPr lang="en-US"/>
        </a:p>
      </dgm:t>
    </dgm:pt>
    <dgm:pt modelId="{921BBAC7-B3BF-4B93-8B22-EA49D0EE533B}" type="sibTrans" cxnId="{EBEACC69-B0F1-462D-B6F0-F08E99EBD701}">
      <dgm:prSet/>
      <dgm:spPr/>
      <dgm:t>
        <a:bodyPr/>
        <a:lstStyle/>
        <a:p>
          <a:endParaRPr lang="en-US"/>
        </a:p>
      </dgm:t>
    </dgm:pt>
    <dgm:pt modelId="{44685E35-BA20-4FE5-BF68-B806E7D46890}">
      <dgm:prSet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 alignments_view.php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7F21D5B2-D445-4856-AB84-AD3D1F8ED60F}" type="parTrans" cxnId="{A1CD6B25-C46C-4C25-9BEA-733241146B07}">
      <dgm:prSet/>
      <dgm:spPr/>
      <dgm:t>
        <a:bodyPr/>
        <a:lstStyle/>
        <a:p>
          <a:endParaRPr lang="en-US"/>
        </a:p>
      </dgm:t>
    </dgm:pt>
    <dgm:pt modelId="{C828D0CF-D96E-4BC4-AADF-D6CB495CB45B}" type="sibTrans" cxnId="{A1CD6B25-C46C-4C25-9BEA-733241146B07}">
      <dgm:prSet/>
      <dgm:spPr/>
      <dgm:t>
        <a:bodyPr/>
        <a:lstStyle/>
        <a:p>
          <a:endParaRPr lang="en-US"/>
        </a:p>
      </dgm:t>
    </dgm:pt>
    <dgm:pt modelId="{AEEC9AB0-3F9E-46A5-A400-5FDD132E4755}">
      <dgm:prSet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Show global alignments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551114D8-F7C0-4499-912C-5AED15131275}" type="parTrans" cxnId="{7F663D72-04A5-4A54-9426-E69459690C46}">
      <dgm:prSet/>
      <dgm:spPr/>
      <dgm:t>
        <a:bodyPr/>
        <a:lstStyle/>
        <a:p>
          <a:endParaRPr lang="en-US"/>
        </a:p>
      </dgm:t>
    </dgm:pt>
    <dgm:pt modelId="{FBE8A32B-9660-42C8-9C0D-E6A569CD8695}" type="sibTrans" cxnId="{7F663D72-04A5-4A54-9426-E69459690C46}">
      <dgm:prSet/>
      <dgm:spPr/>
      <dgm:t>
        <a:bodyPr/>
        <a:lstStyle/>
        <a:p>
          <a:endParaRPr lang="en-US"/>
        </a:p>
      </dgm:t>
    </dgm:pt>
    <dgm:pt modelId="{553AC532-427D-4226-B376-3DE243AEAB9F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10000"/>
                </a:schemeClr>
              </a:solidFill>
            </a:rPr>
            <a:t>Blasp_welcome.php</a:t>
          </a:r>
          <a:endParaRPr lang="en-US" dirty="0">
            <a:solidFill>
              <a:schemeClr val="accent4">
                <a:lumMod val="10000"/>
              </a:schemeClr>
            </a:solidFill>
          </a:endParaRPr>
        </a:p>
      </dgm:t>
    </dgm:pt>
    <dgm:pt modelId="{E0263865-9371-4228-98A5-E6F8C040BB83}" type="parTrans" cxnId="{F24ECE86-83F1-48F2-8E8D-8CA928E2B469}">
      <dgm:prSet/>
      <dgm:spPr/>
      <dgm:t>
        <a:bodyPr/>
        <a:lstStyle/>
        <a:p>
          <a:endParaRPr lang="en-US"/>
        </a:p>
      </dgm:t>
    </dgm:pt>
    <dgm:pt modelId="{4885611F-B96A-477E-877E-5CE96C2C619D}" type="sibTrans" cxnId="{F24ECE86-83F1-48F2-8E8D-8CA928E2B469}">
      <dgm:prSet/>
      <dgm:spPr/>
      <dgm:t>
        <a:bodyPr/>
        <a:lstStyle/>
        <a:p>
          <a:endParaRPr lang="en-US">
            <a:solidFill>
              <a:schemeClr val="accent4">
                <a:lumMod val="10000"/>
              </a:schemeClr>
            </a:solidFill>
          </a:endParaRPr>
        </a:p>
      </dgm:t>
    </dgm:pt>
    <dgm:pt modelId="{0740AA3A-0828-413D-A17A-59E03BB18539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10000"/>
                </a:schemeClr>
              </a:solidFill>
            </a:rPr>
            <a:t>User input query sequence</a:t>
          </a:r>
        </a:p>
      </dgm:t>
    </dgm:pt>
    <dgm:pt modelId="{97D10D3A-EAD0-475B-9D67-F48A1087978C}" type="parTrans" cxnId="{A44FFA46-6657-4161-BE67-97D0EDC90D57}">
      <dgm:prSet/>
      <dgm:spPr/>
      <dgm:t>
        <a:bodyPr/>
        <a:lstStyle/>
        <a:p>
          <a:endParaRPr lang="en-US"/>
        </a:p>
      </dgm:t>
    </dgm:pt>
    <dgm:pt modelId="{ED68FEF1-A1C4-4D79-95FB-035949E8EE84}" type="sibTrans" cxnId="{A44FFA46-6657-4161-BE67-97D0EDC90D57}">
      <dgm:prSet/>
      <dgm:spPr/>
      <dgm:t>
        <a:bodyPr/>
        <a:lstStyle/>
        <a:p>
          <a:endParaRPr lang="en-US"/>
        </a:p>
      </dgm:t>
    </dgm:pt>
    <dgm:pt modelId="{F6226B10-BE87-4E53-9E24-DEEC81EFEF5B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10000"/>
                </a:schemeClr>
              </a:solidFill>
            </a:rPr>
            <a:t>Select features</a:t>
          </a:r>
        </a:p>
      </dgm:t>
    </dgm:pt>
    <dgm:pt modelId="{537D2091-062E-4F1C-8A77-B5A24D5C6A9C}" type="parTrans" cxnId="{A2E43730-13D7-467D-A5E4-A14D401E5629}">
      <dgm:prSet/>
      <dgm:spPr/>
      <dgm:t>
        <a:bodyPr/>
        <a:lstStyle/>
        <a:p>
          <a:endParaRPr lang="en-US"/>
        </a:p>
      </dgm:t>
    </dgm:pt>
    <dgm:pt modelId="{FADB62B2-7B82-41DD-813F-AF0CBE56C2C2}" type="sibTrans" cxnId="{A2E43730-13D7-467D-A5E4-A14D401E5629}">
      <dgm:prSet/>
      <dgm:spPr/>
      <dgm:t>
        <a:bodyPr/>
        <a:lstStyle/>
        <a:p>
          <a:endParaRPr lang="en-US"/>
        </a:p>
      </dgm:t>
    </dgm:pt>
    <dgm:pt modelId="{691C8B0C-6995-4255-8A17-F17B737EA7D9}" type="pres">
      <dgm:prSet presAssocID="{821E0925-4BEA-45C3-A2FB-870CA74BB551}" presName="Name0" presStyleCnt="0">
        <dgm:presLayoutVars>
          <dgm:dir/>
          <dgm:resizeHandles val="exact"/>
        </dgm:presLayoutVars>
      </dgm:prSet>
      <dgm:spPr/>
    </dgm:pt>
    <dgm:pt modelId="{D8AC8AA0-4D4F-493F-B18E-E07EF7F8C3E7}" type="pres">
      <dgm:prSet presAssocID="{553AC532-427D-4226-B376-3DE243AEAB9F}" presName="node" presStyleLbl="node1" presStyleIdx="0" presStyleCnt="6">
        <dgm:presLayoutVars>
          <dgm:bulletEnabled val="1"/>
        </dgm:presLayoutVars>
      </dgm:prSet>
      <dgm:spPr/>
    </dgm:pt>
    <dgm:pt modelId="{CDE9F924-073A-4773-BF93-A345F94FBE4A}" type="pres">
      <dgm:prSet presAssocID="{4885611F-B96A-477E-877E-5CE96C2C619D}" presName="sibTrans" presStyleLbl="sibTrans1D1" presStyleIdx="0" presStyleCnt="5"/>
      <dgm:spPr/>
    </dgm:pt>
    <dgm:pt modelId="{442B6EA4-3E3C-44EB-8A77-DD70A7FE58FE}" type="pres">
      <dgm:prSet presAssocID="{4885611F-B96A-477E-877E-5CE96C2C619D}" presName="connectorText" presStyleLbl="sibTrans1D1" presStyleIdx="0" presStyleCnt="5"/>
      <dgm:spPr/>
    </dgm:pt>
    <dgm:pt modelId="{4823DC70-C74A-44E1-ABF8-052FF2460D1C}" type="pres">
      <dgm:prSet presAssocID="{4247F23C-4CCC-4696-A2D0-EC403E6C8633}" presName="node" presStyleLbl="node1" presStyleIdx="1" presStyleCnt="6">
        <dgm:presLayoutVars>
          <dgm:bulletEnabled val="1"/>
        </dgm:presLayoutVars>
      </dgm:prSet>
      <dgm:spPr/>
    </dgm:pt>
    <dgm:pt modelId="{F581B8A2-F69B-4D57-B3A2-A21A9FADF197}" type="pres">
      <dgm:prSet presAssocID="{9DFD0870-6821-4755-A70A-0BAFFDB94F73}" presName="sibTrans" presStyleLbl="sibTrans1D1" presStyleIdx="1" presStyleCnt="5"/>
      <dgm:spPr/>
    </dgm:pt>
    <dgm:pt modelId="{70B032A0-588C-472A-AAC9-5FC022EAB353}" type="pres">
      <dgm:prSet presAssocID="{9DFD0870-6821-4755-A70A-0BAFFDB94F73}" presName="connectorText" presStyleLbl="sibTrans1D1" presStyleIdx="1" presStyleCnt="5"/>
      <dgm:spPr/>
    </dgm:pt>
    <dgm:pt modelId="{B860D564-08AA-4B34-8684-A443F181D19D}" type="pres">
      <dgm:prSet presAssocID="{693C835B-439C-4E63-8432-6330D02E34A3}" presName="node" presStyleLbl="node1" presStyleIdx="2" presStyleCnt="6">
        <dgm:presLayoutVars>
          <dgm:bulletEnabled val="1"/>
        </dgm:presLayoutVars>
      </dgm:prSet>
      <dgm:spPr/>
    </dgm:pt>
    <dgm:pt modelId="{60D13FF5-0C99-4ADA-86FD-5EFFA793DABB}" type="pres">
      <dgm:prSet presAssocID="{1E78055B-174D-48AE-9DB1-B9F043A11748}" presName="sibTrans" presStyleLbl="sibTrans1D1" presStyleIdx="2" presStyleCnt="5"/>
      <dgm:spPr/>
    </dgm:pt>
    <dgm:pt modelId="{AE178CA9-5996-4540-952E-FF24E593FC8B}" type="pres">
      <dgm:prSet presAssocID="{1E78055B-174D-48AE-9DB1-B9F043A11748}" presName="connectorText" presStyleLbl="sibTrans1D1" presStyleIdx="2" presStyleCnt="5"/>
      <dgm:spPr/>
    </dgm:pt>
    <dgm:pt modelId="{6FE9EF0D-27DD-4D68-811E-41DCBB32C6E2}" type="pres">
      <dgm:prSet presAssocID="{60140C0F-0C2B-4C42-A20A-2173A7DAD550}" presName="node" presStyleLbl="node1" presStyleIdx="3" presStyleCnt="6">
        <dgm:presLayoutVars>
          <dgm:bulletEnabled val="1"/>
        </dgm:presLayoutVars>
      </dgm:prSet>
      <dgm:spPr/>
    </dgm:pt>
    <dgm:pt modelId="{0B00E2FD-21C0-40CC-9DB1-B673F8DE6C2B}" type="pres">
      <dgm:prSet presAssocID="{7AC7F79F-5DC6-476C-94CD-0A2A3272016C}" presName="sibTrans" presStyleLbl="sibTrans1D1" presStyleIdx="3" presStyleCnt="5"/>
      <dgm:spPr/>
    </dgm:pt>
    <dgm:pt modelId="{596EF76A-2320-47C1-A2ED-913505ECAA3C}" type="pres">
      <dgm:prSet presAssocID="{7AC7F79F-5DC6-476C-94CD-0A2A3272016C}" presName="connectorText" presStyleLbl="sibTrans1D1" presStyleIdx="3" presStyleCnt="5"/>
      <dgm:spPr/>
    </dgm:pt>
    <dgm:pt modelId="{55477E66-2911-413D-80E7-ACC1CD0D2B55}" type="pres">
      <dgm:prSet presAssocID="{C439B9C3-8110-4093-BEB6-036380D084ED}" presName="node" presStyleLbl="node1" presStyleIdx="4" presStyleCnt="6">
        <dgm:presLayoutVars>
          <dgm:bulletEnabled val="1"/>
        </dgm:presLayoutVars>
      </dgm:prSet>
      <dgm:spPr/>
    </dgm:pt>
    <dgm:pt modelId="{FA4C1744-8377-4601-9599-655F2DE0C0AA}" type="pres">
      <dgm:prSet presAssocID="{52893D24-AEA4-4774-A423-0BE96CF230D6}" presName="sibTrans" presStyleLbl="sibTrans1D1" presStyleIdx="4" presStyleCnt="5"/>
      <dgm:spPr/>
    </dgm:pt>
    <dgm:pt modelId="{337ACA97-B199-47D3-85A8-B94807934034}" type="pres">
      <dgm:prSet presAssocID="{52893D24-AEA4-4774-A423-0BE96CF230D6}" presName="connectorText" presStyleLbl="sibTrans1D1" presStyleIdx="4" presStyleCnt="5"/>
      <dgm:spPr/>
    </dgm:pt>
    <dgm:pt modelId="{91D67AB2-6485-4146-924F-6922AD7C28B4}" type="pres">
      <dgm:prSet presAssocID="{44685E35-BA20-4FE5-BF68-B806E7D46890}" presName="node" presStyleLbl="node1" presStyleIdx="5" presStyleCnt="6">
        <dgm:presLayoutVars>
          <dgm:bulletEnabled val="1"/>
        </dgm:presLayoutVars>
      </dgm:prSet>
      <dgm:spPr/>
    </dgm:pt>
  </dgm:ptLst>
  <dgm:cxnLst>
    <dgm:cxn modelId="{1B9D4E02-A402-41CF-9F39-532DE59F1BEB}" srcId="{821E0925-4BEA-45C3-A2FB-870CA74BB551}" destId="{693C835B-439C-4E63-8432-6330D02E34A3}" srcOrd="2" destOrd="0" parTransId="{FA723FF0-AA4D-4432-81D0-5A3FC80A3614}" sibTransId="{1E78055B-174D-48AE-9DB1-B9F043A11748}"/>
    <dgm:cxn modelId="{3AF50403-CF2E-4649-9351-DE780C5C3978}" type="presOf" srcId="{200F0A3C-5C4C-4B52-829F-CC82B657C88D}" destId="{6FE9EF0D-27DD-4D68-811E-41DCBB32C6E2}" srcOrd="0" destOrd="1" presId="urn:microsoft.com/office/officeart/2005/8/layout/bProcess3"/>
    <dgm:cxn modelId="{AB22711B-176D-47E8-968D-871CB4C76278}" type="presOf" srcId="{4247F23C-4CCC-4696-A2D0-EC403E6C8633}" destId="{4823DC70-C74A-44E1-ABF8-052FF2460D1C}" srcOrd="0" destOrd="0" presId="urn:microsoft.com/office/officeart/2005/8/layout/bProcess3"/>
    <dgm:cxn modelId="{C0393A1D-22B5-4C4D-A69F-4547EF18B5D8}" srcId="{4247F23C-4CCC-4696-A2D0-EC403E6C8633}" destId="{22A13E29-60DB-4BB0-951A-FE2A4D85DC3C}" srcOrd="0" destOrd="0" parTransId="{231A88B9-04C0-4B38-9FD1-9C794BCCE7EE}" sibTransId="{BEE0FE33-51C4-4562-9952-737D3A992B26}"/>
    <dgm:cxn modelId="{9002C521-AA23-488F-99E8-FABA219A57C7}" type="presOf" srcId="{1E78055B-174D-48AE-9DB1-B9F043A11748}" destId="{AE178CA9-5996-4540-952E-FF24E593FC8B}" srcOrd="1" destOrd="0" presId="urn:microsoft.com/office/officeart/2005/8/layout/bProcess3"/>
    <dgm:cxn modelId="{A1CD6B25-C46C-4C25-9BEA-733241146B07}" srcId="{821E0925-4BEA-45C3-A2FB-870CA74BB551}" destId="{44685E35-BA20-4FE5-BF68-B806E7D46890}" srcOrd="5" destOrd="0" parTransId="{7F21D5B2-D445-4856-AB84-AD3D1F8ED60F}" sibTransId="{C828D0CF-D96E-4BC4-AADF-D6CB495CB45B}"/>
    <dgm:cxn modelId="{93C50230-D5F1-470C-8BF5-9216AEFB4C84}" srcId="{821E0925-4BEA-45C3-A2FB-870CA74BB551}" destId="{C439B9C3-8110-4093-BEB6-036380D084ED}" srcOrd="4" destOrd="0" parTransId="{519C35C6-0714-410D-A2DD-3230B5242E42}" sibTransId="{52893D24-AEA4-4774-A423-0BE96CF230D6}"/>
    <dgm:cxn modelId="{A2E43730-13D7-467D-A5E4-A14D401E5629}" srcId="{553AC532-427D-4226-B376-3DE243AEAB9F}" destId="{F6226B10-BE87-4E53-9E24-DEEC81EFEF5B}" srcOrd="1" destOrd="0" parTransId="{537D2091-062E-4F1C-8A77-B5A24D5C6A9C}" sibTransId="{FADB62B2-7B82-41DD-813F-AF0CBE56C2C2}"/>
    <dgm:cxn modelId="{63FDE43D-BC4B-4E84-8F3A-C4F349426F8D}" srcId="{693C835B-439C-4E63-8432-6330D02E34A3}" destId="{4C808662-899E-4095-A2E8-C94FD343A366}" srcOrd="0" destOrd="0" parTransId="{960E8EA2-7EC0-41F4-99BC-1C48F4718A96}" sibTransId="{DD40D850-205E-4393-AA2B-E68A559F45EA}"/>
    <dgm:cxn modelId="{D9FB5A45-E825-4B73-9C38-9E6CFEB6F495}" type="presOf" srcId="{F4744286-FB52-45B1-8BC5-7EF954520AF5}" destId="{55477E66-2911-413D-80E7-ACC1CD0D2B55}" srcOrd="0" destOrd="1" presId="urn:microsoft.com/office/officeart/2005/8/layout/bProcess3"/>
    <dgm:cxn modelId="{A44FFA46-6657-4161-BE67-97D0EDC90D57}" srcId="{553AC532-427D-4226-B376-3DE243AEAB9F}" destId="{0740AA3A-0828-413D-A17A-59E03BB18539}" srcOrd="0" destOrd="0" parTransId="{97D10D3A-EAD0-475B-9D67-F48A1087978C}" sibTransId="{ED68FEF1-A1C4-4D79-95FB-035949E8EE84}"/>
    <dgm:cxn modelId="{EBEACC69-B0F1-462D-B6F0-F08E99EBD701}" srcId="{60140C0F-0C2B-4C42-A20A-2173A7DAD550}" destId="{200F0A3C-5C4C-4B52-829F-CC82B657C88D}" srcOrd="0" destOrd="0" parTransId="{564D45E4-FEDC-4911-8AD6-713BF4584748}" sibTransId="{921BBAC7-B3BF-4B93-8B22-EA49D0EE533B}"/>
    <dgm:cxn modelId="{25E7C14C-F8DD-4310-93FD-37CC24B171AD}" type="presOf" srcId="{52893D24-AEA4-4774-A423-0BE96CF230D6}" destId="{FA4C1744-8377-4601-9599-655F2DE0C0AA}" srcOrd="0" destOrd="0" presId="urn:microsoft.com/office/officeart/2005/8/layout/bProcess3"/>
    <dgm:cxn modelId="{D9FBF96D-D220-405F-BA5A-151A5A9DAF8B}" type="presOf" srcId="{4885611F-B96A-477E-877E-5CE96C2C619D}" destId="{442B6EA4-3E3C-44EB-8A77-DD70A7FE58FE}" srcOrd="1" destOrd="0" presId="urn:microsoft.com/office/officeart/2005/8/layout/bProcess3"/>
    <dgm:cxn modelId="{7F663D72-04A5-4A54-9426-E69459690C46}" srcId="{44685E35-BA20-4FE5-BF68-B806E7D46890}" destId="{AEEC9AB0-3F9E-46A5-A400-5FDD132E4755}" srcOrd="0" destOrd="0" parTransId="{551114D8-F7C0-4499-912C-5AED15131275}" sibTransId="{FBE8A32B-9660-42C8-9C0D-E6A569CD8695}"/>
    <dgm:cxn modelId="{2FF69276-068A-40C6-A996-264FD7393560}" srcId="{821E0925-4BEA-45C3-A2FB-870CA74BB551}" destId="{60140C0F-0C2B-4C42-A20A-2173A7DAD550}" srcOrd="3" destOrd="0" parTransId="{02097065-3E33-4E7D-970C-253408AEAD7C}" sibTransId="{7AC7F79F-5DC6-476C-94CD-0A2A3272016C}"/>
    <dgm:cxn modelId="{2E490159-7358-4714-957F-A0BB231AC3F1}" type="presOf" srcId="{A82AC965-3E56-41B1-9018-E114C6572B9D}" destId="{6FE9EF0D-27DD-4D68-811E-41DCBB32C6E2}" srcOrd="0" destOrd="2" presId="urn:microsoft.com/office/officeart/2005/8/layout/bProcess3"/>
    <dgm:cxn modelId="{DE7C1C59-9EF2-4D70-A60B-4E9B9C045A44}" type="presOf" srcId="{AEEC9AB0-3F9E-46A5-A400-5FDD132E4755}" destId="{91D67AB2-6485-4146-924F-6922AD7C28B4}" srcOrd="0" destOrd="1" presId="urn:microsoft.com/office/officeart/2005/8/layout/bProcess3"/>
    <dgm:cxn modelId="{4507727F-86E7-4E67-97FC-33E058A024B3}" type="presOf" srcId="{F6226B10-BE87-4E53-9E24-DEEC81EFEF5B}" destId="{D8AC8AA0-4D4F-493F-B18E-E07EF7F8C3E7}" srcOrd="0" destOrd="2" presId="urn:microsoft.com/office/officeart/2005/8/layout/bProcess3"/>
    <dgm:cxn modelId="{F24ECE86-83F1-48F2-8E8D-8CA928E2B469}" srcId="{821E0925-4BEA-45C3-A2FB-870CA74BB551}" destId="{553AC532-427D-4226-B376-3DE243AEAB9F}" srcOrd="0" destOrd="0" parTransId="{E0263865-9371-4228-98A5-E6F8C040BB83}" sibTransId="{4885611F-B96A-477E-877E-5CE96C2C619D}"/>
    <dgm:cxn modelId="{F3889C96-5FD1-4F69-9D47-66AD36AAAB96}" type="presOf" srcId="{C439B9C3-8110-4093-BEB6-036380D084ED}" destId="{55477E66-2911-413D-80E7-ACC1CD0D2B55}" srcOrd="0" destOrd="0" presId="urn:microsoft.com/office/officeart/2005/8/layout/bProcess3"/>
    <dgm:cxn modelId="{B9648D97-0E63-42DC-A3C5-11AC4B920D77}" type="presOf" srcId="{22A13E29-60DB-4BB0-951A-FE2A4D85DC3C}" destId="{4823DC70-C74A-44E1-ABF8-052FF2460D1C}" srcOrd="0" destOrd="1" presId="urn:microsoft.com/office/officeart/2005/8/layout/bProcess3"/>
    <dgm:cxn modelId="{2A8CF6A3-530F-4C94-91F3-3332AB399C0F}" type="presOf" srcId="{9DFD0870-6821-4755-A70A-0BAFFDB94F73}" destId="{70B032A0-588C-472A-AAC9-5FC022EAB353}" srcOrd="1" destOrd="0" presId="urn:microsoft.com/office/officeart/2005/8/layout/bProcess3"/>
    <dgm:cxn modelId="{2276BCAD-AC0A-4F7D-BCF5-F4E5C8ED34D3}" type="presOf" srcId="{60140C0F-0C2B-4C42-A20A-2173A7DAD550}" destId="{6FE9EF0D-27DD-4D68-811E-41DCBB32C6E2}" srcOrd="0" destOrd="0" presId="urn:microsoft.com/office/officeart/2005/8/layout/bProcess3"/>
    <dgm:cxn modelId="{C8DF73AF-F13F-4AB0-A0E2-009399E4E867}" srcId="{C439B9C3-8110-4093-BEB6-036380D084ED}" destId="{F4744286-FB52-45B1-8BC5-7EF954520AF5}" srcOrd="0" destOrd="0" parTransId="{45949661-960D-4894-9404-1E1FEF3850DB}" sibTransId="{3DA2B399-DDBB-46E6-870B-9EF289EF7BD6}"/>
    <dgm:cxn modelId="{E92645B0-A7E5-4A87-A826-3A6925B8961D}" type="presOf" srcId="{7AC7F79F-5DC6-476C-94CD-0A2A3272016C}" destId="{596EF76A-2320-47C1-A2ED-913505ECAA3C}" srcOrd="1" destOrd="0" presId="urn:microsoft.com/office/officeart/2005/8/layout/bProcess3"/>
    <dgm:cxn modelId="{9E50A1B1-CA0C-43F5-94D8-F77E85017AFB}" type="presOf" srcId="{7AC7F79F-5DC6-476C-94CD-0A2A3272016C}" destId="{0B00E2FD-21C0-40CC-9DB1-B673F8DE6C2B}" srcOrd="0" destOrd="0" presId="urn:microsoft.com/office/officeart/2005/8/layout/bProcess3"/>
    <dgm:cxn modelId="{CBBF2DB5-7BB7-4E51-860E-E79AF6D61693}" type="presOf" srcId="{4885611F-B96A-477E-877E-5CE96C2C619D}" destId="{CDE9F924-073A-4773-BF93-A345F94FBE4A}" srcOrd="0" destOrd="0" presId="urn:microsoft.com/office/officeart/2005/8/layout/bProcess3"/>
    <dgm:cxn modelId="{F8BED4B6-282F-4EEF-83A2-CA0E6871BEDA}" type="presOf" srcId="{693C835B-439C-4E63-8432-6330D02E34A3}" destId="{B860D564-08AA-4B34-8684-A443F181D19D}" srcOrd="0" destOrd="0" presId="urn:microsoft.com/office/officeart/2005/8/layout/bProcess3"/>
    <dgm:cxn modelId="{E0E154B7-E0F7-4514-A7A2-04D394D77B23}" srcId="{60140C0F-0C2B-4C42-A20A-2173A7DAD550}" destId="{A82AC965-3E56-41B1-9018-E114C6572B9D}" srcOrd="1" destOrd="0" parTransId="{C890FACE-CFC3-4B86-8134-1F9B9ECA2D32}" sibTransId="{158A42CA-B6BA-46F4-AE68-354B5287DE37}"/>
    <dgm:cxn modelId="{F28728CC-86C7-4DA2-9D33-9C7931D13A29}" type="presOf" srcId="{0740AA3A-0828-413D-A17A-59E03BB18539}" destId="{D8AC8AA0-4D4F-493F-B18E-E07EF7F8C3E7}" srcOrd="0" destOrd="1" presId="urn:microsoft.com/office/officeart/2005/8/layout/bProcess3"/>
    <dgm:cxn modelId="{FC2846D2-A4E9-4F41-BD2A-C91938AA0BCB}" type="presOf" srcId="{553AC532-427D-4226-B376-3DE243AEAB9F}" destId="{D8AC8AA0-4D4F-493F-B18E-E07EF7F8C3E7}" srcOrd="0" destOrd="0" presId="urn:microsoft.com/office/officeart/2005/8/layout/bProcess3"/>
    <dgm:cxn modelId="{D672BEDB-92EA-4A8C-B730-2AD791D4898F}" type="presOf" srcId="{1E78055B-174D-48AE-9DB1-B9F043A11748}" destId="{60D13FF5-0C99-4ADA-86FD-5EFFA793DABB}" srcOrd="0" destOrd="0" presId="urn:microsoft.com/office/officeart/2005/8/layout/bProcess3"/>
    <dgm:cxn modelId="{0607CEDE-1330-4877-9D20-C0DE0D4E332C}" type="presOf" srcId="{44685E35-BA20-4FE5-BF68-B806E7D46890}" destId="{91D67AB2-6485-4146-924F-6922AD7C28B4}" srcOrd="0" destOrd="0" presId="urn:microsoft.com/office/officeart/2005/8/layout/bProcess3"/>
    <dgm:cxn modelId="{0D36BAE3-D0F7-42F5-9D4E-9290B21088E6}" srcId="{821E0925-4BEA-45C3-A2FB-870CA74BB551}" destId="{4247F23C-4CCC-4696-A2D0-EC403E6C8633}" srcOrd="1" destOrd="0" parTransId="{B67E635F-653C-4674-AFB9-D5C8A01DB228}" sibTransId="{9DFD0870-6821-4755-A70A-0BAFFDB94F73}"/>
    <dgm:cxn modelId="{B90B17E7-AED4-429E-AB56-F1FBB46DF2FE}" type="presOf" srcId="{821E0925-4BEA-45C3-A2FB-870CA74BB551}" destId="{691C8B0C-6995-4255-8A17-F17B737EA7D9}" srcOrd="0" destOrd="0" presId="urn:microsoft.com/office/officeart/2005/8/layout/bProcess3"/>
    <dgm:cxn modelId="{B87314F0-A3EA-4C48-8234-0AE6368B6E12}" type="presOf" srcId="{52893D24-AEA4-4774-A423-0BE96CF230D6}" destId="{337ACA97-B199-47D3-85A8-B94807934034}" srcOrd="1" destOrd="0" presId="urn:microsoft.com/office/officeart/2005/8/layout/bProcess3"/>
    <dgm:cxn modelId="{E2DE82F9-3CA4-46A1-B598-4C07F3B12D8A}" type="presOf" srcId="{4C808662-899E-4095-A2E8-C94FD343A366}" destId="{B860D564-08AA-4B34-8684-A443F181D19D}" srcOrd="0" destOrd="1" presId="urn:microsoft.com/office/officeart/2005/8/layout/bProcess3"/>
    <dgm:cxn modelId="{9FA8DDFE-F4C3-488C-A770-64FA33A5B36E}" type="presOf" srcId="{9DFD0870-6821-4755-A70A-0BAFFDB94F73}" destId="{F581B8A2-F69B-4D57-B3A2-A21A9FADF197}" srcOrd="0" destOrd="0" presId="urn:microsoft.com/office/officeart/2005/8/layout/bProcess3"/>
    <dgm:cxn modelId="{4D70C904-5CC6-4CE6-BC1C-5BD9A67927A4}" type="presParOf" srcId="{691C8B0C-6995-4255-8A17-F17B737EA7D9}" destId="{D8AC8AA0-4D4F-493F-B18E-E07EF7F8C3E7}" srcOrd="0" destOrd="0" presId="urn:microsoft.com/office/officeart/2005/8/layout/bProcess3"/>
    <dgm:cxn modelId="{EF9BEF41-E510-4DF1-A56B-B254C9201A3A}" type="presParOf" srcId="{691C8B0C-6995-4255-8A17-F17B737EA7D9}" destId="{CDE9F924-073A-4773-BF93-A345F94FBE4A}" srcOrd="1" destOrd="0" presId="urn:microsoft.com/office/officeart/2005/8/layout/bProcess3"/>
    <dgm:cxn modelId="{63E5A1BD-42B4-4CD8-A5E9-A2A6AC075639}" type="presParOf" srcId="{CDE9F924-073A-4773-BF93-A345F94FBE4A}" destId="{442B6EA4-3E3C-44EB-8A77-DD70A7FE58FE}" srcOrd="0" destOrd="0" presId="urn:microsoft.com/office/officeart/2005/8/layout/bProcess3"/>
    <dgm:cxn modelId="{C0C4A38F-D29A-4F1A-A85E-668488CED8BD}" type="presParOf" srcId="{691C8B0C-6995-4255-8A17-F17B737EA7D9}" destId="{4823DC70-C74A-44E1-ABF8-052FF2460D1C}" srcOrd="2" destOrd="0" presId="urn:microsoft.com/office/officeart/2005/8/layout/bProcess3"/>
    <dgm:cxn modelId="{AD2470FD-0DF0-4FC1-BC10-50CB282385E9}" type="presParOf" srcId="{691C8B0C-6995-4255-8A17-F17B737EA7D9}" destId="{F581B8A2-F69B-4D57-B3A2-A21A9FADF197}" srcOrd="3" destOrd="0" presId="urn:microsoft.com/office/officeart/2005/8/layout/bProcess3"/>
    <dgm:cxn modelId="{9F723B6F-72B3-4901-AAB5-D14CC93CBEF9}" type="presParOf" srcId="{F581B8A2-F69B-4D57-B3A2-A21A9FADF197}" destId="{70B032A0-588C-472A-AAC9-5FC022EAB353}" srcOrd="0" destOrd="0" presId="urn:microsoft.com/office/officeart/2005/8/layout/bProcess3"/>
    <dgm:cxn modelId="{E0AB931A-E52C-4341-B9DF-35D24CB18CFE}" type="presParOf" srcId="{691C8B0C-6995-4255-8A17-F17B737EA7D9}" destId="{B860D564-08AA-4B34-8684-A443F181D19D}" srcOrd="4" destOrd="0" presId="urn:microsoft.com/office/officeart/2005/8/layout/bProcess3"/>
    <dgm:cxn modelId="{0FC341A7-3FA2-4301-A4EC-1385D08AE5B3}" type="presParOf" srcId="{691C8B0C-6995-4255-8A17-F17B737EA7D9}" destId="{60D13FF5-0C99-4ADA-86FD-5EFFA793DABB}" srcOrd="5" destOrd="0" presId="urn:microsoft.com/office/officeart/2005/8/layout/bProcess3"/>
    <dgm:cxn modelId="{0BD4721D-6A9C-454F-AA0E-E012DF2298A0}" type="presParOf" srcId="{60D13FF5-0C99-4ADA-86FD-5EFFA793DABB}" destId="{AE178CA9-5996-4540-952E-FF24E593FC8B}" srcOrd="0" destOrd="0" presId="urn:microsoft.com/office/officeart/2005/8/layout/bProcess3"/>
    <dgm:cxn modelId="{EB0787C3-C4FD-4035-8696-8AF39BF58005}" type="presParOf" srcId="{691C8B0C-6995-4255-8A17-F17B737EA7D9}" destId="{6FE9EF0D-27DD-4D68-811E-41DCBB32C6E2}" srcOrd="6" destOrd="0" presId="urn:microsoft.com/office/officeart/2005/8/layout/bProcess3"/>
    <dgm:cxn modelId="{51B251FE-55C1-4FC0-A8EC-07B2A06FB052}" type="presParOf" srcId="{691C8B0C-6995-4255-8A17-F17B737EA7D9}" destId="{0B00E2FD-21C0-40CC-9DB1-B673F8DE6C2B}" srcOrd="7" destOrd="0" presId="urn:microsoft.com/office/officeart/2005/8/layout/bProcess3"/>
    <dgm:cxn modelId="{E95A9C35-142F-4518-B60C-C4F220756261}" type="presParOf" srcId="{0B00E2FD-21C0-40CC-9DB1-B673F8DE6C2B}" destId="{596EF76A-2320-47C1-A2ED-913505ECAA3C}" srcOrd="0" destOrd="0" presId="urn:microsoft.com/office/officeart/2005/8/layout/bProcess3"/>
    <dgm:cxn modelId="{2A33A2D2-68D8-4129-B149-556F2F819145}" type="presParOf" srcId="{691C8B0C-6995-4255-8A17-F17B737EA7D9}" destId="{55477E66-2911-413D-80E7-ACC1CD0D2B55}" srcOrd="8" destOrd="0" presId="urn:microsoft.com/office/officeart/2005/8/layout/bProcess3"/>
    <dgm:cxn modelId="{523D4197-90AB-4D19-BCAB-802A98C73483}" type="presParOf" srcId="{691C8B0C-6995-4255-8A17-F17B737EA7D9}" destId="{FA4C1744-8377-4601-9599-655F2DE0C0AA}" srcOrd="9" destOrd="0" presId="urn:microsoft.com/office/officeart/2005/8/layout/bProcess3"/>
    <dgm:cxn modelId="{95EB4E4E-ADAD-44F6-B1AD-2A9EEEEB01E4}" type="presParOf" srcId="{FA4C1744-8377-4601-9599-655F2DE0C0AA}" destId="{337ACA97-B199-47D3-85A8-B94807934034}" srcOrd="0" destOrd="0" presId="urn:microsoft.com/office/officeart/2005/8/layout/bProcess3"/>
    <dgm:cxn modelId="{86D255CA-79BC-4170-B237-2A7395DF1AFD}" type="presParOf" srcId="{691C8B0C-6995-4255-8A17-F17B737EA7D9}" destId="{91D67AB2-6485-4146-924F-6922AD7C28B4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9F924-073A-4773-BF93-A345F94FBE4A}">
      <dsp:nvSpPr>
        <dsp:cNvPr id="0" name=""/>
        <dsp:cNvSpPr/>
      </dsp:nvSpPr>
      <dsp:spPr>
        <a:xfrm>
          <a:off x="3202223" y="555238"/>
          <a:ext cx="429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08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4">
                <a:lumMod val="10000"/>
              </a:schemeClr>
            </a:solidFill>
          </a:endParaRPr>
        </a:p>
      </dsp:txBody>
      <dsp:txXfrm>
        <a:off x="3405271" y="598660"/>
        <a:ext cx="22984" cy="4596"/>
      </dsp:txXfrm>
    </dsp:sp>
    <dsp:sp modelId="{D8AC8AA0-4D4F-493F-B18E-E07EF7F8C3E7}">
      <dsp:nvSpPr>
        <dsp:cNvPr id="0" name=""/>
        <dsp:cNvSpPr/>
      </dsp:nvSpPr>
      <dsp:spPr>
        <a:xfrm>
          <a:off x="1205406" y="1373"/>
          <a:ext cx="1998616" cy="11991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accent4">
                  <a:lumMod val="10000"/>
                </a:schemeClr>
              </a:solidFill>
            </a:rPr>
            <a:t>Blasp_welcome.php</a:t>
          </a:r>
          <a:endParaRPr lang="en-US" sz="1000" kern="1200" dirty="0">
            <a:solidFill>
              <a:schemeClr val="accent4">
                <a:lumMod val="10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User input query sequence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Select features</a:t>
          </a:r>
        </a:p>
      </dsp:txBody>
      <dsp:txXfrm>
        <a:off x="1205406" y="1373"/>
        <a:ext cx="1998616" cy="1199169"/>
      </dsp:txXfrm>
    </dsp:sp>
    <dsp:sp modelId="{F581B8A2-F69B-4D57-B3A2-A21A9FADF197}">
      <dsp:nvSpPr>
        <dsp:cNvPr id="0" name=""/>
        <dsp:cNvSpPr/>
      </dsp:nvSpPr>
      <dsp:spPr>
        <a:xfrm>
          <a:off x="2204715" y="1198743"/>
          <a:ext cx="2458297" cy="429081"/>
        </a:xfrm>
        <a:custGeom>
          <a:avLst/>
          <a:gdLst/>
          <a:ahLst/>
          <a:cxnLst/>
          <a:rect l="0" t="0" r="0" b="0"/>
          <a:pathLst>
            <a:path>
              <a:moveTo>
                <a:pt x="2458297" y="0"/>
              </a:moveTo>
              <a:lnTo>
                <a:pt x="2458297" y="231640"/>
              </a:lnTo>
              <a:lnTo>
                <a:pt x="0" y="231640"/>
              </a:lnTo>
              <a:lnTo>
                <a:pt x="0" y="429081"/>
              </a:lnTo>
            </a:path>
          </a:pathLst>
        </a:custGeom>
        <a:noFill/>
        <a:ln w="9525" cap="flat" cmpd="sng" algn="ctr">
          <a:solidFill>
            <a:schemeClr val="accent5">
              <a:hueOff val="-2417317"/>
              <a:satOff val="4625"/>
              <a:lumOff val="-122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4">
                <a:lumMod val="10000"/>
              </a:schemeClr>
            </a:solidFill>
          </a:endParaRPr>
        </a:p>
      </dsp:txBody>
      <dsp:txXfrm>
        <a:off x="3371341" y="1410985"/>
        <a:ext cx="125045" cy="4596"/>
      </dsp:txXfrm>
    </dsp:sp>
    <dsp:sp modelId="{4823DC70-C74A-44E1-ABF8-052FF2460D1C}">
      <dsp:nvSpPr>
        <dsp:cNvPr id="0" name=""/>
        <dsp:cNvSpPr/>
      </dsp:nvSpPr>
      <dsp:spPr>
        <a:xfrm>
          <a:off x="3663704" y="1373"/>
          <a:ext cx="1998616" cy="1199169"/>
        </a:xfrm>
        <a:prstGeom prst="rect">
          <a:avLst/>
        </a:prstGeom>
        <a:solidFill>
          <a:schemeClr val="accent5">
            <a:hueOff val="-1933854"/>
            <a:satOff val="3700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accent4">
                  <a:lumMod val="10000"/>
                </a:schemeClr>
              </a:solidFill>
            </a:rPr>
            <a:t>Index.php</a:t>
          </a:r>
          <a:endParaRPr lang="en-US" sz="1000" kern="1200" dirty="0">
            <a:solidFill>
              <a:schemeClr val="accent4">
                <a:lumMod val="10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$alignments = </a:t>
          </a:r>
          <a:r>
            <a:rPr lang="en-US" sz="800" kern="1200" dirty="0" err="1">
              <a:solidFill>
                <a:schemeClr val="accent4">
                  <a:lumMod val="10000"/>
                </a:schemeClr>
              </a:solidFill>
            </a:rPr>
            <a:t>global_alignment</a:t>
          </a: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($</a:t>
          </a:r>
          <a:r>
            <a:rPr lang="en-US" sz="800" kern="1200" dirty="0" err="1">
              <a:solidFill>
                <a:schemeClr val="accent4">
                  <a:lumMod val="10000"/>
                </a:schemeClr>
              </a:solidFill>
            </a:rPr>
            <a:t>query_seq_upper</a:t>
          </a: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, $</a:t>
          </a:r>
          <a:r>
            <a:rPr lang="en-US" sz="800" kern="1200" dirty="0" err="1">
              <a:solidFill>
                <a:schemeClr val="accent4">
                  <a:lumMod val="10000"/>
                </a:schemeClr>
              </a:solidFill>
            </a:rPr>
            <a:t>protein_subject</a:t>
          </a: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, $</a:t>
          </a:r>
          <a:r>
            <a:rPr lang="en-US" sz="800" kern="1200" dirty="0" err="1">
              <a:solidFill>
                <a:schemeClr val="accent4">
                  <a:lumMod val="10000"/>
                </a:schemeClr>
              </a:solidFill>
            </a:rPr>
            <a:t>matching_words_indices</a:t>
          </a: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, $</a:t>
          </a:r>
          <a:r>
            <a:rPr lang="en-US" sz="800" kern="1200" dirty="0" err="1">
              <a:solidFill>
                <a:schemeClr val="accent4">
                  <a:lumMod val="10000"/>
                </a:schemeClr>
              </a:solidFill>
            </a:rPr>
            <a:t>score_threshold</a:t>
          </a: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, $</a:t>
          </a:r>
          <a:r>
            <a:rPr lang="en-US" sz="800" kern="1200" dirty="0" err="1">
              <a:solidFill>
                <a:schemeClr val="accent4">
                  <a:lumMod val="10000"/>
                </a:schemeClr>
              </a:solidFill>
            </a:rPr>
            <a:t>word_size</a:t>
          </a: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, $matrix, $</a:t>
          </a:r>
          <a:r>
            <a:rPr lang="en-US" sz="800" kern="1200" dirty="0" err="1">
              <a:solidFill>
                <a:schemeClr val="accent4">
                  <a:lumMod val="10000"/>
                </a:schemeClr>
              </a:solidFill>
            </a:rPr>
            <a:t>gap_costs</a:t>
          </a:r>
          <a:r>
            <a:rPr lang="en-US" sz="800" kern="1200" dirty="0">
              <a:solidFill>
                <a:schemeClr val="accent4">
                  <a:lumMod val="10000"/>
                </a:schemeClr>
              </a:solidFill>
            </a:rPr>
            <a:t>);</a:t>
          </a:r>
        </a:p>
      </dsp:txBody>
      <dsp:txXfrm>
        <a:off x="3663704" y="1373"/>
        <a:ext cx="1998616" cy="1199169"/>
      </dsp:txXfrm>
    </dsp:sp>
    <dsp:sp modelId="{60D13FF5-0C99-4ADA-86FD-5EFFA793DABB}">
      <dsp:nvSpPr>
        <dsp:cNvPr id="0" name=""/>
        <dsp:cNvSpPr/>
      </dsp:nvSpPr>
      <dsp:spPr>
        <a:xfrm>
          <a:off x="3202223" y="2214090"/>
          <a:ext cx="429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081" y="45720"/>
              </a:lnTo>
            </a:path>
          </a:pathLst>
        </a:custGeom>
        <a:noFill/>
        <a:ln w="9525" cap="flat" cmpd="sng" algn="ctr">
          <a:solidFill>
            <a:schemeClr val="accent5">
              <a:hueOff val="-4834634"/>
              <a:satOff val="9250"/>
              <a:lumOff val="-2450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4">
                <a:lumMod val="10000"/>
              </a:schemeClr>
            </a:solidFill>
          </a:endParaRPr>
        </a:p>
      </dsp:txBody>
      <dsp:txXfrm>
        <a:off x="3405271" y="2257511"/>
        <a:ext cx="22984" cy="4596"/>
      </dsp:txXfrm>
    </dsp:sp>
    <dsp:sp modelId="{B860D564-08AA-4B34-8684-A443F181D19D}">
      <dsp:nvSpPr>
        <dsp:cNvPr id="0" name=""/>
        <dsp:cNvSpPr/>
      </dsp:nvSpPr>
      <dsp:spPr>
        <a:xfrm>
          <a:off x="1205406" y="1660225"/>
          <a:ext cx="1998616" cy="1199169"/>
        </a:xfrm>
        <a:prstGeom prst="rect">
          <a:avLst/>
        </a:prstGeom>
        <a:solidFill>
          <a:schemeClr val="accent5">
            <a:hueOff val="-3867707"/>
            <a:satOff val="7400"/>
            <a:lumOff val="-1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accent4">
                  <a:lumMod val="10000"/>
                </a:schemeClr>
              </a:solidFill>
            </a:rPr>
            <a:t>Global_alignment_db.php</a:t>
          </a:r>
          <a:endParaRPr lang="en-US" sz="1000" kern="1200" dirty="0">
            <a:solidFill>
              <a:schemeClr val="accent4">
                <a:lumMod val="10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chemeClr val="accent4">
                  <a:lumMod val="10000"/>
                </a:schemeClr>
              </a:solidFill>
            </a:rPr>
            <a:t>$sequence_alignments = $alignments-&gt;get_global_alignments()</a:t>
          </a:r>
          <a:endParaRPr lang="en-US" sz="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1205406" y="1660225"/>
        <a:ext cx="1998616" cy="1199169"/>
      </dsp:txXfrm>
    </dsp:sp>
    <dsp:sp modelId="{0B00E2FD-21C0-40CC-9DB1-B673F8DE6C2B}">
      <dsp:nvSpPr>
        <dsp:cNvPr id="0" name=""/>
        <dsp:cNvSpPr/>
      </dsp:nvSpPr>
      <dsp:spPr>
        <a:xfrm>
          <a:off x="2204715" y="2857594"/>
          <a:ext cx="2458297" cy="429081"/>
        </a:xfrm>
        <a:custGeom>
          <a:avLst/>
          <a:gdLst/>
          <a:ahLst/>
          <a:cxnLst/>
          <a:rect l="0" t="0" r="0" b="0"/>
          <a:pathLst>
            <a:path>
              <a:moveTo>
                <a:pt x="2458297" y="0"/>
              </a:moveTo>
              <a:lnTo>
                <a:pt x="2458297" y="231640"/>
              </a:lnTo>
              <a:lnTo>
                <a:pt x="0" y="231640"/>
              </a:lnTo>
              <a:lnTo>
                <a:pt x="0" y="429081"/>
              </a:lnTo>
            </a:path>
          </a:pathLst>
        </a:custGeom>
        <a:noFill/>
        <a:ln w="9525" cap="flat" cmpd="sng" algn="ctr">
          <a:solidFill>
            <a:schemeClr val="accent5">
              <a:hueOff val="-7251951"/>
              <a:satOff val="13875"/>
              <a:lumOff val="-367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4">
                <a:lumMod val="10000"/>
              </a:schemeClr>
            </a:solidFill>
          </a:endParaRPr>
        </a:p>
      </dsp:txBody>
      <dsp:txXfrm>
        <a:off x="3371341" y="3069837"/>
        <a:ext cx="125045" cy="4596"/>
      </dsp:txXfrm>
    </dsp:sp>
    <dsp:sp modelId="{6FE9EF0D-27DD-4D68-811E-41DCBB32C6E2}">
      <dsp:nvSpPr>
        <dsp:cNvPr id="0" name=""/>
        <dsp:cNvSpPr/>
      </dsp:nvSpPr>
      <dsp:spPr>
        <a:xfrm>
          <a:off x="3663704" y="1660225"/>
          <a:ext cx="1998616" cy="1199169"/>
        </a:xfrm>
        <a:prstGeom prst="rect">
          <a:avLst/>
        </a:prstGeom>
        <a:solidFill>
          <a:schemeClr val="accent5">
            <a:hueOff val="-5801561"/>
            <a:satOff val="11100"/>
            <a:lumOff val="-294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accent4">
                  <a:lumMod val="10000"/>
                </a:schemeClr>
              </a:solidFill>
            </a:rPr>
            <a:t>AlignmentClass.php</a:t>
          </a:r>
          <a:endParaRPr lang="en-US" sz="1000" kern="1200" dirty="0">
            <a:solidFill>
              <a:schemeClr val="accent4">
                <a:lumMod val="10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chemeClr val="accent4">
                  <a:lumMod val="10000"/>
                </a:schemeClr>
              </a:solidFill>
            </a:rPr>
            <a:t> $needlemanAlgorithm-&gt;get_optimal_alignment($query_seed, $db_seed);</a:t>
          </a:r>
          <a:endParaRPr lang="en-US" sz="800" kern="1200" dirty="0">
            <a:solidFill>
              <a:schemeClr val="accent4">
                <a:lumMod val="10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chemeClr val="accent4">
                  <a:lumMod val="10000"/>
                </a:schemeClr>
              </a:solidFill>
            </a:rPr>
            <a:t>$needleman_optimal_alignment = $needlemanAlgorithm-&gt;get_needleman_opt_alignments();</a:t>
          </a:r>
          <a:endParaRPr lang="en-US" sz="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3663704" y="1660225"/>
        <a:ext cx="1998616" cy="1199169"/>
      </dsp:txXfrm>
    </dsp:sp>
    <dsp:sp modelId="{FA4C1744-8377-4601-9599-655F2DE0C0AA}">
      <dsp:nvSpPr>
        <dsp:cNvPr id="0" name=""/>
        <dsp:cNvSpPr/>
      </dsp:nvSpPr>
      <dsp:spPr>
        <a:xfrm>
          <a:off x="3202223" y="3872941"/>
          <a:ext cx="429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081" y="45720"/>
              </a:lnTo>
            </a:path>
          </a:pathLst>
        </a:custGeom>
        <a:noFill/>
        <a:ln w="9525" cap="flat" cmpd="sng" algn="ctr">
          <a:solidFill>
            <a:schemeClr val="accent5">
              <a:hueOff val="-9669268"/>
              <a:satOff val="18500"/>
              <a:lumOff val="-490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4">
                <a:lumMod val="10000"/>
              </a:schemeClr>
            </a:solidFill>
          </a:endParaRPr>
        </a:p>
      </dsp:txBody>
      <dsp:txXfrm>
        <a:off x="3405271" y="3916363"/>
        <a:ext cx="22984" cy="4596"/>
      </dsp:txXfrm>
    </dsp:sp>
    <dsp:sp modelId="{55477E66-2911-413D-80E7-ACC1CD0D2B55}">
      <dsp:nvSpPr>
        <dsp:cNvPr id="0" name=""/>
        <dsp:cNvSpPr/>
      </dsp:nvSpPr>
      <dsp:spPr>
        <a:xfrm>
          <a:off x="1205406" y="3319076"/>
          <a:ext cx="1998616" cy="1199169"/>
        </a:xfrm>
        <a:prstGeom prst="rect">
          <a:avLst/>
        </a:prstGeom>
        <a:solidFill>
          <a:schemeClr val="accent5">
            <a:hueOff val="-7735414"/>
            <a:satOff val="14800"/>
            <a:lumOff val="-392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accent4">
                  <a:lumMod val="10000"/>
                </a:schemeClr>
              </a:solidFill>
            </a:rPr>
            <a:t>NeedlemanClass.php</a:t>
          </a:r>
          <a:endParaRPr lang="en-US" sz="1000" kern="1200" dirty="0">
            <a:solidFill>
              <a:schemeClr val="accent4">
                <a:lumMod val="10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chemeClr val="accent4">
                  <a:lumMod val="10000"/>
                </a:schemeClr>
              </a:solidFill>
            </a:rPr>
            <a:t> public function get_needleman_opt_alignments() { return $this-&gt;alignments; }</a:t>
          </a:r>
          <a:endParaRPr lang="en-US" sz="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1205406" y="3319076"/>
        <a:ext cx="1998616" cy="1199169"/>
      </dsp:txXfrm>
    </dsp:sp>
    <dsp:sp modelId="{91D67AB2-6485-4146-924F-6922AD7C28B4}">
      <dsp:nvSpPr>
        <dsp:cNvPr id="0" name=""/>
        <dsp:cNvSpPr/>
      </dsp:nvSpPr>
      <dsp:spPr>
        <a:xfrm>
          <a:off x="3663704" y="3319076"/>
          <a:ext cx="1998616" cy="1199169"/>
        </a:xfrm>
        <a:prstGeom prst="rect">
          <a:avLst/>
        </a:prstGeom>
        <a:solidFill>
          <a:schemeClr val="accent5">
            <a:hueOff val="-9669268"/>
            <a:satOff val="18500"/>
            <a:lumOff val="-490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accent4">
                  <a:lumMod val="10000"/>
                </a:schemeClr>
              </a:solidFill>
            </a:rPr>
            <a:t> alignments_view.php</a:t>
          </a:r>
          <a:endParaRPr lang="en-US" sz="1000" kern="1200" dirty="0">
            <a:solidFill>
              <a:schemeClr val="accent4">
                <a:lumMod val="10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solidFill>
                <a:schemeClr val="accent4">
                  <a:lumMod val="10000"/>
                </a:schemeClr>
              </a:solidFill>
            </a:rPr>
            <a:t>Show global alignments</a:t>
          </a:r>
          <a:endParaRPr lang="en-US" sz="800" kern="1200" dirty="0">
            <a:solidFill>
              <a:schemeClr val="accent4">
                <a:lumMod val="10000"/>
              </a:schemeClr>
            </a:solidFill>
          </a:endParaRPr>
        </a:p>
      </dsp:txBody>
      <dsp:txXfrm>
        <a:off x="3663704" y="3319076"/>
        <a:ext cx="1998616" cy="1199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6" name="Google Shape;76;p2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1" name="Google Shape;331;p14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14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1" name="Google Shape;331;p14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14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1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197e5f5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197e5f50_2_0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46197e5f50_2_0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00" cy="461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8DD00-4B3C-491B-9AB1-98DE4983933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1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8DD00-4B3C-491B-9AB1-98DE4983933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98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5A8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005A8B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▸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20"/>
              </a:spcBef>
              <a:spcAft>
                <a:spcPts val="0"/>
              </a:spcAft>
              <a:buClr>
                <a:srgbClr val="005389"/>
              </a:buClr>
              <a:buSzPts val="1100"/>
              <a:buFont typeface="Arial"/>
              <a:buNone/>
              <a:defRPr/>
            </a:lvl6pPr>
            <a:lvl7pPr lvl="6" algn="ctr">
              <a:spcBef>
                <a:spcPts val="220"/>
              </a:spcBef>
              <a:spcAft>
                <a:spcPts val="0"/>
              </a:spcAft>
              <a:buClr>
                <a:srgbClr val="005389"/>
              </a:buClr>
              <a:buSzPts val="1100"/>
              <a:buFont typeface="Arial"/>
              <a:buNone/>
              <a:defRPr/>
            </a:lvl7pPr>
            <a:lvl8pPr lvl="7" algn="ctr">
              <a:spcBef>
                <a:spcPts val="220"/>
              </a:spcBef>
              <a:spcAft>
                <a:spcPts val="0"/>
              </a:spcAft>
              <a:buClr>
                <a:srgbClr val="005389"/>
              </a:buClr>
              <a:buSzPts val="1100"/>
              <a:buFont typeface="Arial"/>
              <a:buNone/>
              <a:defRPr/>
            </a:lvl8pPr>
            <a:lvl9pPr lvl="8" algn="ctr">
              <a:spcBef>
                <a:spcPts val="220"/>
              </a:spcBef>
              <a:spcAft>
                <a:spcPts val="0"/>
              </a:spcAft>
              <a:buClr>
                <a:srgbClr val="005389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▸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▸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▸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▸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5389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5389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5389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5389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▸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▸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▸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538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▸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▸"/>
              <a:defRPr sz="2800"/>
            </a:lvl2pPr>
            <a:lvl3pPr marL="1371600" lvl="2" indent="-342900" algn="l">
              <a:spcBef>
                <a:spcPts val="480"/>
              </a:spcBef>
              <a:spcAft>
                <a:spcPts val="0"/>
              </a:spcAft>
              <a:buSzPts val="1800"/>
              <a:buChar char="▸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5389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5389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5389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538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5389"/>
              </a:buClr>
              <a:buSzPts val="3200"/>
              <a:buFont typeface="Merriweather Sans"/>
              <a:buNone/>
              <a:defRPr sz="32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5389"/>
              </a:buClr>
              <a:buSzPts val="2800"/>
              <a:buFont typeface="Merriweather Sans"/>
              <a:buNone/>
              <a:defRPr sz="2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None/>
              <a:defRPr sz="24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Merriweather Sans"/>
              <a:buNone/>
              <a:defRPr sz="20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Merriweather Sans"/>
              <a:buNone/>
              <a:defRPr sz="20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5389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5389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5389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538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5389"/>
              </a:buClr>
              <a:buSzPts val="2000"/>
              <a:buFont typeface="Merriweather Sans"/>
              <a:buChar char="▸"/>
              <a:defRPr sz="20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35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20"/>
              </a:spcBef>
              <a:spcAft>
                <a:spcPts val="0"/>
              </a:spcAft>
              <a:buClr>
                <a:srgbClr val="005389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20"/>
              </a:spcBef>
              <a:spcAft>
                <a:spcPts val="0"/>
              </a:spcAft>
              <a:buClr>
                <a:srgbClr val="005389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20"/>
              </a:spcBef>
              <a:spcAft>
                <a:spcPts val="0"/>
              </a:spcAft>
              <a:buClr>
                <a:srgbClr val="005389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20"/>
              </a:spcBef>
              <a:spcAft>
                <a:spcPts val="0"/>
              </a:spcAft>
              <a:buClr>
                <a:srgbClr val="005389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45720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2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LOSUM" TargetMode="External"/><Relationship Id="rId13" Type="http://schemas.openxmlformats.org/officeDocument/2006/relationships/hyperlink" Target="https://github.com/aebruno/needleman-wunsch" TargetMode="External"/><Relationship Id="rId18" Type="http://schemas.openxmlformats.org/officeDocument/2006/relationships/hyperlink" Target="ftp://ftp.ncbi.nih.gov/blast/matrices/" TargetMode="External"/><Relationship Id="rId3" Type="http://schemas.openxmlformats.org/officeDocument/2006/relationships/image" Target="../media/image22.jpg"/><Relationship Id="rId7" Type="http://schemas.openxmlformats.org/officeDocument/2006/relationships/hyperlink" Target="https://www.youtube.com/watch?v=LlnMtI2Sg4g" TargetMode="External"/><Relationship Id="rId12" Type="http://schemas.openxmlformats.org/officeDocument/2006/relationships/hyperlink" Target="https://www.cs.sjsu.edu/~aid/cs152/NeedlemanWunsch.pdf" TargetMode="External"/><Relationship Id="rId17" Type="http://schemas.openxmlformats.org/officeDocument/2006/relationships/hyperlink" Target="http://web.mit.edu/~r/current/arch/i386_linux26/lib/R/library/Biostrings/html/substitution_matrices.html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www.ncbi.nlm.nih.gov/IEB/ToolBox/C_DOC/lxr/source/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LAST" TargetMode="External"/><Relationship Id="rId11" Type="http://schemas.openxmlformats.org/officeDocument/2006/relationships/hyperlink" Target="http://etutorials.org/Misc/blast/Part+III+Practice/Chapter+5.+BLAST/5.2+The+BLAST+Algorithm/" TargetMode="External"/><Relationship Id="rId5" Type="http://schemas.openxmlformats.org/officeDocument/2006/relationships/hyperlink" Target="https://blast.ncbi.nlm.nih.gov/Blast.cgi?PROGRAM=blastp&amp;PAGE_TYPE=BlastSearch&amp;LINK_LOC=blasthome" TargetMode="External"/><Relationship Id="rId15" Type="http://schemas.openxmlformats.org/officeDocument/2006/relationships/hyperlink" Target="https://github.com/jdenozi/NeedlemanWunsh-Algorithme/blob/master/needleman_wunsh.py" TargetMode="External"/><Relationship Id="rId10" Type="http://schemas.openxmlformats.org/officeDocument/2006/relationships/hyperlink" Target="https://en.wikipedia.org/wiki/Needleman%E2%80%93Wunsch_algorithm" TargetMode="External"/><Relationship Id="rId4" Type="http://schemas.openxmlformats.org/officeDocument/2006/relationships/slide" Target="slide2.xml"/><Relationship Id="rId9" Type="http://schemas.openxmlformats.org/officeDocument/2006/relationships/hyperlink" Target="http://etutorials.org/Misc/blast/Part+II+Theory/Chapter+3.+Sequence+Alignment/3.1+Global+Alignment+Needleman-Wunsch/" TargetMode="External"/><Relationship Id="rId14" Type="http://schemas.openxmlformats.org/officeDocument/2006/relationships/hyperlink" Target="http://www.compbio.dundee.ac.uk/ftp/preprints/review93/review93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S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tmp"/><Relationship Id="rId5" Type="http://schemas.openxmlformats.org/officeDocument/2006/relationships/image" Target="../media/image8.jpg"/><Relationship Id="rId4" Type="http://schemas.openxmlformats.org/officeDocument/2006/relationships/hyperlink" Target="https://en.wikipedia.org/wiki/BLA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666750" y="75906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Protein BLAST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869950" y="5638800"/>
            <a:ext cx="40068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869950" y="6019800"/>
            <a:ext cx="40068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/>
          <p:nvPr/>
        </p:nvSpPr>
        <p:spPr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67773" y="5675412"/>
            <a:ext cx="28408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666750" y="2061328"/>
            <a:ext cx="3812829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Local Alignment Search Tool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Blastp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Protein vs Protein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 Tran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57" y="1466291"/>
            <a:ext cx="5492593" cy="4608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5562600" y="6534331"/>
            <a:ext cx="21338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Return to Table of Contents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 txBox="1">
            <a:spLocks noGrp="1"/>
          </p:cNvSpPr>
          <p:nvPr>
            <p:ph type="title" idx="4294967295"/>
          </p:nvPr>
        </p:nvSpPr>
        <p:spPr>
          <a:xfrm>
            <a:off x="334750" y="345500"/>
            <a:ext cx="743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Blastp</a:t>
            </a:r>
            <a:r>
              <a:rPr lang="en-US" sz="3000" dirty="0"/>
              <a:t> MVC</a:t>
            </a:r>
            <a:endParaRPr sz="3000" dirty="0"/>
          </a:p>
        </p:txBody>
      </p:sp>
      <p:pic>
        <p:nvPicPr>
          <p:cNvPr id="338" name="Google Shape;33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785" y="5064739"/>
            <a:ext cx="1596787" cy="17402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06131" y="3380324"/>
            <a:ext cx="3002464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blastp_welcome.php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alignments._</a:t>
            </a:r>
            <a:r>
              <a:rPr lang="en-US" dirty="0" err="1"/>
              <a:t>view.php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Header.php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Footer.php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Main.css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7215" y="3007841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901" y="1159711"/>
            <a:ext cx="2965083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AlignmentClass.php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NeedlemanClass.php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Global_alignment.php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3822" y="1012193"/>
            <a:ext cx="1884947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BLOSUM50.txt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BLOSUM62.txt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PAM250.txt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2PTN_A.txt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4AUE_A.txt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4B31_A.txt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5486" y="3768482"/>
            <a:ext cx="150233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148" y="4096230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7841" y="69100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55633" y="599007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110957" y="4322610"/>
            <a:ext cx="1553724" cy="106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90982" y="5027849"/>
            <a:ext cx="1186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59584" y="4795285"/>
            <a:ext cx="226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Response / Display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476383" y="1529043"/>
            <a:ext cx="801103" cy="2136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723732" y="2040831"/>
            <a:ext cx="484447" cy="1571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8803" y="2924015"/>
            <a:ext cx="111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Request Information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3624" y="2322549"/>
            <a:ext cx="116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Response Information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64821" y="3922371"/>
            <a:ext cx="1433639" cy="42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71293" y="4021316"/>
            <a:ext cx="1186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Send Data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965746" y="2065490"/>
            <a:ext cx="2738576" cy="1546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45258" y="2169486"/>
            <a:ext cx="2841957" cy="159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00682" y="2553382"/>
            <a:ext cx="116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Response Information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24277" y="2529926"/>
            <a:ext cx="196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Request Information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965035" y="4626969"/>
            <a:ext cx="983165" cy="73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5838552" y="5245833"/>
            <a:ext cx="1581695" cy="47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5562600" y="6534331"/>
            <a:ext cx="21338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Return to Table of Contents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 txBox="1">
            <a:spLocks noGrp="1"/>
          </p:cNvSpPr>
          <p:nvPr>
            <p:ph type="title" idx="4294967295"/>
          </p:nvPr>
        </p:nvSpPr>
        <p:spPr>
          <a:xfrm>
            <a:off x="334750" y="345500"/>
            <a:ext cx="743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Data Flow Representation</a:t>
            </a:r>
            <a:endParaRPr sz="30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234874"/>
              </p:ext>
            </p:extLst>
          </p:nvPr>
        </p:nvGraphicFramePr>
        <p:xfrm>
          <a:off x="1935805" y="1336431"/>
          <a:ext cx="6867728" cy="451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6845" y="1336431"/>
            <a:ext cx="2617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 method or functions</a:t>
            </a:r>
          </a:p>
          <a:p>
            <a:r>
              <a:rPr lang="en-US" dirty="0">
                <a:solidFill>
                  <a:schemeClr val="bg1"/>
                </a:solidFill>
              </a:rPr>
              <a:t>to get Optimal Global</a:t>
            </a:r>
          </a:p>
          <a:p>
            <a:r>
              <a:rPr lang="en-US" dirty="0">
                <a:solidFill>
                  <a:schemeClr val="bg1"/>
                </a:solidFill>
              </a:rPr>
              <a:t>Alignments</a:t>
            </a:r>
          </a:p>
        </p:txBody>
      </p:sp>
    </p:spTree>
    <p:extLst>
      <p:ext uri="{BB962C8B-B14F-4D97-AF65-F5344CB8AC3E}">
        <p14:creationId xmlns:p14="http://schemas.microsoft.com/office/powerpoint/2010/main" val="112582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494" y="845125"/>
            <a:ext cx="6761011" cy="380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990600" y="3900125"/>
            <a:ext cx="6705900" cy="199709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NetBeans IDE 8.2</a:t>
            </a:r>
          </a:p>
          <a:p>
            <a:pPr indent="-3810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browser: Google Chrome Version 74.0.3729.131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XAMPP v3.2.3: Apache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810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directory need to be in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xampp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htdocs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directory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562600" y="6534331"/>
            <a:ext cx="2133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 action="ppaction://hlinksldjump"/>
              </a:rPr>
              <a:t>Return to Table of Contents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 idx="4294967295"/>
          </p:nvPr>
        </p:nvSpPr>
        <p:spPr>
          <a:xfrm>
            <a:off x="334750" y="345504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Requirements to Run the Program</a:t>
            </a:r>
            <a:endParaRPr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38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-6035" y="2508134"/>
            <a:ext cx="9156071" cy="1033580"/>
          </a:xfrm>
          <a:prstGeom prst="rect">
            <a:avLst/>
          </a:prstGeom>
          <a:solidFill>
            <a:srgbClr val="000000">
              <a:alpha val="5333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4894693"/>
            <a:ext cx="9156071" cy="587625"/>
          </a:xfrm>
          <a:prstGeom prst="rect">
            <a:avLst/>
          </a:prstGeom>
          <a:solidFill>
            <a:srgbClr val="C80000">
              <a:alpha val="53725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9220200" cy="8787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Bold" pitchFamily="1" charset="0"/>
                <a:ea typeface="ヒラギノ角ゴ Pro W3" charset="-128"/>
                <a:cs typeface="ヒラギノ角ゴ Pro W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Bold" pitchFamily="1" charset="0"/>
                <a:ea typeface="ヒラギノ角ゴ Pro W3" charset="-128"/>
                <a:cs typeface="ヒラギノ角ゴ Pro W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Bold" pitchFamily="1" charset="0"/>
                <a:ea typeface="ヒラギノ角ゴ Pro W3" charset="-128"/>
                <a:cs typeface="ヒラギノ角ゴ Pro W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Bold" pitchFamily="1" charset="0"/>
                <a:ea typeface="ヒラギノ角ゴ Pro W3" charset="-128"/>
                <a:cs typeface="ヒラギノ角ゴ Pro W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5389"/>
                </a:solidFill>
                <a:latin typeface="Arial Bold" pitchFamily="1" charset="0"/>
                <a:ea typeface="ヒラギノ角ゴ Pro W3" charset="-128"/>
                <a:cs typeface="ヒラギノ角ゴ Pro W3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5389"/>
                </a:solidFill>
                <a:latin typeface="Arial Bold" pitchFamily="1" charset="0"/>
                <a:ea typeface="ヒラギノ角ゴ Pro W3" charset="-128"/>
                <a:cs typeface="ヒラギノ角ゴ Pro W3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5389"/>
                </a:solidFill>
                <a:latin typeface="Arial Bold" pitchFamily="1" charset="0"/>
                <a:ea typeface="ヒラギノ角ゴ Pro W3" charset="-128"/>
                <a:cs typeface="ヒラギノ角ゴ Pro W3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5389"/>
                </a:solidFill>
                <a:latin typeface="Arial Bold" pitchFamily="1" charset="0"/>
                <a:ea typeface="ヒラギノ角ゴ Pro W3" charset="-128"/>
                <a:cs typeface="ヒラギノ角ゴ Pro W3" charset="-128"/>
              </a:defRPr>
            </a:lvl9pPr>
          </a:lstStyle>
          <a:p>
            <a:pPr algn="ctr"/>
            <a:r>
              <a:rPr lang="en-US" b="1" dirty="0"/>
              <a:t>Reference</a:t>
            </a:r>
            <a:endParaRPr lang="en-US" b="1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6534331"/>
            <a:ext cx="213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 action="ppaction://hlinksldjump"/>
              </a:rPr>
              <a:t>Return to Table of Contents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860CB-9385-4D4C-8D43-40C2B535E2F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-6035" y="3887454"/>
            <a:ext cx="9156071" cy="587625"/>
          </a:xfrm>
          <a:prstGeom prst="rect">
            <a:avLst/>
          </a:prstGeom>
          <a:solidFill>
            <a:srgbClr val="000000">
              <a:alpha val="5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263632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515" y="1659285"/>
            <a:ext cx="86069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BLAST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blastp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suite: </a:t>
            </a:r>
            <a:r>
              <a:rPr lang="en-US" u="sng" dirty="0">
                <a:solidFill>
                  <a:schemeClr val="tx2">
                    <a:lumMod val="40000"/>
                    <a:lumOff val="60000"/>
                  </a:schemeClr>
                </a:solidFill>
                <a:hlinkClick r:id="rId5"/>
              </a:rPr>
              <a:t>https://blast.ncbi.nlm.nih.gov/Blast.cgi?PROGRAM=blastp&amp;PAGE_TYPE=BlastSearch&amp;LINK_LOC=blasthome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BLAST(basic local alignment search tool) wiki: </a:t>
            </a:r>
            <a:r>
              <a:rPr lang="en-US" u="sng" dirty="0">
                <a:solidFill>
                  <a:schemeClr val="tx2">
                    <a:lumMod val="40000"/>
                    <a:lumOff val="60000"/>
                  </a:schemeClr>
                </a:solidFill>
                <a:hlinkClick r:id="rId6"/>
              </a:rPr>
              <a:t>https://en.wikipedia.org/wiki/BLAST</a:t>
            </a:r>
            <a:endParaRPr lang="en-US" u="sng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Roboto"/>
              </a:rPr>
              <a:t>Bioinformatics part 6 BLAST algorithm: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7"/>
              </a:rPr>
              <a:t>https://www.youtube.com/watch?v=LlnMtI2Sg4g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BLOSUM wiki: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8"/>
              </a:rPr>
              <a:t>https://en.wikipedia.org/wiki/BLOSUM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Needleman-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Wunsch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: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9"/>
              </a:rPr>
              <a:t>http://etutorials.org/Misc/blast/Part+II+Theory/Chapter+3.+Sequence+Alignment/3.1+Global+Alignment+Needleman-Wunsch/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Needle-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Wunsch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algorithm - </a:t>
            </a:r>
            <a:r>
              <a:rPr lang="en-US" dirty="0">
                <a:hlinkClick r:id="rId10"/>
              </a:rPr>
              <a:t>https://en.wikipedia.org/wiki/Needleman%E2%80%93Wunsch_algorithm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Blast Algorithm - </a:t>
            </a:r>
            <a:r>
              <a:rPr lang="en-US" dirty="0">
                <a:hlinkClick r:id="rId11"/>
              </a:rPr>
              <a:t>http://etutorials.org/Misc/blast/Part+III+Practice/Chapter+5.+BLAST/5.2+The+BLAST+Algorithm/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hlinkClick r:id="rId12"/>
              </a:rPr>
              <a:t>https://www.cs.sjsu.edu/~aid/cs152/NeedlemanWunsch.pdf</a:t>
            </a:r>
            <a:endParaRPr lang="en-US" dirty="0"/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hlinkClick r:id="rId13"/>
              </a:rPr>
              <a:t>https://github.com/aebruno/needleman-wunsch</a:t>
            </a:r>
            <a:endParaRPr lang="en-US" dirty="0"/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hlinkClick r:id="rId14"/>
              </a:rPr>
              <a:t>http://www.compbio.dundee.ac.uk/ftp/preprints/review93/review93.pdf</a:t>
            </a:r>
            <a:endParaRPr lang="en-US" dirty="0"/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hlinkClick r:id="rId15"/>
              </a:rPr>
              <a:t>https://github.com/jdenozi/NeedlemanWunsh-Algorithme/blob/master/needleman_wunsh.py</a:t>
            </a:r>
            <a:endParaRPr lang="en-US" dirty="0"/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16"/>
              </a:rPr>
              <a:t>https://www.ncbi.nlm.nih.gov/IEB/ToolBox/C_DOC/lxr/source/data/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17"/>
              </a:rPr>
              <a:t>http://web.mit.edu/~r/current/arch/i386_linux26/lib/R/library/Biostrings/html/substitution_matrices.html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18"/>
              </a:rPr>
              <a:t>ftp://ftp.ncbi.nih.gov/blast/matrices/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-3772"/>
            <a:ext cx="9144000" cy="1904811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84785" y="1084530"/>
            <a:ext cx="1805217" cy="4273990"/>
            <a:chOff x="6484785" y="1084530"/>
            <a:chExt cx="1805217" cy="42739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35" t="10811" r="5582" b="16216"/>
            <a:stretch/>
          </p:blipFill>
          <p:spPr>
            <a:xfrm>
              <a:off x="6553199" y="1143000"/>
              <a:ext cx="1676401" cy="4114800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6484785" y="1084530"/>
              <a:ext cx="1805217" cy="4273990"/>
              <a:chOff x="762000" y="1600200"/>
              <a:chExt cx="1371600" cy="4273990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762000" y="160020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2057400" y="160699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762000" y="5753100"/>
                <a:ext cx="1371600" cy="12109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762000" y="1606990"/>
                <a:ext cx="1371600" cy="1007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838200" y="1714500"/>
                <a:ext cx="1219200" cy="40386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762000" y="1600200"/>
                <a:ext cx="1371600" cy="4267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370567" y="1774292"/>
            <a:ext cx="1805217" cy="4273990"/>
            <a:chOff x="5370567" y="1774292"/>
            <a:chExt cx="1805217" cy="427399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7" t="22973" r="19070" b="4054"/>
            <a:stretch/>
          </p:blipFill>
          <p:spPr>
            <a:xfrm>
              <a:off x="5410199" y="1828800"/>
              <a:ext cx="1676401" cy="411480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5370567" y="1774292"/>
              <a:ext cx="1805217" cy="4273990"/>
              <a:chOff x="762000" y="1600200"/>
              <a:chExt cx="1371600" cy="4273990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762000" y="160020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057400" y="160699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762000" y="5753100"/>
                <a:ext cx="1371600" cy="12109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762000" y="1606990"/>
                <a:ext cx="1371600" cy="1007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838200" y="1714500"/>
                <a:ext cx="1219200" cy="40386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762000" y="1600200"/>
                <a:ext cx="1371600" cy="4267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89755" y="1894249"/>
            <a:ext cx="1805217" cy="4273990"/>
            <a:chOff x="489755" y="1894249"/>
            <a:chExt cx="1805217" cy="4273990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7" t="25677" r="76620" b="1351"/>
            <a:stretch/>
          </p:blipFill>
          <p:spPr>
            <a:xfrm>
              <a:off x="533399" y="1981200"/>
              <a:ext cx="1676401" cy="4114800"/>
            </a:xfrm>
            <a:prstGeom prst="rect">
              <a:avLst/>
            </a:prstGeom>
          </p:spPr>
        </p:pic>
        <p:grpSp>
          <p:nvGrpSpPr>
            <p:cNvPr id="114" name="Group 113"/>
            <p:cNvGrpSpPr/>
            <p:nvPr/>
          </p:nvGrpSpPr>
          <p:grpSpPr>
            <a:xfrm>
              <a:off x="489755" y="1894249"/>
              <a:ext cx="1805217" cy="4273990"/>
              <a:chOff x="762000" y="1600200"/>
              <a:chExt cx="1371600" cy="4273990"/>
            </a:xfrm>
          </p:grpSpPr>
          <p:sp>
            <p:nvSpPr>
              <p:cNvPr id="115" name="Rectangle 114"/>
              <p:cNvSpPr/>
              <p:nvPr/>
            </p:nvSpPr>
            <p:spPr bwMode="auto">
              <a:xfrm>
                <a:off x="762000" y="160020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2057400" y="160699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762000" y="5753100"/>
                <a:ext cx="1371600" cy="12109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62000" y="1606990"/>
                <a:ext cx="1371600" cy="1007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838200" y="1714500"/>
                <a:ext cx="1219200" cy="40386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762000" y="1600200"/>
                <a:ext cx="1371600" cy="4267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570096" y="1185250"/>
            <a:ext cx="1805217" cy="4273990"/>
            <a:chOff x="1570096" y="1185250"/>
            <a:chExt cx="1805217" cy="427399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6" t="12162" r="64031" b="14865"/>
            <a:stretch/>
          </p:blipFill>
          <p:spPr>
            <a:xfrm>
              <a:off x="1600200" y="1219200"/>
              <a:ext cx="1676400" cy="4114800"/>
            </a:xfrm>
            <a:prstGeom prst="rect">
              <a:avLst/>
            </a:prstGeom>
          </p:spPr>
        </p:pic>
        <p:grpSp>
          <p:nvGrpSpPr>
            <p:cNvPr id="71" name="Group 70"/>
            <p:cNvGrpSpPr/>
            <p:nvPr/>
          </p:nvGrpSpPr>
          <p:grpSpPr>
            <a:xfrm>
              <a:off x="1570096" y="1185250"/>
              <a:ext cx="1805217" cy="4273990"/>
              <a:chOff x="762000" y="1600200"/>
              <a:chExt cx="1371600" cy="427399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160020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2057400" y="160699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762000" y="5753100"/>
                <a:ext cx="1371600" cy="12109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762000" y="1606990"/>
                <a:ext cx="1371600" cy="1007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38200" y="1714500"/>
                <a:ext cx="1219200" cy="40386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762000" y="1600200"/>
                <a:ext cx="1371600" cy="4267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848175" y="1468171"/>
            <a:ext cx="1805217" cy="4273990"/>
            <a:chOff x="2848175" y="1468171"/>
            <a:chExt cx="1805217" cy="427399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17567" r="48744" b="9460"/>
            <a:stretch/>
          </p:blipFill>
          <p:spPr>
            <a:xfrm>
              <a:off x="2895599" y="1524000"/>
              <a:ext cx="1676401" cy="4114800"/>
            </a:xfrm>
            <a:prstGeom prst="rect">
              <a:avLst/>
            </a:prstGeom>
          </p:spPr>
        </p:pic>
        <p:grpSp>
          <p:nvGrpSpPr>
            <p:cNvPr id="63" name="Group 62"/>
            <p:cNvGrpSpPr/>
            <p:nvPr/>
          </p:nvGrpSpPr>
          <p:grpSpPr>
            <a:xfrm>
              <a:off x="2848175" y="1468171"/>
              <a:ext cx="1805217" cy="4273990"/>
              <a:chOff x="762000" y="1600200"/>
              <a:chExt cx="1371600" cy="4273990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762000" y="160020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2057400" y="160699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762000" y="5753100"/>
                <a:ext cx="1371600" cy="12109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762000" y="1606990"/>
                <a:ext cx="1371600" cy="1007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838200" y="1714500"/>
                <a:ext cx="1219200" cy="40386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762000" y="1600200"/>
                <a:ext cx="1371600" cy="4267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003581" y="1205620"/>
            <a:ext cx="1805217" cy="4273990"/>
            <a:chOff x="4003581" y="1205620"/>
            <a:chExt cx="1805217" cy="427399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61" t="13513" r="35256" b="13514"/>
            <a:stretch/>
          </p:blipFill>
          <p:spPr>
            <a:xfrm>
              <a:off x="4038599" y="1295400"/>
              <a:ext cx="1676401" cy="4114800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4003581" y="1205620"/>
              <a:ext cx="1805217" cy="4273990"/>
              <a:chOff x="762000" y="1600200"/>
              <a:chExt cx="1371600" cy="427399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762000" y="160020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057400" y="1606990"/>
                <a:ext cx="76200" cy="426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762000" y="5753100"/>
                <a:ext cx="1371600" cy="12109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762000" y="1606990"/>
                <a:ext cx="1371600" cy="1007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838200" y="1714500"/>
                <a:ext cx="1219200" cy="40386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762000" y="1600200"/>
                <a:ext cx="1371600" cy="42672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charset="-128"/>
                  <a:cs typeface="ヒラギノ角ゴ Pro W3" charset="-128"/>
                </a:endParaRPr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5562600" y="6534331"/>
            <a:ext cx="213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 action="ppaction://hlinksldjump"/>
              </a:rPr>
              <a:t>Return to Table of Contents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2857" y="290286"/>
            <a:ext cx="336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242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685800"/>
            <a:ext cx="5307431" cy="45836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34750" y="345504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Table of Contents</a:t>
            </a:r>
            <a:endParaRPr sz="3000"/>
          </a:p>
        </p:txBody>
      </p:sp>
      <p:sp>
        <p:nvSpPr>
          <p:cNvPr id="80" name="Google Shape;80;p14"/>
          <p:cNvSpPr txBox="1"/>
          <p:nvPr/>
        </p:nvSpPr>
        <p:spPr>
          <a:xfrm>
            <a:off x="484139" y="2230790"/>
            <a:ext cx="4100400" cy="30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 u="sng" dirty="0">
                <a:solidFill>
                  <a:schemeClr val="hlink"/>
                </a:solidFill>
                <a:hlinkClick r:id="rId4" action="ppaction://hlinksldjump"/>
              </a:rPr>
              <a:t>BLAST Algorithm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 u="sng" dirty="0">
                <a:solidFill>
                  <a:schemeClr val="hlink"/>
                </a:solidFill>
                <a:hlinkClick r:id="rId5" action="ppaction://hlinksldjump"/>
              </a:rPr>
              <a:t>Word Search Method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 u="sng" dirty="0">
                <a:solidFill>
                  <a:schemeClr val="hlink"/>
                </a:solidFill>
                <a:hlinkClick r:id="rId6" action="ppaction://hlinksldjump"/>
              </a:rPr>
              <a:t>Word Match Method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 u="sng" dirty="0">
                <a:solidFill>
                  <a:schemeClr val="hlink"/>
                </a:solidFill>
                <a:hlinkClick r:id="rId7" action="ppaction://hlinksldjump"/>
              </a:rPr>
              <a:t>Extension Method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 u="sng" dirty="0">
                <a:solidFill>
                  <a:schemeClr val="hlink"/>
                </a:solidFill>
                <a:hlinkClick r:id="rId8" action="ppaction://hlinksldjump"/>
              </a:rPr>
              <a:t>Overview Feature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 u="sng" dirty="0">
                <a:solidFill>
                  <a:schemeClr val="dk1"/>
                </a:solidFill>
                <a:hlinkClick r:id="rId9" action="ppaction://hlinksldjump"/>
              </a:rPr>
              <a:t>BLAST MVC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 u="sng" dirty="0">
                <a:solidFill>
                  <a:schemeClr val="hlink"/>
                </a:solidFill>
                <a:hlinkClick r:id="rId10" action="ppaction://hlinksldjump"/>
              </a:rPr>
              <a:t>DATA FLOW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 u="sng" dirty="0">
                <a:solidFill>
                  <a:schemeClr val="hlink"/>
                </a:solidFill>
                <a:hlinkClick r:id="rId11" action="ppaction://hlinksldjump"/>
              </a:rPr>
              <a:t>Reference</a:t>
            </a:r>
            <a:endParaRPr dirty="0"/>
          </a:p>
          <a:p>
            <a:pPr marL="800100" marR="0" lvl="1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to Implement </a:t>
            </a:r>
            <a:r>
              <a:rPr lang="en-US" dirty="0" err="1"/>
              <a:t>blastp</a:t>
            </a:r>
            <a:r>
              <a:rPr lang="en-US" dirty="0"/>
              <a:t> which is protein vs 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74420"/>
              </p:ext>
            </p:extLst>
          </p:nvPr>
        </p:nvGraphicFramePr>
        <p:xfrm>
          <a:off x="609602" y="1587499"/>
          <a:ext cx="7344228" cy="425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076">
                  <a:extLst>
                    <a:ext uri="{9D8B030D-6E8A-4147-A177-3AD203B41FA5}">
                      <a16:colId xmlns:a16="http://schemas.microsoft.com/office/drawing/2014/main" val="3955369934"/>
                    </a:ext>
                  </a:extLst>
                </a:gridCol>
                <a:gridCol w="2448076">
                  <a:extLst>
                    <a:ext uri="{9D8B030D-6E8A-4147-A177-3AD203B41FA5}">
                      <a16:colId xmlns:a16="http://schemas.microsoft.com/office/drawing/2014/main" val="904081705"/>
                    </a:ext>
                  </a:extLst>
                </a:gridCol>
                <a:gridCol w="2448076">
                  <a:extLst>
                    <a:ext uri="{9D8B030D-6E8A-4147-A177-3AD203B41FA5}">
                      <a16:colId xmlns:a16="http://schemas.microsoft.com/office/drawing/2014/main" val="3790464412"/>
                    </a:ext>
                  </a:extLst>
                </a:gridCol>
              </a:tblGrid>
              <a:tr h="8182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 baseline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Query </a:t>
                      </a:r>
                      <a:r>
                        <a:rPr lang="en-US" sz="1800" b="0" i="0" u="none" strike="noStrike" cap="none" baseline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 baseline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Database</a:t>
                      </a:r>
                      <a:endParaRPr lang="en-US" sz="1800" b="0" i="0" u="none" strike="noStrike" cap="none" baseline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882844"/>
                  </a:ext>
                </a:extLst>
              </a:tr>
              <a:tr h="7932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Blastn</a:t>
                      </a:r>
                      <a:endParaRPr lang="en-US" sz="18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Nucleotide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Nucleotide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23205"/>
                  </a:ext>
                </a:extLst>
              </a:tr>
              <a:tr h="9257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Blastx</a:t>
                      </a:r>
                      <a:endParaRPr lang="en-US" sz="18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translated nucleotide in all six frames 	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Protein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787017"/>
                  </a:ext>
                </a:extLst>
              </a:tr>
              <a:tr h="9257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Tblastx</a:t>
                      </a:r>
                      <a:endParaRPr lang="en-US" sz="18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translated nucleotide in all six frames 	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translated nucleotide in all six frames 	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332148"/>
                  </a:ext>
                </a:extLst>
              </a:tr>
              <a:tr h="7932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Blastp</a:t>
                      </a:r>
                      <a:endParaRPr lang="en-US" sz="18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Protein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Protein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46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08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43279"/>
            <a:ext cx="4146549" cy="1973821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19000" endPos="65000" dir="5400000" sy="-100000" algn="bl" rotWithShape="0"/>
            <a:softEdge rad="508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97" y="1012933"/>
            <a:ext cx="7162800" cy="990600"/>
          </a:xfrm>
        </p:spPr>
        <p:txBody>
          <a:bodyPr/>
          <a:lstStyle/>
          <a:p>
            <a:r>
              <a:rPr lang="en-US" sz="3600" dirty="0"/>
              <a:t>BLAST algorithm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574617"/>
            <a:ext cx="7480300" cy="2705100"/>
          </a:xfrm>
        </p:spPr>
        <p:txBody>
          <a:bodyPr/>
          <a:lstStyle/>
          <a:p>
            <a:pPr marL="5715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Word search method</a:t>
            </a:r>
          </a:p>
          <a:p>
            <a:pPr marL="5715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Identification of exact word match method</a:t>
            </a:r>
          </a:p>
          <a:p>
            <a:pPr marL="5715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Maximum segment pair alignment method – extends the possible match alignment in both direction going left and right that result with a maximum score.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795" y="2393733"/>
            <a:ext cx="7157605" cy="96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Implement with 3 step process: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0017" y="6306462"/>
            <a:ext cx="2382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 action="ppaction://hlinksldjump"/>
              </a:rPr>
              <a:t>Return to 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1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1119"/>
            <a:ext cx="7162800" cy="9906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Word Search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91" y="3524435"/>
            <a:ext cx="3172598" cy="26598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98262" y="6231135"/>
            <a:ext cx="2983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https://en.wikipedia.org/wiki/BLAST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976414"/>
            <a:ext cx="4333737" cy="21298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6298993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Protein Sequence Alignment.pdf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0" y="1370784"/>
            <a:ext cx="66040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20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35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Break the sequences into WORD.</a:t>
            </a:r>
          </a:p>
          <a:p>
            <a:r>
              <a:rPr lang="en-US" dirty="0">
                <a:solidFill>
                  <a:schemeClr val="bg1"/>
                </a:solidFill>
              </a:rPr>
              <a:t>Protein sequences are chains of letters drawn from a 22-letter alphabet of amino acids (20 standard plus 2 unusual ones</a:t>
            </a:r>
          </a:p>
          <a:p>
            <a:r>
              <a:rPr lang="en-US" dirty="0">
                <a:solidFill>
                  <a:schemeClr val="bg1"/>
                </a:solidFill>
              </a:rPr>
              <a:t>Example: Protein word limit is 3</a:t>
            </a:r>
          </a:p>
          <a:p>
            <a:r>
              <a:rPr lang="en-US" dirty="0">
                <a:solidFill>
                  <a:schemeClr val="bg1"/>
                </a:solidFill>
              </a:rPr>
              <a:t>So the maximum of words is length – 3 + 1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0017" y="6510235"/>
            <a:ext cx="2382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 action="ppaction://hlinksldjump"/>
              </a:rPr>
              <a:t>Return to 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6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Exact Word Match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5794500" y="6441897"/>
            <a:ext cx="2057400" cy="365125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Return to Table of Contents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32950"/>
            <a:ext cx="2975293" cy="1555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657" y="6499245"/>
            <a:ext cx="2983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https://en.wikipedia.org/wiki/BLAST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59995" y="6499244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Protein Sequence Alignment.pdf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53" y="1970279"/>
            <a:ext cx="4060916" cy="3045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969" y="1236752"/>
            <a:ext cx="6933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Search the database word that match with query word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Save both indices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34" y="4410696"/>
            <a:ext cx="5340342" cy="2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2" y="4370219"/>
            <a:ext cx="4810176" cy="218239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743" y="2653967"/>
            <a:ext cx="5083104" cy="20409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Process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793" y="1279692"/>
            <a:ext cx="8333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Start from the seed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Extends the possible match alignment in both direction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Going left and right that result with a maximum score.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Global alignment over the whole sequence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0017" y="6244836"/>
            <a:ext cx="2382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 action="ppaction://hlinksldjump"/>
              </a:rPr>
              <a:t>Return to 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2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61288"/>
            <a:ext cx="3779520" cy="13136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Needleman-</a:t>
            </a:r>
            <a:r>
              <a:rPr lang="en-US" dirty="0" err="1">
                <a:solidFill>
                  <a:schemeClr val="bg1"/>
                </a:solidFill>
              </a:rPr>
              <a:t>Wunsch</a:t>
            </a:r>
            <a:r>
              <a:rPr lang="en-US" dirty="0">
                <a:solidFill>
                  <a:schemeClr val="bg1"/>
                </a:solidFill>
              </a:rPr>
              <a:t> algorithm for sequence global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4442" y="2609236"/>
            <a:ext cx="2532325" cy="51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Scoring Matrix: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3179064"/>
            <a:ext cx="3305160" cy="2163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79" y="3972384"/>
            <a:ext cx="2466975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72" y="4887340"/>
            <a:ext cx="2466975" cy="1847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056" y="4279154"/>
            <a:ext cx="2126010" cy="212601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483546" y="1048605"/>
            <a:ext cx="3194304" cy="69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Protein Subject: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562908" y="1636672"/>
            <a:ext cx="1841276" cy="58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20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35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4AUE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446" y="2169854"/>
            <a:ext cx="2345852" cy="2345852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4191000" y="5519887"/>
            <a:ext cx="1841276" cy="58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20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35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2PTN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730" y="2169854"/>
            <a:ext cx="2345852" cy="2345852"/>
          </a:xfrm>
          <a:prstGeom prst="rect">
            <a:avLst/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7191068" y="1650577"/>
            <a:ext cx="1841276" cy="58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20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35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Merriweather Sans"/>
              <a:buChar char="▸"/>
              <a:defRPr sz="1800" b="0" i="0" u="none" strike="noStrike" cap="none">
                <a:solidFill>
                  <a:srgbClr val="005A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389"/>
              </a:buClr>
              <a:buSzPts val="1800"/>
              <a:buFont typeface="Arial"/>
              <a:buChar char="»"/>
              <a:defRPr sz="11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4B31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98734" y="388438"/>
            <a:ext cx="3194304" cy="69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Sample Features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99235" y="6538912"/>
            <a:ext cx="2382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 action="ppaction://hlinksldjump"/>
              </a:rPr>
              <a:t>Return to 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3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3" y="2767392"/>
            <a:ext cx="6949819" cy="3440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3" y="454781"/>
            <a:ext cx="4493623" cy="1596088"/>
          </a:xfrm>
        </p:spPr>
        <p:txBody>
          <a:bodyPr/>
          <a:lstStyle/>
          <a:p>
            <a:r>
              <a:rPr lang="en-US" sz="4800" dirty="0"/>
              <a:t>Implementation</a:t>
            </a:r>
            <a:br>
              <a:rPr lang="en-US" sz="4800" dirty="0"/>
            </a:b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5664810" y="6523355"/>
            <a:ext cx="2057400" cy="365125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Return to Table of Contents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18" y="555172"/>
            <a:ext cx="3683906" cy="245593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5252" y="1434738"/>
            <a:ext cx="3458451" cy="133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53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4183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FFFFFF"/>
      </a:dk1>
      <a:lt1>
        <a:srgbClr val="FFFFFF"/>
      </a:lt1>
      <a:dk2>
        <a:srgbClr val="FFFFFF"/>
      </a:dk2>
      <a:lt2>
        <a:srgbClr val="005A8B"/>
      </a:lt2>
      <a:accent1>
        <a:srgbClr val="A0CFEB"/>
      </a:accent1>
      <a:accent2>
        <a:srgbClr val="C59217"/>
      </a:accent2>
      <a:accent3>
        <a:srgbClr val="FFFFFF"/>
      </a:accent3>
      <a:accent4>
        <a:srgbClr val="DADADA"/>
      </a:accent4>
      <a:accent5>
        <a:srgbClr val="CDE4F3"/>
      </a:accent5>
      <a:accent6>
        <a:srgbClr val="B28414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</TotalTime>
  <Words>927</Words>
  <Application>Microsoft Office PowerPoint</Application>
  <PresentationFormat>On-screen Show (4:3)</PresentationFormat>
  <Paragraphs>160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Merriweather Sans</vt:lpstr>
      <vt:lpstr>Roboto</vt:lpstr>
      <vt:lpstr>Times New Roman</vt:lpstr>
      <vt:lpstr>Wingdings</vt:lpstr>
      <vt:lpstr>ヒラギノ角ゴ Pro W3</vt:lpstr>
      <vt:lpstr>Blank Presentation</vt:lpstr>
      <vt:lpstr>Protein BLAST</vt:lpstr>
      <vt:lpstr>Table of Contents</vt:lpstr>
      <vt:lpstr>Attempt to Implement blastp which is protein vs protein</vt:lpstr>
      <vt:lpstr>BLAST algorithm </vt:lpstr>
      <vt:lpstr>Word Search Method</vt:lpstr>
      <vt:lpstr>Identification Of Exact Word Match Method</vt:lpstr>
      <vt:lpstr>Extension Process</vt:lpstr>
      <vt:lpstr>Overview of Features</vt:lpstr>
      <vt:lpstr>Implementation  </vt:lpstr>
      <vt:lpstr>Blastp MVC</vt:lpstr>
      <vt:lpstr>Data Flow Representation</vt:lpstr>
      <vt:lpstr>Requirements to Run the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Efficient Voxel Processing Library</dc:title>
  <cp:lastModifiedBy>Quan Tran</cp:lastModifiedBy>
  <cp:revision>98</cp:revision>
  <dcterms:modified xsi:type="dcterms:W3CDTF">2019-05-17T05:11:54Z</dcterms:modified>
</cp:coreProperties>
</file>