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8" r:id="rId3"/>
    <p:sldId id="262" r:id="rId4"/>
    <p:sldId id="257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110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1C23-C1E4-BA8F-852B-D26654327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540E6-45B4-3A16-0A55-7F83CAF80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CE66B-7E74-698C-F5DE-1DF78FEA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4043-2E60-784C-8CFB-02D7DA693DA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D5DD3-D5E4-842E-0998-6214A4F1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5193-04A7-4F18-5DE3-18F8FAC3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DA07-0510-374C-8323-723440F1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7A91-4C7A-09A4-1D70-BB118564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4E275-62A6-4C07-90C1-1A974E060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3C77E-6C79-8542-4242-D635D5F8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4043-2E60-784C-8CFB-02D7DA693DA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73FA-FBD3-353D-58E4-03A45062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6E287-5EDB-05A0-764E-8D58407F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DA07-0510-374C-8323-723440F1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3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B18E8-A984-7D2B-4BF6-3D97D6B53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982B1-A1E5-C2F4-4B73-EDE1446AF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9392-E510-F3F6-18E8-B9CE0368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4043-2E60-784C-8CFB-02D7DA693DA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27C37-9754-EC5E-732B-A6673373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1342E-1A8E-4361-511F-9410E79D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DA07-0510-374C-8323-723440F1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6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BF43-EAC0-2069-AF42-1E8F6C26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4099-2C29-1FF2-3408-491658345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DE095-8350-888E-4459-BAF811D5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4043-2E60-784C-8CFB-02D7DA693DA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6C15-8AFC-E0F3-3890-5FBD3135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811A-CC56-41C0-2325-A61646DE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DA07-0510-374C-8323-723440F1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8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AC09-1ECC-DB9A-642D-B50D221D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F95F5-71DD-AB4B-6F2F-60CC357B4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C691-82F9-981B-EF8D-4E2341AF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4043-2E60-784C-8CFB-02D7DA693DA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41085-28BF-09EB-48CF-6D27DFE4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DA1E6-6C2E-2388-95F5-40707B4F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DA07-0510-374C-8323-723440F1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5F76-10F3-8727-4B54-FAE2CDBC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2473-0D99-87AD-3CBF-E988FBFFC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FEC12-35DD-8570-D856-2B80C410E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9D478-1A7E-2D56-BE54-E96C1817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4043-2E60-784C-8CFB-02D7DA693DA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F66FB-0996-4AD8-0E5C-0EF4216D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E2BB2-BA7F-1019-DDCD-54AFC701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DA07-0510-374C-8323-723440F1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0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9F22-49D0-F498-5DEB-835AFD9C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47BBF-DE3C-9D1F-BFA2-CD957ABEC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39109-C362-9973-4439-069A3745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EA08F-675F-4999-0801-4C5AD40F0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762E6-B5DE-DE57-DAA0-169BEE0F8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84E98-5252-CA3E-76A4-2F00B492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4043-2E60-784C-8CFB-02D7DA693DA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814E3-7271-14BA-A49C-5BDA6458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5E535-DACE-3909-05C1-391AD555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DA07-0510-374C-8323-723440F1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4123-6117-9463-3381-97904A11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DD847-8A75-5197-6517-AE8F066C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4043-2E60-784C-8CFB-02D7DA693DA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1DE7B-6FAB-E1E6-30FA-B882390A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5772A-3D4E-94ED-B616-710DAE52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DA07-0510-374C-8323-723440F1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6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35CB7-B3F5-CB97-0D63-695B054C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4043-2E60-784C-8CFB-02D7DA693DA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EF17B-E6B0-8879-515C-BE841EA0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3820-CEDF-E41A-F0EC-A412E6E7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DA07-0510-374C-8323-723440F1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0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6321-DE1C-637A-F584-5343BED9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17532-4AAD-41CE-C381-88715955E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229E2-9BF8-014F-6C82-4F03BBFA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BD017-57D8-345B-D247-BEEC20E6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4043-2E60-784C-8CFB-02D7DA693DA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BF639-D219-CBBC-84C7-DE250871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387D0-B734-4033-A041-0F08E94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DA07-0510-374C-8323-723440F1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9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EFAF-E608-6DB4-91A7-046B6C56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EAB91-D6EA-47D4-EA23-9699D4B78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E1279-6B68-4C94-4D8E-0AAA41B51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1B784-C216-162E-5B9D-08B048DC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4043-2E60-784C-8CFB-02D7DA693DA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10CA7-FA2A-51D7-5A8A-F5729979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E1ED4-08D1-8533-D41A-A6A5447B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DA07-0510-374C-8323-723440F1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7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B8613-588E-3BDD-F49B-3F346B90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46547-4C5E-DEF1-9E80-F51572D13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E74F1-BBBA-55CF-0529-BF3E03C70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84043-2E60-784C-8CFB-02D7DA693DA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8AC63-775C-7BF2-9E63-8A4BED531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E490E-F795-90D4-8AD4-CF9A2047F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DA07-0510-374C-8323-723440F1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6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C9E6-4219-CC30-7D33-4CCB52DE2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592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Multi-Agent Reinforcement Learning with Parameterized Action Spaces for Event-Driven Decision Processes with a case study for Bus Bunching Problem</a:t>
            </a:r>
          </a:p>
        </p:txBody>
      </p:sp>
    </p:spTree>
    <p:extLst>
      <p:ext uri="{BB962C8B-B14F-4D97-AF65-F5344CB8AC3E}">
        <p14:creationId xmlns:p14="http://schemas.microsoft.com/office/powerpoint/2010/main" val="106656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3887FE-808E-104E-4CBF-F9E07F31E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9" y="1841451"/>
            <a:ext cx="4032910" cy="36607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83C9E1-FE14-0DF6-90DE-812194883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5"/>
          <a:stretch/>
        </p:blipFill>
        <p:spPr>
          <a:xfrm>
            <a:off x="4555757" y="1841452"/>
            <a:ext cx="3795401" cy="3660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3DF333-E976-DED8-17BE-240807F27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283" y="1937676"/>
            <a:ext cx="3439635" cy="3205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D6D9AB-5D79-E35C-60C9-97A1613BBB9B}"/>
              </a:ext>
            </a:extLst>
          </p:cNvPr>
          <p:cNvSpPr txBox="1"/>
          <p:nvPr/>
        </p:nvSpPr>
        <p:spPr>
          <a:xfrm>
            <a:off x="924910" y="588581"/>
            <a:ext cx="626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Simulator – Event-driven with less than 150 lines of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156A0-13B1-ACE6-3976-87F29870FD93}"/>
              </a:ext>
            </a:extLst>
          </p:cNvPr>
          <p:cNvSpPr txBox="1"/>
          <p:nvPr/>
        </p:nvSpPr>
        <p:spPr>
          <a:xfrm>
            <a:off x="483476" y="5502165"/>
            <a:ext cx="3627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Bus:</a:t>
            </a:r>
          </a:p>
          <a:p>
            <a:r>
              <a:rPr lang="en-US" dirty="0"/>
              <a:t>Drive(): next travel time -&gt; request for stop -&gt; stopping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72466-4794-C127-1258-77AA500CE86F}"/>
              </a:ext>
            </a:extLst>
          </p:cNvPr>
          <p:cNvSpPr txBox="1"/>
          <p:nvPr/>
        </p:nvSpPr>
        <p:spPr>
          <a:xfrm>
            <a:off x="6096000" y="5502165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E25CE-1264-7537-C1F8-64D341EA5E12}"/>
              </a:ext>
            </a:extLst>
          </p:cNvPr>
          <p:cNvSpPr txBox="1"/>
          <p:nvPr/>
        </p:nvSpPr>
        <p:spPr>
          <a:xfrm>
            <a:off x="9783730" y="5143499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178372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444F083-20C4-A788-DB5F-7085C87A1D8D}"/>
              </a:ext>
            </a:extLst>
          </p:cNvPr>
          <p:cNvSpPr/>
          <p:nvPr/>
        </p:nvSpPr>
        <p:spPr>
          <a:xfrm>
            <a:off x="2322782" y="3752194"/>
            <a:ext cx="252249" cy="2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9C9A0C-F159-FB65-62FD-15E41F9F10FC}"/>
              </a:ext>
            </a:extLst>
          </p:cNvPr>
          <p:cNvSpPr/>
          <p:nvPr/>
        </p:nvSpPr>
        <p:spPr>
          <a:xfrm>
            <a:off x="4072754" y="3752193"/>
            <a:ext cx="252249" cy="2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BB80E8-0183-6B87-7285-D5A89929F698}"/>
              </a:ext>
            </a:extLst>
          </p:cNvPr>
          <p:cNvSpPr/>
          <p:nvPr/>
        </p:nvSpPr>
        <p:spPr>
          <a:xfrm>
            <a:off x="5822726" y="3752192"/>
            <a:ext cx="252249" cy="2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E87105-C83A-E304-B570-A08526CFD4B8}"/>
              </a:ext>
            </a:extLst>
          </p:cNvPr>
          <p:cNvSpPr/>
          <p:nvPr/>
        </p:nvSpPr>
        <p:spPr>
          <a:xfrm>
            <a:off x="7630508" y="3752191"/>
            <a:ext cx="252249" cy="2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8DBC01-7F84-D999-2CB0-4E2FF2AAFB56}"/>
              </a:ext>
            </a:extLst>
          </p:cNvPr>
          <p:cNvSpPr/>
          <p:nvPr/>
        </p:nvSpPr>
        <p:spPr>
          <a:xfrm>
            <a:off x="9380480" y="3752190"/>
            <a:ext cx="252249" cy="2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D3C397-A0D1-5702-6672-C40BA3E85A63}"/>
              </a:ext>
            </a:extLst>
          </p:cNvPr>
          <p:cNvSpPr/>
          <p:nvPr/>
        </p:nvSpPr>
        <p:spPr>
          <a:xfrm>
            <a:off x="2322782" y="4177864"/>
            <a:ext cx="252249" cy="2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51B4F0-5E6F-B98C-BC32-7AAD5D594C13}"/>
              </a:ext>
            </a:extLst>
          </p:cNvPr>
          <p:cNvSpPr/>
          <p:nvPr/>
        </p:nvSpPr>
        <p:spPr>
          <a:xfrm>
            <a:off x="4072754" y="4177863"/>
            <a:ext cx="252249" cy="2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BF3493-E631-BC4F-3DF0-2CCA5BBC702D}"/>
              </a:ext>
            </a:extLst>
          </p:cNvPr>
          <p:cNvSpPr/>
          <p:nvPr/>
        </p:nvSpPr>
        <p:spPr>
          <a:xfrm>
            <a:off x="5822726" y="4177862"/>
            <a:ext cx="252249" cy="2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5BB698-EA6B-A8D1-EA9D-FF3A45BD4F17}"/>
              </a:ext>
            </a:extLst>
          </p:cNvPr>
          <p:cNvSpPr/>
          <p:nvPr/>
        </p:nvSpPr>
        <p:spPr>
          <a:xfrm>
            <a:off x="7630508" y="4177861"/>
            <a:ext cx="252249" cy="2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A45F2A-4170-47F1-6AC8-753DADAD5EAE}"/>
              </a:ext>
            </a:extLst>
          </p:cNvPr>
          <p:cNvSpPr/>
          <p:nvPr/>
        </p:nvSpPr>
        <p:spPr>
          <a:xfrm>
            <a:off x="9380480" y="4177860"/>
            <a:ext cx="252249" cy="2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364B7E-583E-7ADB-5A7E-2A9572B9CAAA}"/>
              </a:ext>
            </a:extLst>
          </p:cNvPr>
          <p:cNvSpPr/>
          <p:nvPr/>
        </p:nvSpPr>
        <p:spPr>
          <a:xfrm>
            <a:off x="3752189" y="3342291"/>
            <a:ext cx="451945" cy="283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A169B5-A515-6E55-C398-BAF3CD988E7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04134" y="3484181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ircular Arrow 18">
            <a:extLst>
              <a:ext uri="{FF2B5EF4-FFF2-40B4-BE49-F238E27FC236}">
                <a16:creationId xmlns:a16="http://schemas.microsoft.com/office/drawing/2014/main" id="{AD0B09A0-7FE4-1B41-22D9-541309553E3C}"/>
              </a:ext>
            </a:extLst>
          </p:cNvPr>
          <p:cNvSpPr/>
          <p:nvPr/>
        </p:nvSpPr>
        <p:spPr>
          <a:xfrm>
            <a:off x="3817879" y="2998077"/>
            <a:ext cx="320565" cy="51500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15CB890-DFB9-6A48-4193-73C4F757728C}"/>
              </a:ext>
            </a:extLst>
          </p:cNvPr>
          <p:cNvCxnSpPr>
            <a:stCxn id="14" idx="3"/>
            <a:endCxn id="10" idx="6"/>
          </p:cNvCxnSpPr>
          <p:nvPr/>
        </p:nvCxnSpPr>
        <p:spPr>
          <a:xfrm>
            <a:off x="4204134" y="3484181"/>
            <a:ext cx="120869" cy="819807"/>
          </a:xfrm>
          <a:prstGeom prst="curvedConnector3">
            <a:avLst>
              <a:gd name="adj1" fmla="val 289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E3D942-D414-A00D-7220-9E34EE434F3B}"/>
              </a:ext>
            </a:extLst>
          </p:cNvPr>
          <p:cNvSpPr txBox="1"/>
          <p:nvPr/>
        </p:nvSpPr>
        <p:spPr>
          <a:xfrm>
            <a:off x="4516814" y="4083270"/>
            <a:ext cx="1024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turnaround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2CADEE-2E76-FE63-0F94-367E2C6DF227}"/>
              </a:ext>
            </a:extLst>
          </p:cNvPr>
          <p:cNvSpPr txBox="1"/>
          <p:nvPr/>
        </p:nvSpPr>
        <p:spPr>
          <a:xfrm>
            <a:off x="4390693" y="3121574"/>
            <a:ext cx="59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30198-C824-F144-EBF6-55FD20A6AB41}"/>
              </a:ext>
            </a:extLst>
          </p:cNvPr>
          <p:cNvSpPr txBox="1"/>
          <p:nvPr/>
        </p:nvSpPr>
        <p:spPr>
          <a:xfrm>
            <a:off x="3741679" y="2628012"/>
            <a:ext cx="60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9DD3CD-B747-87BF-295B-5437146448AA}"/>
              </a:ext>
            </a:extLst>
          </p:cNvPr>
          <p:cNvSpPr txBox="1"/>
          <p:nvPr/>
        </p:nvSpPr>
        <p:spPr>
          <a:xfrm>
            <a:off x="924910" y="588581"/>
            <a:ext cx="28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Problem Formulation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ACFFE-726A-3A2F-419B-2E7B4FB42AA0}"/>
              </a:ext>
            </a:extLst>
          </p:cNvPr>
          <p:cNvSpPr txBox="1"/>
          <p:nvPr/>
        </p:nvSpPr>
        <p:spPr>
          <a:xfrm>
            <a:off x="924910" y="4960883"/>
            <a:ext cx="4225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penalty for turnaround (people who are on the bus &amp; people who are waiting at downstream stations)</a:t>
            </a:r>
          </a:p>
          <a:p>
            <a:r>
              <a:rPr lang="en-US" dirty="0"/>
              <a:t>2, turnaround will make sense in very strict condition</a:t>
            </a:r>
          </a:p>
        </p:txBody>
      </p:sp>
    </p:spTree>
    <p:extLst>
      <p:ext uri="{BB962C8B-B14F-4D97-AF65-F5344CB8AC3E}">
        <p14:creationId xmlns:p14="http://schemas.microsoft.com/office/powerpoint/2010/main" val="17014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BA71090-788E-9699-37AA-815C1754C556}"/>
              </a:ext>
            </a:extLst>
          </p:cNvPr>
          <p:cNvSpPr txBox="1"/>
          <p:nvPr/>
        </p:nvSpPr>
        <p:spPr>
          <a:xfrm>
            <a:off x="924910" y="588581"/>
            <a:ext cx="28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Methodology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C09AC0-5248-F9C6-3677-2660D6026F3C}"/>
              </a:ext>
            </a:extLst>
          </p:cNvPr>
          <p:cNvSpPr txBox="1"/>
          <p:nvPr/>
        </p:nvSpPr>
        <p:spPr>
          <a:xfrm>
            <a:off x="793527" y="1375395"/>
            <a:ext cx="58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 1: State representation that differentiates ego-bus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6AA2FB4-E34B-0E4A-0575-3FF1F59B3549}"/>
              </a:ext>
            </a:extLst>
          </p:cNvPr>
          <p:cNvSpPr/>
          <p:nvPr/>
        </p:nvSpPr>
        <p:spPr>
          <a:xfrm>
            <a:off x="1408386" y="1991714"/>
            <a:ext cx="1355835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Ego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2EA7913-D295-B373-E3C2-B1AB2238622D}"/>
              </a:ext>
            </a:extLst>
          </p:cNvPr>
          <p:cNvSpPr/>
          <p:nvPr/>
        </p:nvSpPr>
        <p:spPr>
          <a:xfrm>
            <a:off x="1408385" y="2543501"/>
            <a:ext cx="1355835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612E462-CD26-04E8-21A0-F880E9B7E013}"/>
              </a:ext>
            </a:extLst>
          </p:cNvPr>
          <p:cNvSpPr/>
          <p:nvPr/>
        </p:nvSpPr>
        <p:spPr>
          <a:xfrm>
            <a:off x="1408384" y="2848301"/>
            <a:ext cx="1355835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E2C8D4-D5A2-2380-7EA3-DFF293C40BDC}"/>
              </a:ext>
            </a:extLst>
          </p:cNvPr>
          <p:cNvSpPr txBox="1"/>
          <p:nvPr/>
        </p:nvSpPr>
        <p:spPr>
          <a:xfrm>
            <a:off x="1860330" y="3215422"/>
            <a:ext cx="115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1A635B7-C62E-603E-DC5C-096DAB612069}"/>
              </a:ext>
            </a:extLst>
          </p:cNvPr>
          <p:cNvSpPr/>
          <p:nvPr/>
        </p:nvSpPr>
        <p:spPr>
          <a:xfrm>
            <a:off x="1408383" y="3698145"/>
            <a:ext cx="1355835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OtherN-1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C35BCBA-E80F-F2F3-A7EF-3484C3A19220}"/>
              </a:ext>
            </a:extLst>
          </p:cNvPr>
          <p:cNvSpPr/>
          <p:nvPr/>
        </p:nvSpPr>
        <p:spPr>
          <a:xfrm>
            <a:off x="3171495" y="2695902"/>
            <a:ext cx="1636983" cy="63061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  <a:p>
            <a:pPr algn="ctr"/>
            <a:r>
              <a:rPr lang="en-US" dirty="0"/>
              <a:t>(self-attention)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A88822A-E2CA-2D3C-924A-044B3D2AE517}"/>
              </a:ext>
            </a:extLst>
          </p:cNvPr>
          <p:cNvSpPr/>
          <p:nvPr/>
        </p:nvSpPr>
        <p:spPr>
          <a:xfrm>
            <a:off x="5181596" y="1855079"/>
            <a:ext cx="914399" cy="36786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6DF3463-B121-E38D-7EA7-925BC2769F83}"/>
              </a:ext>
            </a:extLst>
          </p:cNvPr>
          <p:cNvSpPr/>
          <p:nvPr/>
        </p:nvSpPr>
        <p:spPr>
          <a:xfrm>
            <a:off x="6085482" y="2480439"/>
            <a:ext cx="914399" cy="3678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55F63D6-97DF-B68D-8B81-6FE8F3ACD39C}"/>
              </a:ext>
            </a:extLst>
          </p:cNvPr>
          <p:cNvSpPr/>
          <p:nvPr/>
        </p:nvSpPr>
        <p:spPr>
          <a:xfrm>
            <a:off x="6999881" y="2480439"/>
            <a:ext cx="914399" cy="3678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9EDFFA7-3549-609D-140B-672D052AE777}"/>
              </a:ext>
            </a:extLst>
          </p:cNvPr>
          <p:cNvSpPr/>
          <p:nvPr/>
        </p:nvSpPr>
        <p:spPr>
          <a:xfrm>
            <a:off x="6085482" y="2843040"/>
            <a:ext cx="914399" cy="3678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4154146-3749-71E7-B7EF-CF9ECA90F1DB}"/>
              </a:ext>
            </a:extLst>
          </p:cNvPr>
          <p:cNvSpPr/>
          <p:nvPr/>
        </p:nvSpPr>
        <p:spPr>
          <a:xfrm>
            <a:off x="6999881" y="2843040"/>
            <a:ext cx="914399" cy="3678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58C02C8-4147-9B9F-DF61-0D963445DDA1}"/>
              </a:ext>
            </a:extLst>
          </p:cNvPr>
          <p:cNvSpPr/>
          <p:nvPr/>
        </p:nvSpPr>
        <p:spPr>
          <a:xfrm>
            <a:off x="6085482" y="3635083"/>
            <a:ext cx="914399" cy="3678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6F1A905-3D5A-D8E5-7C89-D1AF45CF4BB2}"/>
              </a:ext>
            </a:extLst>
          </p:cNvPr>
          <p:cNvSpPr/>
          <p:nvPr/>
        </p:nvSpPr>
        <p:spPr>
          <a:xfrm>
            <a:off x="6999881" y="3635083"/>
            <a:ext cx="914399" cy="3678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52142366-9F13-DA7E-A5F2-3AC5D18ED99F}"/>
              </a:ext>
            </a:extLst>
          </p:cNvPr>
          <p:cNvSpPr/>
          <p:nvPr/>
        </p:nvSpPr>
        <p:spPr>
          <a:xfrm>
            <a:off x="2848300" y="2979686"/>
            <a:ext cx="273272" cy="23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5B29BC63-F771-037A-BDA5-5F3DA54CE7F9}"/>
              </a:ext>
            </a:extLst>
          </p:cNvPr>
          <p:cNvSpPr/>
          <p:nvPr/>
        </p:nvSpPr>
        <p:spPr>
          <a:xfrm>
            <a:off x="4858400" y="2958654"/>
            <a:ext cx="273272" cy="23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A5ED59A5-3019-3FE2-50D7-24B9276E6FAF}"/>
              </a:ext>
            </a:extLst>
          </p:cNvPr>
          <p:cNvSpPr/>
          <p:nvPr/>
        </p:nvSpPr>
        <p:spPr>
          <a:xfrm>
            <a:off x="8014132" y="2953396"/>
            <a:ext cx="273272" cy="23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8040271-4F6C-BF82-DDFA-5650DA604801}"/>
              </a:ext>
            </a:extLst>
          </p:cNvPr>
          <p:cNvSpPr/>
          <p:nvPr/>
        </p:nvSpPr>
        <p:spPr>
          <a:xfrm>
            <a:off x="8452933" y="2758962"/>
            <a:ext cx="1636983" cy="48347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State Encoding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7E5E0DC-241E-4037-34D9-4E8B7B1D6F3B}"/>
              </a:ext>
            </a:extLst>
          </p:cNvPr>
          <p:cNvSpPr/>
          <p:nvPr/>
        </p:nvSpPr>
        <p:spPr>
          <a:xfrm>
            <a:off x="6095994" y="1852449"/>
            <a:ext cx="914399" cy="3678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F77F235-1337-4F6C-329A-93C63213F72F}"/>
              </a:ext>
            </a:extLst>
          </p:cNvPr>
          <p:cNvSpPr/>
          <p:nvPr/>
        </p:nvSpPr>
        <p:spPr>
          <a:xfrm>
            <a:off x="7010393" y="1852449"/>
            <a:ext cx="914399" cy="3678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BA8BC0-5E18-B31C-3822-752E15CF8474}"/>
              </a:ext>
            </a:extLst>
          </p:cNvPr>
          <p:cNvSpPr txBox="1"/>
          <p:nvPr/>
        </p:nvSpPr>
        <p:spPr>
          <a:xfrm>
            <a:off x="105103" y="1991714"/>
            <a:ext cx="1135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num_pax</a:t>
            </a:r>
            <a:r>
              <a:rPr lang="en-US" dirty="0"/>
              <a:t>,</a:t>
            </a:r>
          </a:p>
          <a:p>
            <a:r>
              <a:rPr lang="en-US" dirty="0"/>
              <a:t>location </a:t>
            </a:r>
          </a:p>
        </p:txBody>
      </p:sp>
    </p:spTree>
    <p:extLst>
      <p:ext uri="{BB962C8B-B14F-4D97-AF65-F5344CB8AC3E}">
        <p14:creationId xmlns:p14="http://schemas.microsoft.com/office/powerpoint/2010/main" val="372476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BA71090-788E-9699-37AA-815C1754C556}"/>
              </a:ext>
            </a:extLst>
          </p:cNvPr>
          <p:cNvSpPr txBox="1"/>
          <p:nvPr/>
        </p:nvSpPr>
        <p:spPr>
          <a:xfrm>
            <a:off x="924910" y="588581"/>
            <a:ext cx="28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Methodology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C09AC0-5248-F9C6-3677-2660D6026F3C}"/>
              </a:ext>
            </a:extLst>
          </p:cNvPr>
          <p:cNvSpPr txBox="1"/>
          <p:nvPr/>
        </p:nvSpPr>
        <p:spPr>
          <a:xfrm>
            <a:off x="793527" y="1375395"/>
            <a:ext cx="824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 2: Encode other on-going events and events that affect the final reward.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2D0536-2E84-84D1-98DC-035E0FEEE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89" y="2273432"/>
            <a:ext cx="2095500" cy="21082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7C35646-CEAE-EF88-2680-80540C89DAD0}"/>
              </a:ext>
            </a:extLst>
          </p:cNvPr>
          <p:cNvSpPr/>
          <p:nvPr/>
        </p:nvSpPr>
        <p:spPr>
          <a:xfrm>
            <a:off x="4677103" y="2879834"/>
            <a:ext cx="725214" cy="2732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A945F8-97F2-B140-20C2-53D9C957AC87}"/>
              </a:ext>
            </a:extLst>
          </p:cNvPr>
          <p:cNvSpPr/>
          <p:nvPr/>
        </p:nvSpPr>
        <p:spPr>
          <a:xfrm>
            <a:off x="5402316" y="2879834"/>
            <a:ext cx="830317" cy="2732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FF414C-30F8-D056-0EF8-39B6A9F39124}"/>
              </a:ext>
            </a:extLst>
          </p:cNvPr>
          <p:cNvSpPr/>
          <p:nvPr/>
        </p:nvSpPr>
        <p:spPr>
          <a:xfrm>
            <a:off x="6232633" y="2879834"/>
            <a:ext cx="1576553" cy="2732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Relative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78D8D-C28C-33F5-32C4-21582066F931}"/>
              </a:ext>
            </a:extLst>
          </p:cNvPr>
          <p:cNvSpPr txBox="1"/>
          <p:nvPr/>
        </p:nvSpPr>
        <p:spPr>
          <a:xfrm>
            <a:off x="4414345" y="2489481"/>
            <a:ext cx="18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event:</a:t>
            </a:r>
          </a:p>
        </p:txBody>
      </p:sp>
    </p:spTree>
    <p:extLst>
      <p:ext uri="{BB962C8B-B14F-4D97-AF65-F5344CB8AC3E}">
        <p14:creationId xmlns:p14="http://schemas.microsoft.com/office/powerpoint/2010/main" val="340150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BA71090-788E-9699-37AA-815C1754C556}"/>
              </a:ext>
            </a:extLst>
          </p:cNvPr>
          <p:cNvSpPr txBox="1"/>
          <p:nvPr/>
        </p:nvSpPr>
        <p:spPr>
          <a:xfrm>
            <a:off x="924910" y="588581"/>
            <a:ext cx="28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Methodology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C09AC0-5248-F9C6-3677-2660D6026F3C}"/>
              </a:ext>
            </a:extLst>
          </p:cNvPr>
          <p:cNvSpPr txBox="1"/>
          <p:nvPr/>
        </p:nvSpPr>
        <p:spPr>
          <a:xfrm>
            <a:off x="793527" y="1375395"/>
            <a:ext cx="824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 3: Discrete-Continuous Hybrid Action Space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7794E2-C577-4E79-3698-79734A6FD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170" y="1744727"/>
            <a:ext cx="3467100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DADDB8-5B76-E61E-A37F-5376BCE0CF95}"/>
              </a:ext>
            </a:extLst>
          </p:cNvPr>
          <p:cNvSpPr txBox="1"/>
          <p:nvPr/>
        </p:nvSpPr>
        <p:spPr>
          <a:xfrm>
            <a:off x="961694" y="3126854"/>
            <a:ext cx="477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(k, </a:t>
            </a:r>
            <a:r>
              <a:rPr lang="en-US" dirty="0" err="1"/>
              <a:t>x_k</a:t>
            </a:r>
            <a:r>
              <a:rPr lang="en-US" dirty="0"/>
              <a:t>) to represent an action where k is the discrete part and </a:t>
            </a:r>
            <a:r>
              <a:rPr lang="en-US" dirty="0" err="1"/>
              <a:t>x_k</a:t>
            </a:r>
            <a:r>
              <a:rPr lang="en-US" dirty="0"/>
              <a:t> is the continuous part.</a:t>
            </a:r>
          </a:p>
        </p:txBody>
      </p:sp>
    </p:spTree>
    <p:extLst>
      <p:ext uri="{BB962C8B-B14F-4D97-AF65-F5344CB8AC3E}">
        <p14:creationId xmlns:p14="http://schemas.microsoft.com/office/powerpoint/2010/main" val="14288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BA71090-788E-9699-37AA-815C1754C556}"/>
              </a:ext>
            </a:extLst>
          </p:cNvPr>
          <p:cNvSpPr txBox="1"/>
          <p:nvPr/>
        </p:nvSpPr>
        <p:spPr>
          <a:xfrm>
            <a:off x="924910" y="588581"/>
            <a:ext cx="28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Methodology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C09AC0-5248-F9C6-3677-2660D6026F3C}"/>
              </a:ext>
            </a:extLst>
          </p:cNvPr>
          <p:cNvSpPr txBox="1"/>
          <p:nvPr/>
        </p:nvSpPr>
        <p:spPr>
          <a:xfrm>
            <a:off x="793527" y="1375395"/>
            <a:ext cx="824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 4: Reward Assignment (credit assignment)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9C6F4-4762-236F-E1C2-375367BB9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89" y="3694386"/>
            <a:ext cx="45085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6E7DA1-DD71-0E53-22CD-7C9307F05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989" y="2162209"/>
            <a:ext cx="4470400" cy="838200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FF7C8EF5-559E-CD96-5B0E-4ABFA18426F1}"/>
              </a:ext>
            </a:extLst>
          </p:cNvPr>
          <p:cNvSpPr/>
          <p:nvPr/>
        </p:nvSpPr>
        <p:spPr>
          <a:xfrm>
            <a:off x="3552496" y="3268716"/>
            <a:ext cx="304800" cy="32844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9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Multi-Agent Reinforcement Learning with Parameterized Action Spaces for Event-Driven Decision Processes with a case study for Bus Bunching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Reinforcement Learning with Parameterized Action Spaces for Event-Driven Decision Processes with a case study for Bus Bunching Problem</dc:title>
  <dc:creator>a69667</dc:creator>
  <cp:lastModifiedBy>a69667</cp:lastModifiedBy>
  <cp:revision>1</cp:revision>
  <dcterms:created xsi:type="dcterms:W3CDTF">2022-12-06T00:20:41Z</dcterms:created>
  <dcterms:modified xsi:type="dcterms:W3CDTF">2022-12-06T00:21:31Z</dcterms:modified>
</cp:coreProperties>
</file>