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mp4" ContentType="video/unknown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  <p:sldMasterId id="2147484035" r:id="rId2"/>
    <p:sldMasterId id="2147484023" r:id="rId3"/>
  </p:sldMasterIdLst>
  <p:notesMasterIdLst>
    <p:notesMasterId r:id="rId16"/>
  </p:notesMasterIdLst>
  <p:handoutMasterIdLst>
    <p:handoutMasterId r:id="rId17"/>
  </p:handoutMasterIdLst>
  <p:sldIdLst>
    <p:sldId id="384" r:id="rId4"/>
    <p:sldId id="404" r:id="rId5"/>
    <p:sldId id="403" r:id="rId6"/>
    <p:sldId id="406" r:id="rId7"/>
    <p:sldId id="409" r:id="rId8"/>
    <p:sldId id="402" r:id="rId9"/>
    <p:sldId id="405" r:id="rId10"/>
    <p:sldId id="407" r:id="rId11"/>
    <p:sldId id="410" r:id="rId12"/>
    <p:sldId id="411" r:id="rId13"/>
    <p:sldId id="408" r:id="rId14"/>
    <p:sldId id="399" r:id="rId15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6893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3791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0682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7582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4478" algn="l" defTabSz="456893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1374" algn="l" defTabSz="456893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8273" algn="l" defTabSz="456893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5169" algn="l" defTabSz="456893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48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 autoAdjust="0"/>
    <p:restoredTop sz="94690"/>
  </p:normalViewPr>
  <p:slideViewPr>
    <p:cSldViewPr>
      <p:cViewPr varScale="1">
        <p:scale>
          <a:sx n="57" d="100"/>
          <a:sy n="57" d="100"/>
        </p:scale>
        <p:origin x="-2080" y="-112"/>
      </p:cViewPr>
      <p:guideLst>
        <p:guide orient="horz" pos="3072"/>
        <p:guide pos="4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8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-128"/>
                <a:cs typeface="Arial" pitchFamily="34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9372FD76-EB9F-764F-8F27-36E8BD5ED777}" type="datetimeFigureOut">
              <a:rPr lang="nl-NL"/>
              <a:pPr/>
              <a:t>17/08/17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-128"/>
                <a:cs typeface="Arial" pitchFamily="34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DE590830-9B4B-9C4D-966D-6D12B13B6D6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8776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01D9F9-3769-E54C-B9DD-B0DA30EEDA23}" type="datetimeFigureOut">
              <a:rPr lang="nl-NL"/>
              <a:pPr/>
              <a:t>17/08/17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5D37AB-0158-D143-B9D4-A5272563F8A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69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689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3791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068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758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4478" algn="l" defTabSz="9137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1374" algn="l" defTabSz="9137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8273" algn="l" defTabSz="9137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5169" algn="l" defTabSz="9137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 of learning</a:t>
            </a:r>
            <a:r>
              <a:rPr lang="en-US" baseline="0" dirty="0" smtClean="0"/>
              <a:t> solutions with a reliability &gt; 0.6 in the reference case over 1000 samples across the various deep uncertainties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D37AB-0158-D143-B9D4-A5272563F8A7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8321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RDM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D37AB-0158-D143-B9D4-A5272563F8A7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008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12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49860" indent="0">
              <a:buNone/>
              <a:defRPr sz="4000"/>
            </a:lvl2pPr>
            <a:lvl3pPr marL="1299724" indent="0">
              <a:buNone/>
              <a:defRPr sz="3400"/>
            </a:lvl3pPr>
            <a:lvl4pPr marL="1949594" indent="0">
              <a:buNone/>
              <a:defRPr sz="2800"/>
            </a:lvl4pPr>
            <a:lvl5pPr marL="2599457" indent="0">
              <a:buNone/>
              <a:defRPr sz="2800"/>
            </a:lvl5pPr>
            <a:lvl6pPr marL="3249319" indent="0">
              <a:buNone/>
              <a:defRPr sz="2800"/>
            </a:lvl6pPr>
            <a:lvl7pPr marL="3899187" indent="0">
              <a:buNone/>
              <a:defRPr sz="2800"/>
            </a:lvl7pPr>
            <a:lvl8pPr marL="4549043" indent="0">
              <a:buNone/>
              <a:defRPr sz="2800"/>
            </a:lvl8pPr>
            <a:lvl9pPr marL="5198913" indent="0">
              <a:buNone/>
              <a:defRPr sz="28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49860" indent="0">
              <a:buNone/>
              <a:defRPr sz="1700"/>
            </a:lvl2pPr>
            <a:lvl3pPr marL="1299724" indent="0">
              <a:buNone/>
              <a:defRPr sz="1400"/>
            </a:lvl3pPr>
            <a:lvl4pPr marL="1949594" indent="0">
              <a:buNone/>
              <a:defRPr sz="1300"/>
            </a:lvl4pPr>
            <a:lvl5pPr marL="2599457" indent="0">
              <a:buNone/>
              <a:defRPr sz="1300"/>
            </a:lvl5pPr>
            <a:lvl6pPr marL="3249319" indent="0">
              <a:buNone/>
              <a:defRPr sz="1300"/>
            </a:lvl6pPr>
            <a:lvl7pPr marL="3899187" indent="0">
              <a:buNone/>
              <a:defRPr sz="1300"/>
            </a:lvl7pPr>
            <a:lvl8pPr marL="4549043" indent="0">
              <a:buNone/>
              <a:defRPr sz="1300"/>
            </a:lvl8pPr>
            <a:lvl9pPr marL="5198913" indent="0">
              <a:buNone/>
              <a:defRPr sz="13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95200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82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43058" y="650240"/>
            <a:ext cx="2544515" cy="6938152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304996" y="650240"/>
            <a:ext cx="7421316" cy="6938152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80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96" y="650240"/>
            <a:ext cx="10182578" cy="15172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145" y="2600960"/>
            <a:ext cx="4969368" cy="2384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145" y="5201920"/>
            <a:ext cx="4969368" cy="23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519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70561" y="2923823"/>
            <a:ext cx="10392550" cy="26980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9992" tIns="64997" rIns="129992" bIns="64997"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5371" y="3066065"/>
            <a:ext cx="9669309" cy="91966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87401" y="4070015"/>
            <a:ext cx="9645228" cy="1444983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+mn-lt"/>
                <a:cs typeface="Bookman Old Style"/>
              </a:defRPr>
            </a:lvl1pPr>
            <a:lvl2pPr marL="649961" indent="0" algn="ctr">
              <a:buNone/>
              <a:defRPr/>
            </a:lvl2pPr>
            <a:lvl3pPr marL="1299925" indent="0" algn="ctr">
              <a:buNone/>
              <a:defRPr/>
            </a:lvl3pPr>
            <a:lvl4pPr marL="1949893" indent="0" algn="ctr">
              <a:buNone/>
              <a:defRPr/>
            </a:lvl4pPr>
            <a:lvl5pPr marL="2599856" indent="0" algn="ctr">
              <a:buNone/>
              <a:defRPr/>
            </a:lvl5pPr>
            <a:lvl6pPr marL="3249818" indent="0" algn="ctr">
              <a:buNone/>
              <a:defRPr/>
            </a:lvl6pPr>
            <a:lvl7pPr marL="3899785" indent="0" algn="ctr">
              <a:buNone/>
              <a:defRPr/>
            </a:lvl7pPr>
            <a:lvl8pPr marL="4549743" indent="0" algn="ctr">
              <a:buNone/>
              <a:defRPr/>
            </a:lvl8pPr>
            <a:lvl9pPr marL="5199711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pic>
        <p:nvPicPr>
          <p:cNvPr id="5" name="Picture 10" descr="logo_rgb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12" y="8791787"/>
            <a:ext cx="1253067" cy="49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11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91"/>
            <a:ext cx="9102726" cy="2492375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91"/>
            <a:ext cx="11703050" cy="6435725"/>
          </a:xfrm>
          <a:prstGeom prst="rect">
            <a:avLst/>
          </a:prstGeom>
        </p:spPr>
        <p:txBody>
          <a:bodyPr lIns="91388" tIns="45692" rIns="91388" bIns="4569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2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lIns="91388" tIns="45692" rIns="91388" bIns="45692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388" tIns="45692" rIns="91388" bIns="45692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8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7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7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6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9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91"/>
            <a:ext cx="5775324" cy="6435725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91"/>
            <a:ext cx="5775324" cy="6435725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4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388" tIns="45692" rIns="91388" bIns="45692" anchor="b"/>
          <a:lstStyle>
            <a:lvl1pPr marL="0" indent="0">
              <a:buNone/>
              <a:defRPr sz="2400" b="1"/>
            </a:lvl1pPr>
            <a:lvl2pPr marL="456940" indent="0">
              <a:buNone/>
              <a:defRPr sz="2000" b="1"/>
            </a:lvl2pPr>
            <a:lvl3pPr marL="913884" indent="0">
              <a:buNone/>
              <a:defRPr sz="1800" b="1"/>
            </a:lvl3pPr>
            <a:lvl4pPr marL="1370824" indent="0">
              <a:buNone/>
              <a:defRPr sz="1600" b="1"/>
            </a:lvl4pPr>
            <a:lvl5pPr marL="1827770" indent="0">
              <a:buNone/>
              <a:defRPr sz="1600" b="1"/>
            </a:lvl5pPr>
            <a:lvl6pPr marL="2284713" indent="0">
              <a:buNone/>
              <a:defRPr sz="1600" b="1"/>
            </a:lvl6pPr>
            <a:lvl7pPr marL="2741655" indent="0">
              <a:buNone/>
              <a:defRPr sz="1600" b="1"/>
            </a:lvl7pPr>
            <a:lvl8pPr marL="3198600" indent="0">
              <a:buNone/>
              <a:defRPr sz="1600" b="1"/>
            </a:lvl8pPr>
            <a:lvl9pPr marL="36555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388" tIns="45692" rIns="91388" bIns="45692" anchor="b"/>
          <a:lstStyle>
            <a:lvl1pPr marL="0" indent="0">
              <a:buNone/>
              <a:defRPr sz="2400" b="1"/>
            </a:lvl1pPr>
            <a:lvl2pPr marL="456940" indent="0">
              <a:buNone/>
              <a:defRPr sz="2000" b="1"/>
            </a:lvl2pPr>
            <a:lvl3pPr marL="913884" indent="0">
              <a:buNone/>
              <a:defRPr sz="1800" b="1"/>
            </a:lvl3pPr>
            <a:lvl4pPr marL="1370824" indent="0">
              <a:buNone/>
              <a:defRPr sz="1600" b="1"/>
            </a:lvl4pPr>
            <a:lvl5pPr marL="1827770" indent="0">
              <a:buNone/>
              <a:defRPr sz="1600" b="1"/>
            </a:lvl5pPr>
            <a:lvl6pPr marL="2284713" indent="0">
              <a:buNone/>
              <a:defRPr sz="1600" b="1"/>
            </a:lvl6pPr>
            <a:lvl7pPr marL="2741655" indent="0">
              <a:buNone/>
              <a:defRPr sz="1600" b="1"/>
            </a:lvl7pPr>
            <a:lvl8pPr marL="3198600" indent="0">
              <a:buNone/>
              <a:defRPr sz="1600" b="1"/>
            </a:lvl8pPr>
            <a:lvl9pPr marL="36555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3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94344" y="-235768"/>
            <a:ext cx="13609512" cy="101531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8" tIns="45688" rIns="91378" bIns="45688" numCol="1" spcCol="0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37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" name="Picture 3" descr="TU_P5#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9" y="8621217"/>
            <a:ext cx="1921953" cy="1183922"/>
          </a:xfrm>
          <a:prstGeom prst="rect">
            <a:avLst/>
          </a:prstGeom>
        </p:spPr>
      </p:pic>
      <p:pic>
        <p:nvPicPr>
          <p:cNvPr id="7" name="Picture 6" descr="TU_P4~black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4" y="8620718"/>
            <a:ext cx="1918785" cy="11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3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91" y="388954"/>
            <a:ext cx="4278313" cy="1652587"/>
          </a:xfrm>
          <a:prstGeom prst="rect">
            <a:avLst/>
          </a:prstGeom>
        </p:spPr>
        <p:txBody>
          <a:bodyPr lIns="91388" tIns="45692" rIns="91388" bIns="45692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91" y="2041526"/>
            <a:ext cx="4278313" cy="6670674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>
              <a:buNone/>
              <a:defRPr sz="1400"/>
            </a:lvl1pPr>
            <a:lvl2pPr marL="456940" indent="0">
              <a:buNone/>
              <a:defRPr sz="1100"/>
            </a:lvl2pPr>
            <a:lvl3pPr marL="913884" indent="0">
              <a:buNone/>
              <a:defRPr sz="1000"/>
            </a:lvl3pPr>
            <a:lvl4pPr marL="1370824" indent="0">
              <a:buNone/>
              <a:defRPr sz="900"/>
            </a:lvl4pPr>
            <a:lvl5pPr marL="1827770" indent="0">
              <a:buNone/>
              <a:defRPr sz="900"/>
            </a:lvl5pPr>
            <a:lvl6pPr marL="2284713" indent="0">
              <a:buNone/>
              <a:defRPr sz="900"/>
            </a:lvl6pPr>
            <a:lvl7pPr marL="2741655" indent="0">
              <a:buNone/>
              <a:defRPr sz="900"/>
            </a:lvl7pPr>
            <a:lvl8pPr marL="3198600" indent="0">
              <a:buNone/>
              <a:defRPr sz="900"/>
            </a:lvl8pPr>
            <a:lvl9pPr marL="36555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3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40" y="6827839"/>
            <a:ext cx="7802563" cy="806450"/>
          </a:xfrm>
          <a:prstGeom prst="rect">
            <a:avLst/>
          </a:prstGeom>
        </p:spPr>
        <p:txBody>
          <a:bodyPr lIns="91388" tIns="45692" rIns="91388" bIns="45692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40" y="871538"/>
            <a:ext cx="7802563" cy="5851526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>
              <a:buNone/>
              <a:defRPr sz="3100"/>
            </a:lvl1pPr>
            <a:lvl2pPr marL="456940" indent="0">
              <a:buNone/>
              <a:defRPr sz="2800"/>
            </a:lvl2pPr>
            <a:lvl3pPr marL="913884" indent="0">
              <a:buNone/>
              <a:defRPr sz="2400"/>
            </a:lvl3pPr>
            <a:lvl4pPr marL="1370824" indent="0">
              <a:buNone/>
              <a:defRPr sz="2000"/>
            </a:lvl4pPr>
            <a:lvl5pPr marL="1827770" indent="0">
              <a:buNone/>
              <a:defRPr sz="2000"/>
            </a:lvl5pPr>
            <a:lvl6pPr marL="2284713" indent="0">
              <a:buNone/>
              <a:defRPr sz="2000"/>
            </a:lvl6pPr>
            <a:lvl7pPr marL="2741655" indent="0">
              <a:buNone/>
              <a:defRPr sz="2000"/>
            </a:lvl7pPr>
            <a:lvl8pPr marL="3198600" indent="0">
              <a:buNone/>
              <a:defRPr sz="2000"/>
            </a:lvl8pPr>
            <a:lvl9pPr marL="365554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40" y="7634290"/>
            <a:ext cx="7802563" cy="1144587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>
              <a:buNone/>
              <a:defRPr sz="1400"/>
            </a:lvl1pPr>
            <a:lvl2pPr marL="456940" indent="0">
              <a:buNone/>
              <a:defRPr sz="1100"/>
            </a:lvl2pPr>
            <a:lvl3pPr marL="913884" indent="0">
              <a:buNone/>
              <a:defRPr sz="1000"/>
            </a:lvl3pPr>
            <a:lvl4pPr marL="1370824" indent="0">
              <a:buNone/>
              <a:defRPr sz="900"/>
            </a:lvl4pPr>
            <a:lvl5pPr marL="1827770" indent="0">
              <a:buNone/>
              <a:defRPr sz="900"/>
            </a:lvl5pPr>
            <a:lvl6pPr marL="2284713" indent="0">
              <a:buNone/>
              <a:defRPr sz="900"/>
            </a:lvl6pPr>
            <a:lvl7pPr marL="2741655" indent="0">
              <a:buNone/>
              <a:defRPr sz="900"/>
            </a:lvl7pPr>
            <a:lvl8pPr marL="3198600" indent="0">
              <a:buNone/>
              <a:defRPr sz="900"/>
            </a:lvl8pPr>
            <a:lvl9pPr marL="36555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43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91"/>
            <a:ext cx="11703050" cy="6435725"/>
          </a:xfrm>
          <a:prstGeom prst="rect">
            <a:avLst/>
          </a:prstGeom>
        </p:spPr>
        <p:txBody>
          <a:bodyPr vert="eaVert" lIns="91388" tIns="45692" rIns="91388" bIns="4569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4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  <a:prstGeom prst="rect">
            <a:avLst/>
          </a:prstGeom>
        </p:spPr>
        <p:txBody>
          <a:bodyPr vert="eaVert"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  <a:prstGeom prst="rect">
            <a:avLst/>
          </a:prstGeom>
        </p:spPr>
        <p:txBody>
          <a:bodyPr vert="eaVert" lIns="91388" tIns="45692" rIns="91388" bIns="4569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45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93"/>
            <a:ext cx="9102726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88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9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89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7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6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5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3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2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1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896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93"/>
            <a:ext cx="5775324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93"/>
            <a:ext cx="5775324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62174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93" indent="0">
              <a:buNone/>
              <a:defRPr sz="2000" b="1"/>
            </a:lvl2pPr>
            <a:lvl3pPr marL="913791" indent="0">
              <a:buNone/>
              <a:defRPr sz="1800" b="1"/>
            </a:lvl3pPr>
            <a:lvl4pPr marL="1370682" indent="0">
              <a:buNone/>
              <a:defRPr sz="1600" b="1"/>
            </a:lvl4pPr>
            <a:lvl5pPr marL="1827582" indent="0">
              <a:buNone/>
              <a:defRPr sz="1600" b="1"/>
            </a:lvl5pPr>
            <a:lvl6pPr marL="2284478" indent="0">
              <a:buNone/>
              <a:defRPr sz="1600" b="1"/>
            </a:lvl6pPr>
            <a:lvl7pPr marL="2741374" indent="0">
              <a:buNone/>
              <a:defRPr sz="1600" b="1"/>
            </a:lvl7pPr>
            <a:lvl8pPr marL="3198273" indent="0">
              <a:buNone/>
              <a:defRPr sz="1600" b="1"/>
            </a:lvl8pPr>
            <a:lvl9pPr marL="36551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93" indent="0">
              <a:buNone/>
              <a:defRPr sz="2000" b="1"/>
            </a:lvl2pPr>
            <a:lvl3pPr marL="913791" indent="0">
              <a:buNone/>
              <a:defRPr sz="1800" b="1"/>
            </a:lvl3pPr>
            <a:lvl4pPr marL="1370682" indent="0">
              <a:buNone/>
              <a:defRPr sz="1600" b="1"/>
            </a:lvl4pPr>
            <a:lvl5pPr marL="1827582" indent="0">
              <a:buNone/>
              <a:defRPr sz="1600" b="1"/>
            </a:lvl5pPr>
            <a:lvl6pPr marL="2284478" indent="0">
              <a:buNone/>
              <a:defRPr sz="1600" b="1"/>
            </a:lvl6pPr>
            <a:lvl7pPr marL="2741374" indent="0">
              <a:buNone/>
              <a:defRPr sz="1600" b="1"/>
            </a:lvl7pPr>
            <a:lvl8pPr marL="3198273" indent="0">
              <a:buNone/>
              <a:defRPr sz="1600" b="1"/>
            </a:lvl8pPr>
            <a:lvl9pPr marL="36551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947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17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94" y="38895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94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6893" indent="0">
              <a:buNone/>
              <a:defRPr sz="1100"/>
            </a:lvl2pPr>
            <a:lvl3pPr marL="913791" indent="0">
              <a:buNone/>
              <a:defRPr sz="1000"/>
            </a:lvl3pPr>
            <a:lvl4pPr marL="1370682" indent="0">
              <a:buNone/>
              <a:defRPr sz="900"/>
            </a:lvl4pPr>
            <a:lvl5pPr marL="1827582" indent="0">
              <a:buNone/>
              <a:defRPr sz="900"/>
            </a:lvl5pPr>
            <a:lvl6pPr marL="2284478" indent="0">
              <a:buNone/>
              <a:defRPr sz="900"/>
            </a:lvl6pPr>
            <a:lvl7pPr marL="2741374" indent="0">
              <a:buNone/>
              <a:defRPr sz="900"/>
            </a:lvl7pPr>
            <a:lvl8pPr marL="3198273" indent="0">
              <a:buNone/>
              <a:defRPr sz="900"/>
            </a:lvl8pPr>
            <a:lvl9pPr marL="36551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83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4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43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6893" indent="0">
              <a:buNone/>
              <a:defRPr sz="2800"/>
            </a:lvl2pPr>
            <a:lvl3pPr marL="913791" indent="0">
              <a:buNone/>
              <a:defRPr sz="2400"/>
            </a:lvl3pPr>
            <a:lvl4pPr marL="1370682" indent="0">
              <a:buNone/>
              <a:defRPr sz="2000"/>
            </a:lvl4pPr>
            <a:lvl5pPr marL="1827582" indent="0">
              <a:buNone/>
              <a:defRPr sz="2000"/>
            </a:lvl5pPr>
            <a:lvl6pPr marL="2284478" indent="0">
              <a:buNone/>
              <a:defRPr sz="2000"/>
            </a:lvl6pPr>
            <a:lvl7pPr marL="2741374" indent="0">
              <a:buNone/>
              <a:defRPr sz="2000"/>
            </a:lvl7pPr>
            <a:lvl8pPr marL="3198273" indent="0">
              <a:buNone/>
              <a:defRPr sz="2000"/>
            </a:lvl8pPr>
            <a:lvl9pPr marL="365516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43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6893" indent="0">
              <a:buNone/>
              <a:defRPr sz="1100"/>
            </a:lvl2pPr>
            <a:lvl3pPr marL="913791" indent="0">
              <a:buNone/>
              <a:defRPr sz="1000"/>
            </a:lvl3pPr>
            <a:lvl4pPr marL="1370682" indent="0">
              <a:buNone/>
              <a:defRPr sz="900"/>
            </a:lvl4pPr>
            <a:lvl5pPr marL="1827582" indent="0">
              <a:buNone/>
              <a:defRPr sz="900"/>
            </a:lvl5pPr>
            <a:lvl6pPr marL="2284478" indent="0">
              <a:buNone/>
              <a:defRPr sz="900"/>
            </a:lvl6pPr>
            <a:lvl7pPr marL="2741374" indent="0">
              <a:buNone/>
              <a:defRPr sz="900"/>
            </a:lvl7pPr>
            <a:lvl8pPr marL="3198273" indent="0">
              <a:buNone/>
              <a:defRPr sz="900"/>
            </a:lvl8pPr>
            <a:lvl9pPr marL="36551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50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7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608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7290" y="4134008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49860" indent="0">
              <a:buNone/>
              <a:defRPr sz="2600"/>
            </a:lvl2pPr>
            <a:lvl3pPr marL="1299724" indent="0">
              <a:buNone/>
              <a:defRPr sz="2300"/>
            </a:lvl3pPr>
            <a:lvl4pPr marL="1949594" indent="0">
              <a:buNone/>
              <a:defRPr sz="2000"/>
            </a:lvl4pPr>
            <a:lvl5pPr marL="2599457" indent="0">
              <a:buNone/>
              <a:defRPr sz="2000"/>
            </a:lvl5pPr>
            <a:lvl6pPr marL="3249319" indent="0">
              <a:buNone/>
              <a:defRPr sz="2000"/>
            </a:lvl6pPr>
            <a:lvl7pPr marL="3899187" indent="0">
              <a:buNone/>
              <a:defRPr sz="2000"/>
            </a:lvl7pPr>
            <a:lvl8pPr marL="4549043" indent="0">
              <a:buNone/>
              <a:defRPr sz="2000"/>
            </a:lvl8pPr>
            <a:lvl9pPr marL="5198913" indent="0">
              <a:buNone/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45572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145" y="2600960"/>
            <a:ext cx="4969368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927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860" indent="0">
              <a:buNone/>
              <a:defRPr sz="2800" b="1"/>
            </a:lvl2pPr>
            <a:lvl3pPr marL="1299724" indent="0">
              <a:buNone/>
              <a:defRPr sz="2600" b="1"/>
            </a:lvl3pPr>
            <a:lvl4pPr marL="1949594" indent="0">
              <a:buNone/>
              <a:defRPr sz="2300" b="1"/>
            </a:lvl4pPr>
            <a:lvl5pPr marL="2599457" indent="0">
              <a:buNone/>
              <a:defRPr sz="2300" b="1"/>
            </a:lvl5pPr>
            <a:lvl6pPr marL="3249319" indent="0">
              <a:buNone/>
              <a:defRPr sz="2300" b="1"/>
            </a:lvl6pPr>
            <a:lvl7pPr marL="3899187" indent="0">
              <a:buNone/>
              <a:defRPr sz="2300" b="1"/>
            </a:lvl7pPr>
            <a:lvl8pPr marL="4549043" indent="0">
              <a:buNone/>
              <a:defRPr sz="2300" b="1"/>
            </a:lvl8pPr>
            <a:lvl9pPr marL="5198913" indent="0">
              <a:buNone/>
              <a:defRPr sz="23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860" indent="0">
              <a:buNone/>
              <a:defRPr sz="2800" b="1"/>
            </a:lvl2pPr>
            <a:lvl3pPr marL="1299724" indent="0">
              <a:buNone/>
              <a:defRPr sz="2600" b="1"/>
            </a:lvl3pPr>
            <a:lvl4pPr marL="1949594" indent="0">
              <a:buNone/>
              <a:defRPr sz="2300" b="1"/>
            </a:lvl4pPr>
            <a:lvl5pPr marL="2599457" indent="0">
              <a:buNone/>
              <a:defRPr sz="2300" b="1"/>
            </a:lvl5pPr>
            <a:lvl6pPr marL="3249319" indent="0">
              <a:buNone/>
              <a:defRPr sz="2300" b="1"/>
            </a:lvl6pPr>
            <a:lvl7pPr marL="3899187" indent="0">
              <a:buNone/>
              <a:defRPr sz="2300" b="1"/>
            </a:lvl7pPr>
            <a:lvl8pPr marL="4549043" indent="0">
              <a:buNone/>
              <a:defRPr sz="2300" b="1"/>
            </a:lvl8pPr>
            <a:lvl9pPr marL="5198913" indent="0">
              <a:buNone/>
              <a:defRPr sz="23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85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25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8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84516" y="388354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49860" indent="0">
              <a:buNone/>
              <a:defRPr sz="1700"/>
            </a:lvl2pPr>
            <a:lvl3pPr marL="1299724" indent="0">
              <a:buNone/>
              <a:defRPr sz="1400"/>
            </a:lvl3pPr>
            <a:lvl4pPr marL="1949594" indent="0">
              <a:buNone/>
              <a:defRPr sz="1300"/>
            </a:lvl4pPr>
            <a:lvl5pPr marL="2599457" indent="0">
              <a:buNone/>
              <a:defRPr sz="1300"/>
            </a:lvl5pPr>
            <a:lvl6pPr marL="3249319" indent="0">
              <a:buNone/>
              <a:defRPr sz="1300"/>
            </a:lvl6pPr>
            <a:lvl7pPr marL="3899187" indent="0">
              <a:buNone/>
              <a:defRPr sz="1300"/>
            </a:lvl7pPr>
            <a:lvl8pPr marL="4549043" indent="0">
              <a:buNone/>
              <a:defRPr sz="1300"/>
            </a:lvl8pPr>
            <a:lvl9pPr marL="5198913" indent="0">
              <a:buNone/>
              <a:defRPr sz="13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43448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325937" y="484314"/>
            <a:ext cx="10009112" cy="151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5937" y="2356536"/>
            <a:ext cx="10009112" cy="684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0" y="28"/>
            <a:ext cx="2037905" cy="97535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388" tIns="45692" rIns="91388" bIns="45692" anchor="ctr"/>
          <a:lstStyle/>
          <a:p>
            <a:pPr algn="r"/>
            <a:endParaRPr lang="nl-NL" sz="2100">
              <a:solidFill>
                <a:srgbClr val="00A6D6"/>
              </a:solidFill>
              <a:latin typeface="Tahoma" pitchFamily="34" charset="0"/>
            </a:endParaRPr>
          </a:p>
        </p:txBody>
      </p:sp>
      <p:pic>
        <p:nvPicPr>
          <p:cNvPr id="14" name="Picture 3" descr="TU_P5#white.eps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4" y="8621217"/>
            <a:ext cx="1921953" cy="11839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47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216927" indent="-1216927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A6D6"/>
          </a:solidFill>
          <a:latin typeface="Arial"/>
          <a:ea typeface="MS PGothic" pitchFamily="34" charset="-128"/>
          <a:cs typeface="Arial"/>
        </a:defRPr>
      </a:lvl1pPr>
      <a:lvl2pPr marL="1216927" indent="-1216927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2pPr>
      <a:lvl3pPr marL="1216927" indent="-1216927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3pPr>
      <a:lvl4pPr marL="1216927" indent="-1216927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4pPr>
      <a:lvl5pPr marL="1216927" indent="-1216927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5pPr>
      <a:lvl6pPr marL="1868360" indent="-1218493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6pPr>
      <a:lvl7pPr marL="2518233" indent="-1218493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7pPr>
      <a:lvl8pPr marL="3168087" indent="-1218493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8pPr>
      <a:lvl9pPr marL="3817950" indent="-1218493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9pPr>
    </p:titleStyle>
    <p:bodyStyle>
      <a:lvl1pPr marL="0" indent="0" algn="l" rtl="0" eaLnBrk="0" fontAlgn="base" hangingPunct="0">
        <a:lnSpc>
          <a:spcPts val="3550"/>
        </a:lnSpc>
        <a:spcBef>
          <a:spcPts val="600"/>
        </a:spcBef>
        <a:spcAft>
          <a:spcPts val="600"/>
        </a:spcAft>
        <a:buClr>
          <a:srgbClr val="00A6D6"/>
        </a:buClr>
        <a:buNone/>
        <a:defRPr sz="28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48972" indent="0" algn="l" rtl="0" eaLnBrk="0" fontAlgn="base" hangingPunct="0">
        <a:lnSpc>
          <a:spcPts val="3550"/>
        </a:lnSpc>
        <a:spcBef>
          <a:spcPts val="300"/>
        </a:spcBef>
        <a:spcAft>
          <a:spcPts val="300"/>
        </a:spcAft>
        <a:buClr>
          <a:srgbClr val="00A6D6"/>
        </a:buClr>
        <a:buFont typeface="Times" charset="0"/>
        <a:buNone/>
        <a:defRPr sz="24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000" indent="0" algn="l" rtl="0" eaLnBrk="0" fontAlgn="base" hangingPunct="0">
        <a:lnSpc>
          <a:spcPts val="3550"/>
        </a:lnSpc>
        <a:spcBef>
          <a:spcPts val="300"/>
        </a:spcBef>
        <a:spcAft>
          <a:spcPts val="300"/>
        </a:spcAft>
        <a:buClr>
          <a:srgbClr val="00A6D6"/>
        </a:buClr>
        <a:buFont typeface="Times" charset="0"/>
        <a:buNone/>
        <a:defRPr sz="24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900750" indent="-269724" algn="l" rtl="0" eaLnBrk="0" fontAlgn="base" hangingPunct="0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443374" indent="-269724" algn="l" rtl="0" eaLnBrk="0" fontAlgn="base" hangingPunct="0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7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3093626" indent="-270776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6pPr>
      <a:lvl7pPr marL="3743485" indent="-270776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7pPr>
      <a:lvl8pPr marL="4393354" indent="-270776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8pPr>
      <a:lvl9pPr marL="5043212" indent="-270776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9860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9724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9594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9457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9319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9187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49043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98913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U_P4~black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4" y="8620718"/>
            <a:ext cx="1918785" cy="11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ctr" defTabSz="45694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09" indent="-342709" algn="l" defTabSz="45694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535" indent="-285588" algn="l" defTabSz="45694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58" indent="-228472" algn="l" defTabSz="4569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299" indent="-228472" algn="l" defTabSz="45694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242" indent="-228472" algn="l" defTabSz="45694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191" indent="-228472" algn="l" defTabSz="4569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127" indent="-228472" algn="l" defTabSz="4569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74" indent="-228472" algn="l" defTabSz="4569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010" indent="-228472" algn="l" defTabSz="4569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0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84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24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70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13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55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00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543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378" tIns="45688" rIns="91378" bIns="456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276493"/>
            <a:ext cx="11703050" cy="6435725"/>
          </a:xfrm>
          <a:prstGeom prst="rect">
            <a:avLst/>
          </a:prstGeom>
        </p:spPr>
        <p:txBody>
          <a:bodyPr vert="horz" lIns="91378" tIns="45688" rIns="91378" bIns="456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8" y="9040830"/>
            <a:ext cx="3033712" cy="519113"/>
          </a:xfrm>
          <a:prstGeom prst="rect">
            <a:avLst/>
          </a:prstGeom>
        </p:spPr>
        <p:txBody>
          <a:bodyPr vert="horz" lIns="91378" tIns="45688" rIns="91378" bIns="4568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31" y="9040830"/>
            <a:ext cx="4117975" cy="519113"/>
          </a:xfrm>
          <a:prstGeom prst="rect">
            <a:avLst/>
          </a:prstGeom>
        </p:spPr>
        <p:txBody>
          <a:bodyPr vert="horz" lIns="91378" tIns="45688" rIns="91378" bIns="4568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4" y="9040830"/>
            <a:ext cx="3033712" cy="519113"/>
          </a:xfrm>
          <a:prstGeom prst="rect">
            <a:avLst/>
          </a:prstGeom>
        </p:spPr>
        <p:txBody>
          <a:bodyPr vert="horz" lIns="91378" tIns="45688" rIns="91378" bIns="4568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txStyles>
    <p:titleStyle>
      <a:lvl1pPr algn="ctr" defTabSz="4568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75" indent="-342675" algn="l" defTabSz="456893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458" indent="-285558" algn="l" defTabSz="456893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241" indent="-228449" algn="l" defTabSz="45689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134" indent="-228449" algn="l" defTabSz="456893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032" indent="-228449" algn="l" defTabSz="456893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935" indent="-228449" algn="l" defTabSz="4568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822" indent="-228449" algn="l" defTabSz="4568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724" indent="-228449" algn="l" defTabSz="4568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613" indent="-228449" algn="l" defTabSz="4568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93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91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82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82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78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74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73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69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3"/>
          <p:cNvSpPr>
            <a:spLocks noGrp="1"/>
          </p:cNvSpPr>
          <p:nvPr>
            <p:ph type="ctrTitle" idx="4294967295"/>
          </p:nvPr>
        </p:nvSpPr>
        <p:spPr>
          <a:xfrm>
            <a:off x="2757984" y="1564432"/>
            <a:ext cx="10009112" cy="2736304"/>
          </a:xfrm>
        </p:spPr>
        <p:txBody>
          <a:bodyPr/>
          <a:lstStyle/>
          <a:p>
            <a:pPr marL="0" indent="0"/>
            <a:r>
              <a:rPr lang="en-US" sz="2800" b="1" dirty="0"/>
              <a:t>Decision Making in the Face of Deeply Uncertain Threshold Responses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757984" y="8837241"/>
            <a:ext cx="9645228" cy="656259"/>
          </a:xfrm>
          <a:prstGeom prst="rect">
            <a:avLst/>
          </a:prstGeom>
        </p:spPr>
        <p:txBody>
          <a:bodyPr lIns="91392" tIns="45695" rIns="91392" bIns="45695"/>
          <a:lstStyle>
            <a:lvl1pPr marL="276211" indent="-27621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8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819108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360418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901727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444625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7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3095208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6pPr>
            <a:lvl7pPr marL="3745405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7pPr>
            <a:lvl8pPr marL="4395601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8pPr>
            <a:lvl9pPr marL="5045796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Jan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Kwakkel, Caitlin Spence, and Klaus Keller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6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ep uncertainty typology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000" y="52264"/>
            <a:ext cx="7848872" cy="89137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3928" y="9116560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A6A6A6"/>
                </a:solidFill>
              </a:rPr>
              <a:t>Inspired </a:t>
            </a:r>
            <a:r>
              <a:rPr lang="en-US" sz="1800" dirty="0">
                <a:solidFill>
                  <a:srgbClr val="A6A6A6"/>
                </a:solidFill>
              </a:rPr>
              <a:t>by </a:t>
            </a:r>
            <a:r>
              <a:rPr lang="en-US" sz="1800" dirty="0" smtClean="0">
                <a:solidFill>
                  <a:srgbClr val="A6A6A6"/>
                </a:solidFill>
              </a:rPr>
              <a:t>Herman</a:t>
            </a:r>
            <a:r>
              <a:rPr lang="en-US" sz="1800" dirty="0">
                <a:solidFill>
                  <a:srgbClr val="A6A6A6"/>
                </a:solidFill>
              </a:rPr>
              <a:t> </a:t>
            </a:r>
            <a:r>
              <a:rPr lang="en-US" sz="1800" i="1" dirty="0" smtClean="0">
                <a:solidFill>
                  <a:srgbClr val="A6A6A6"/>
                </a:solidFill>
              </a:rPr>
              <a:t>et al</a:t>
            </a:r>
            <a:r>
              <a:rPr lang="en-US" sz="1800" dirty="0" smtClean="0">
                <a:solidFill>
                  <a:srgbClr val="A6A6A6"/>
                </a:solidFill>
              </a:rPr>
              <a:t>.(</a:t>
            </a:r>
            <a:r>
              <a:rPr lang="en-US" sz="1800" dirty="0">
                <a:solidFill>
                  <a:srgbClr val="A6A6A6"/>
                </a:solidFill>
              </a:rPr>
              <a:t>2015) How should robustness be defined for water systems planning under change. </a:t>
            </a:r>
            <a:r>
              <a:rPr lang="en-US" sz="1800" dirty="0" err="1">
                <a:solidFill>
                  <a:srgbClr val="A6A6A6"/>
                </a:solidFill>
              </a:rPr>
              <a:t>d</a:t>
            </a:r>
            <a:r>
              <a:rPr lang="en-US" sz="1800" dirty="0" err="1" smtClean="0">
                <a:solidFill>
                  <a:srgbClr val="A6A6A6"/>
                </a:solidFill>
              </a:rPr>
              <a:t>oi</a:t>
            </a:r>
            <a:r>
              <a:rPr lang="en-US" sz="1800" dirty="0" smtClean="0">
                <a:solidFill>
                  <a:srgbClr val="A6A6A6"/>
                </a:solidFill>
              </a:rPr>
              <a:t>: </a:t>
            </a:r>
            <a:r>
              <a:rPr lang="pt-BR" sz="1800" dirty="0">
                <a:solidFill>
                  <a:srgbClr val="A6A6A6"/>
                </a:solidFill>
              </a:rPr>
              <a:t>10.1061/(ASCE)WR.1943-5452.0000509</a:t>
            </a:r>
            <a:endParaRPr lang="en-US" sz="18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81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deep uncertainty</a:t>
            </a:r>
          </a:p>
          <a:p>
            <a:endParaRPr lang="en-US" dirty="0"/>
          </a:p>
          <a:p>
            <a:r>
              <a:rPr lang="en-US" dirty="0" smtClean="0"/>
              <a:t>Introduce exploratory modeling / </a:t>
            </a:r>
            <a:r>
              <a:rPr lang="en-US" dirty="0" err="1" smtClean="0"/>
              <a:t>mordm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4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Problem</a:t>
            </a:r>
            <a:endParaRPr lang="en-US" dirty="0"/>
          </a:p>
        </p:txBody>
      </p:sp>
      <p:pic>
        <p:nvPicPr>
          <p:cNvPr id="4" name="Picture 3" descr="lake_probl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020" y="2572544"/>
            <a:ext cx="9489988" cy="4345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3928" y="9116560"/>
            <a:ext cx="95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A6A6A6"/>
                </a:solidFill>
              </a:rPr>
              <a:t>Adapted from </a:t>
            </a:r>
            <a:r>
              <a:rPr lang="en-US" sz="1800" dirty="0" err="1" smtClean="0">
                <a:solidFill>
                  <a:srgbClr val="A6A6A6"/>
                </a:solidFill>
              </a:rPr>
              <a:t>Hadka</a:t>
            </a:r>
            <a:r>
              <a:rPr lang="en-US" sz="1800" dirty="0" smtClean="0">
                <a:solidFill>
                  <a:srgbClr val="A6A6A6"/>
                </a:solidFill>
              </a:rPr>
              <a:t> et al (2015) </a:t>
            </a:r>
            <a:r>
              <a:rPr lang="en-US" sz="1800" dirty="0" err="1" smtClean="0">
                <a:solidFill>
                  <a:srgbClr val="A6A6A6"/>
                </a:solidFill>
              </a:rPr>
              <a:t>doi</a:t>
            </a:r>
            <a:r>
              <a:rPr lang="en-US" sz="1800" dirty="0" smtClean="0">
                <a:solidFill>
                  <a:srgbClr val="A6A6A6"/>
                </a:solidFill>
              </a:rPr>
              <a:t>: </a:t>
            </a:r>
            <a:r>
              <a:rPr lang="hr-HR" sz="1800" dirty="0">
                <a:solidFill>
                  <a:srgbClr val="A6A6A6"/>
                </a:solidFill>
              </a:rPr>
              <a:t>10.1016/j.envsoft.2015.07.014</a:t>
            </a:r>
            <a:r>
              <a:rPr lang="en-US" sz="1800" dirty="0" smtClean="0">
                <a:solidFill>
                  <a:srgbClr val="A6A6A6"/>
                </a:solidFill>
              </a:rPr>
              <a:t> </a:t>
            </a:r>
            <a:endParaRPr lang="en-US" sz="1800" dirty="0">
              <a:solidFill>
                <a:srgbClr val="A6A6A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6997" y="7541096"/>
            <a:ext cx="10719245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clearly explain the threshold 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88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no_learning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7904" y="1204392"/>
            <a:ext cx="10972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6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Endogenous learning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5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figcomparison_highr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04" y="2126320"/>
            <a:ext cx="11007328" cy="61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9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Uncertainty</a:t>
            </a:r>
            <a:endParaRPr lang="en-US" dirty="0"/>
          </a:p>
        </p:txBody>
      </p:sp>
      <p:pic>
        <p:nvPicPr>
          <p:cNvPr id="4" name="Picture 3" descr="lake_probl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020" y="2572544"/>
            <a:ext cx="9489988" cy="434513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 bwMode="auto">
          <a:xfrm>
            <a:off x="6790432" y="2284512"/>
            <a:ext cx="3960440" cy="1368152"/>
          </a:xfrm>
          <a:prstGeom prst="wedgeRoundRectCallout">
            <a:avLst>
              <a:gd name="adj1" fmla="val -20833"/>
              <a:gd name="adj2" fmla="val 75393"/>
              <a:gd name="adj3" fmla="val 16667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Do we know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 the correct parameterization for the natural inflow?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0390832" y="3796680"/>
            <a:ext cx="2304256" cy="1008112"/>
          </a:xfrm>
          <a:prstGeom prst="wedgeRoundRectCallout">
            <a:avLst>
              <a:gd name="adj1" fmla="val -26635"/>
              <a:gd name="adj2" fmla="val 69131"/>
              <a:gd name="adj3" fmla="val 16667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Do we know this exactly?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702200" y="7181056"/>
            <a:ext cx="3096344" cy="1080120"/>
          </a:xfrm>
          <a:prstGeom prst="wedgeRoundRectCallout">
            <a:avLst>
              <a:gd name="adj1" fmla="val -1402"/>
              <a:gd name="adj2" fmla="val -78425"/>
              <a:gd name="adj3" fmla="val 16667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How to discount this over time?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83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figdeep uncertainty learning_highr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019300"/>
            <a:ext cx="8686800" cy="570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7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address deep uncertainty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Search for several carefully selected scenarios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Robust optimization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(Iterative refinement using scenario discovery)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02984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9790</TotalTime>
  <Pages>0</Pages>
  <Words>156</Words>
  <Characters>0</Characters>
  <Application>Microsoft Macintosh PowerPoint</Application>
  <PresentationFormat>Custom</PresentationFormat>
  <Lines>0</Lines>
  <Paragraphs>22</Paragraphs>
  <Slides>12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text</vt:lpstr>
      <vt:lpstr>1_Custom Design</vt:lpstr>
      <vt:lpstr>Custom Design</vt:lpstr>
      <vt:lpstr>Decision Making in the Face of Deeply Uncertain Threshold Responses </vt:lpstr>
      <vt:lpstr>PowerPoint Presentation</vt:lpstr>
      <vt:lpstr>Lake Problem</vt:lpstr>
      <vt:lpstr>PowerPoint Presentation</vt:lpstr>
      <vt:lpstr>PowerPoint Presentation</vt:lpstr>
      <vt:lpstr>PowerPoint Presentation</vt:lpstr>
      <vt:lpstr>Deep Uncertainty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Delft -  a bird’s eye view</dc:title>
  <dc:creator>Mark Lammerts</dc:creator>
  <cp:lastModifiedBy>Jan Kwakkel</cp:lastModifiedBy>
  <cp:revision>394</cp:revision>
  <cp:lastPrinted>2013-11-19T15:01:24Z</cp:lastPrinted>
  <dcterms:modified xsi:type="dcterms:W3CDTF">2017-08-17T18:55:14Z</dcterms:modified>
</cp:coreProperties>
</file>