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4035" r:id="rId2"/>
    <p:sldMasterId id="2147484023" r:id="rId3"/>
  </p:sldMasterIdLst>
  <p:notesMasterIdLst>
    <p:notesMasterId r:id="rId16"/>
  </p:notesMasterIdLst>
  <p:handoutMasterIdLst>
    <p:handoutMasterId r:id="rId17"/>
  </p:handoutMasterIdLst>
  <p:sldIdLst>
    <p:sldId id="384" r:id="rId4"/>
    <p:sldId id="404" r:id="rId5"/>
    <p:sldId id="412" r:id="rId6"/>
    <p:sldId id="403" r:id="rId7"/>
    <p:sldId id="406" r:id="rId8"/>
    <p:sldId id="409" r:id="rId9"/>
    <p:sldId id="402" r:id="rId10"/>
    <p:sldId id="405" r:id="rId11"/>
    <p:sldId id="407" r:id="rId12"/>
    <p:sldId id="410" r:id="rId13"/>
    <p:sldId id="411" r:id="rId14"/>
    <p:sldId id="413" r:id="rId15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893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791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682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582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478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374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273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169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 autoAdjust="0"/>
    <p:restoredTop sz="94690"/>
  </p:normalViewPr>
  <p:slideViewPr>
    <p:cSldViewPr>
      <p:cViewPr varScale="1">
        <p:scale>
          <a:sx n="56" d="100"/>
          <a:sy n="56" d="100"/>
        </p:scale>
        <p:origin x="-2096" y="-104"/>
      </p:cViewPr>
      <p:guideLst>
        <p:guide orient="horz" pos="3072"/>
        <p:guide pos="4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9372FD76-EB9F-764F-8F27-36E8BD5ED777}" type="datetimeFigureOut">
              <a:rPr lang="nl-NL"/>
              <a:pPr/>
              <a:t>20/08/17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DE590830-9B4B-9C4D-966D-6D12B13B6D6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776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01D9F9-3769-E54C-B9DD-B0DA30EEDA23}" type="datetimeFigureOut">
              <a:rPr lang="nl-NL"/>
              <a:pPr/>
              <a:t>20/08/17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D37AB-0158-D143-B9D4-A5272563F8A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689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379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06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75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4478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1374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8273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5169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of learning</a:t>
            </a:r>
            <a:r>
              <a:rPr lang="en-US" baseline="0" dirty="0" smtClean="0"/>
              <a:t> solutions with a reliability &gt; 0.6 in the reference case over 1000 samples across the various deep uncertainties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37AB-0158-D143-B9D4-A5272563F8A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32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860" indent="0">
              <a:buNone/>
              <a:defRPr sz="4000"/>
            </a:lvl2pPr>
            <a:lvl3pPr marL="1299724" indent="0">
              <a:buNone/>
              <a:defRPr sz="3400"/>
            </a:lvl3pPr>
            <a:lvl4pPr marL="1949594" indent="0">
              <a:buNone/>
              <a:defRPr sz="2800"/>
            </a:lvl4pPr>
            <a:lvl5pPr marL="2599457" indent="0">
              <a:buNone/>
              <a:defRPr sz="2800"/>
            </a:lvl5pPr>
            <a:lvl6pPr marL="3249319" indent="0">
              <a:buNone/>
              <a:defRPr sz="2800"/>
            </a:lvl6pPr>
            <a:lvl7pPr marL="3899187" indent="0">
              <a:buNone/>
              <a:defRPr sz="2800"/>
            </a:lvl7pPr>
            <a:lvl8pPr marL="4549043" indent="0">
              <a:buNone/>
              <a:defRPr sz="2800"/>
            </a:lvl8pPr>
            <a:lvl9pPr marL="5198913" indent="0">
              <a:buNone/>
              <a:defRPr sz="28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9520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8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80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5" y="2600960"/>
            <a:ext cx="4969368" cy="2384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5" y="5201920"/>
            <a:ext cx="4969368" cy="23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51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70561" y="2923823"/>
            <a:ext cx="10392550" cy="26980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9992" tIns="64997" rIns="129992" bIns="64997"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71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1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+mn-lt"/>
                <a:cs typeface="Bookman Old Style"/>
              </a:defRPr>
            </a:lvl1pPr>
            <a:lvl2pPr marL="649961" indent="0" algn="ctr">
              <a:buNone/>
              <a:defRPr/>
            </a:lvl2pPr>
            <a:lvl3pPr marL="1299925" indent="0" algn="ctr">
              <a:buNone/>
              <a:defRPr/>
            </a:lvl3pPr>
            <a:lvl4pPr marL="1949893" indent="0" algn="ctr">
              <a:buNone/>
              <a:defRPr/>
            </a:lvl4pPr>
            <a:lvl5pPr marL="2599856" indent="0" algn="ctr">
              <a:buNone/>
              <a:defRPr/>
            </a:lvl5pPr>
            <a:lvl6pPr marL="3249818" indent="0" algn="ctr">
              <a:buNone/>
              <a:defRPr/>
            </a:lvl6pPr>
            <a:lvl7pPr marL="3899785" indent="0" algn="ctr">
              <a:buNone/>
              <a:defRPr/>
            </a:lvl7pPr>
            <a:lvl8pPr marL="4549743" indent="0" algn="ctr">
              <a:buNone/>
              <a:defRPr/>
            </a:lvl8pPr>
            <a:lvl9pPr marL="5199711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pic>
        <p:nvPicPr>
          <p:cNvPr id="5" name="Picture 10" descr="logo_rgb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2" y="8791787"/>
            <a:ext cx="1253067" cy="49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11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1"/>
            <a:ext cx="9102726" cy="2492375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91"/>
            <a:ext cx="11703050" cy="6435725"/>
          </a:xfrm>
          <a:prstGeom prst="rect">
            <a:avLst/>
          </a:prstGeom>
        </p:spPr>
        <p:txBody>
          <a:bodyPr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388" tIns="45692" rIns="91388" bIns="45692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8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7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6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9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91"/>
            <a:ext cx="5775324" cy="6435725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91"/>
            <a:ext cx="5775324" cy="6435725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400" b="1"/>
            </a:lvl1pPr>
            <a:lvl2pPr marL="456940" indent="0">
              <a:buNone/>
              <a:defRPr sz="2000" b="1"/>
            </a:lvl2pPr>
            <a:lvl3pPr marL="913884" indent="0">
              <a:buNone/>
              <a:defRPr sz="1800" b="1"/>
            </a:lvl3pPr>
            <a:lvl4pPr marL="1370824" indent="0">
              <a:buNone/>
              <a:defRPr sz="1600" b="1"/>
            </a:lvl4pPr>
            <a:lvl5pPr marL="1827770" indent="0">
              <a:buNone/>
              <a:defRPr sz="1600" b="1"/>
            </a:lvl5pPr>
            <a:lvl6pPr marL="2284713" indent="0">
              <a:buNone/>
              <a:defRPr sz="1600" b="1"/>
            </a:lvl6pPr>
            <a:lvl7pPr marL="2741655" indent="0">
              <a:buNone/>
              <a:defRPr sz="1600" b="1"/>
            </a:lvl7pPr>
            <a:lvl8pPr marL="3198600" indent="0">
              <a:buNone/>
              <a:defRPr sz="1600" b="1"/>
            </a:lvl8pPr>
            <a:lvl9pPr marL="36555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400" b="1"/>
            </a:lvl1pPr>
            <a:lvl2pPr marL="456940" indent="0">
              <a:buNone/>
              <a:defRPr sz="2000" b="1"/>
            </a:lvl2pPr>
            <a:lvl3pPr marL="913884" indent="0">
              <a:buNone/>
              <a:defRPr sz="1800" b="1"/>
            </a:lvl3pPr>
            <a:lvl4pPr marL="1370824" indent="0">
              <a:buNone/>
              <a:defRPr sz="1600" b="1"/>
            </a:lvl4pPr>
            <a:lvl5pPr marL="1827770" indent="0">
              <a:buNone/>
              <a:defRPr sz="1600" b="1"/>
            </a:lvl5pPr>
            <a:lvl6pPr marL="2284713" indent="0">
              <a:buNone/>
              <a:defRPr sz="1600" b="1"/>
            </a:lvl6pPr>
            <a:lvl7pPr marL="2741655" indent="0">
              <a:buNone/>
              <a:defRPr sz="1600" b="1"/>
            </a:lvl7pPr>
            <a:lvl8pPr marL="3198600" indent="0">
              <a:buNone/>
              <a:defRPr sz="1600" b="1"/>
            </a:lvl8pPr>
            <a:lvl9pPr marL="36555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4344" y="-235768"/>
            <a:ext cx="13609512" cy="10153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8" tIns="45688" rIns="91378" bIns="45688" numCol="1" spcCol="0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37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9" y="8621217"/>
            <a:ext cx="1921953" cy="1183922"/>
          </a:xfrm>
          <a:prstGeom prst="rect">
            <a:avLst/>
          </a:prstGeom>
        </p:spPr>
      </p:pic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3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1" y="388954"/>
            <a:ext cx="4278313" cy="1652587"/>
          </a:xfrm>
          <a:prstGeom prst="rect">
            <a:avLst/>
          </a:prstGeom>
        </p:spPr>
        <p:txBody>
          <a:bodyPr lIns="91388" tIns="45692" rIns="91388" bIns="45692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1" y="2041526"/>
            <a:ext cx="4278313" cy="6670674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1400"/>
            </a:lvl1pPr>
            <a:lvl2pPr marL="456940" indent="0">
              <a:buNone/>
              <a:defRPr sz="1100"/>
            </a:lvl2pPr>
            <a:lvl3pPr marL="913884" indent="0">
              <a:buNone/>
              <a:defRPr sz="1000"/>
            </a:lvl3pPr>
            <a:lvl4pPr marL="1370824" indent="0">
              <a:buNone/>
              <a:defRPr sz="900"/>
            </a:lvl4pPr>
            <a:lvl5pPr marL="1827770" indent="0">
              <a:buNone/>
              <a:defRPr sz="900"/>
            </a:lvl5pPr>
            <a:lvl6pPr marL="2284713" indent="0">
              <a:buNone/>
              <a:defRPr sz="900"/>
            </a:lvl6pPr>
            <a:lvl7pPr marL="2741655" indent="0">
              <a:buNone/>
              <a:defRPr sz="900"/>
            </a:lvl7pPr>
            <a:lvl8pPr marL="3198600" indent="0">
              <a:buNone/>
              <a:defRPr sz="900"/>
            </a:lvl8pPr>
            <a:lvl9pPr marL="36555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0" y="6827839"/>
            <a:ext cx="7802563" cy="806450"/>
          </a:xfrm>
          <a:prstGeom prst="rect">
            <a:avLst/>
          </a:prstGeom>
        </p:spPr>
        <p:txBody>
          <a:bodyPr lIns="91388" tIns="45692" rIns="91388" bIns="45692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0" y="871538"/>
            <a:ext cx="7802563" cy="5851526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3100"/>
            </a:lvl1pPr>
            <a:lvl2pPr marL="456940" indent="0">
              <a:buNone/>
              <a:defRPr sz="2800"/>
            </a:lvl2pPr>
            <a:lvl3pPr marL="913884" indent="0">
              <a:buNone/>
              <a:defRPr sz="2400"/>
            </a:lvl3pPr>
            <a:lvl4pPr marL="1370824" indent="0">
              <a:buNone/>
              <a:defRPr sz="2000"/>
            </a:lvl4pPr>
            <a:lvl5pPr marL="1827770" indent="0">
              <a:buNone/>
              <a:defRPr sz="2000"/>
            </a:lvl5pPr>
            <a:lvl6pPr marL="2284713" indent="0">
              <a:buNone/>
              <a:defRPr sz="2000"/>
            </a:lvl6pPr>
            <a:lvl7pPr marL="2741655" indent="0">
              <a:buNone/>
              <a:defRPr sz="2000"/>
            </a:lvl7pPr>
            <a:lvl8pPr marL="3198600" indent="0">
              <a:buNone/>
              <a:defRPr sz="2000"/>
            </a:lvl8pPr>
            <a:lvl9pPr marL="365554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0" y="7634290"/>
            <a:ext cx="7802563" cy="1144587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1400"/>
            </a:lvl1pPr>
            <a:lvl2pPr marL="456940" indent="0">
              <a:buNone/>
              <a:defRPr sz="1100"/>
            </a:lvl2pPr>
            <a:lvl3pPr marL="913884" indent="0">
              <a:buNone/>
              <a:defRPr sz="1000"/>
            </a:lvl3pPr>
            <a:lvl4pPr marL="1370824" indent="0">
              <a:buNone/>
              <a:defRPr sz="900"/>
            </a:lvl4pPr>
            <a:lvl5pPr marL="1827770" indent="0">
              <a:buNone/>
              <a:defRPr sz="900"/>
            </a:lvl5pPr>
            <a:lvl6pPr marL="2284713" indent="0">
              <a:buNone/>
              <a:defRPr sz="900"/>
            </a:lvl6pPr>
            <a:lvl7pPr marL="2741655" indent="0">
              <a:buNone/>
              <a:defRPr sz="900"/>
            </a:lvl7pPr>
            <a:lvl8pPr marL="3198600" indent="0">
              <a:buNone/>
              <a:defRPr sz="900"/>
            </a:lvl8pPr>
            <a:lvl9pPr marL="36555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91"/>
            <a:ext cx="11703050" cy="643572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4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3"/>
            <a:ext cx="9102726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9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8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6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2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1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93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93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2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3" indent="0">
              <a:buNone/>
              <a:defRPr sz="2000" b="1"/>
            </a:lvl2pPr>
            <a:lvl3pPr marL="913791" indent="0">
              <a:buNone/>
              <a:defRPr sz="1800" b="1"/>
            </a:lvl3pPr>
            <a:lvl4pPr marL="1370682" indent="0">
              <a:buNone/>
              <a:defRPr sz="1600" b="1"/>
            </a:lvl4pPr>
            <a:lvl5pPr marL="1827582" indent="0">
              <a:buNone/>
              <a:defRPr sz="1600" b="1"/>
            </a:lvl5pPr>
            <a:lvl6pPr marL="2284478" indent="0">
              <a:buNone/>
              <a:defRPr sz="1600" b="1"/>
            </a:lvl6pPr>
            <a:lvl7pPr marL="2741374" indent="0">
              <a:buNone/>
              <a:defRPr sz="1600" b="1"/>
            </a:lvl7pPr>
            <a:lvl8pPr marL="3198273" indent="0">
              <a:buNone/>
              <a:defRPr sz="1600" b="1"/>
            </a:lvl8pPr>
            <a:lvl9pPr marL="3655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3" indent="0">
              <a:buNone/>
              <a:defRPr sz="2000" b="1"/>
            </a:lvl2pPr>
            <a:lvl3pPr marL="913791" indent="0">
              <a:buNone/>
              <a:defRPr sz="1800" b="1"/>
            </a:lvl3pPr>
            <a:lvl4pPr marL="1370682" indent="0">
              <a:buNone/>
              <a:defRPr sz="1600" b="1"/>
            </a:lvl4pPr>
            <a:lvl5pPr marL="1827582" indent="0">
              <a:buNone/>
              <a:defRPr sz="1600" b="1"/>
            </a:lvl5pPr>
            <a:lvl6pPr marL="2284478" indent="0">
              <a:buNone/>
              <a:defRPr sz="1600" b="1"/>
            </a:lvl6pPr>
            <a:lvl7pPr marL="2741374" indent="0">
              <a:buNone/>
              <a:defRPr sz="1600" b="1"/>
            </a:lvl7pPr>
            <a:lvl8pPr marL="3198273" indent="0">
              <a:buNone/>
              <a:defRPr sz="1600" b="1"/>
            </a:lvl8pPr>
            <a:lvl9pPr marL="3655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4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7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4" y="38895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6893" indent="0">
              <a:buNone/>
              <a:defRPr sz="1100"/>
            </a:lvl2pPr>
            <a:lvl3pPr marL="913791" indent="0">
              <a:buNone/>
              <a:defRPr sz="1000"/>
            </a:lvl3pPr>
            <a:lvl4pPr marL="1370682" indent="0">
              <a:buNone/>
              <a:defRPr sz="900"/>
            </a:lvl4pPr>
            <a:lvl5pPr marL="1827582" indent="0">
              <a:buNone/>
              <a:defRPr sz="900"/>
            </a:lvl5pPr>
            <a:lvl6pPr marL="2284478" indent="0">
              <a:buNone/>
              <a:defRPr sz="900"/>
            </a:lvl6pPr>
            <a:lvl7pPr marL="2741374" indent="0">
              <a:buNone/>
              <a:defRPr sz="900"/>
            </a:lvl7pPr>
            <a:lvl8pPr marL="3198273" indent="0">
              <a:buNone/>
              <a:defRPr sz="900"/>
            </a:lvl8pPr>
            <a:lvl9pPr marL="3655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3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6893" indent="0">
              <a:buNone/>
              <a:defRPr sz="2800"/>
            </a:lvl2pPr>
            <a:lvl3pPr marL="913791" indent="0">
              <a:buNone/>
              <a:defRPr sz="2400"/>
            </a:lvl3pPr>
            <a:lvl4pPr marL="1370682" indent="0">
              <a:buNone/>
              <a:defRPr sz="2000"/>
            </a:lvl4pPr>
            <a:lvl5pPr marL="1827582" indent="0">
              <a:buNone/>
              <a:defRPr sz="2000"/>
            </a:lvl5pPr>
            <a:lvl6pPr marL="2284478" indent="0">
              <a:buNone/>
              <a:defRPr sz="2000"/>
            </a:lvl6pPr>
            <a:lvl7pPr marL="2741374" indent="0">
              <a:buNone/>
              <a:defRPr sz="2000"/>
            </a:lvl7pPr>
            <a:lvl8pPr marL="3198273" indent="0">
              <a:buNone/>
              <a:defRPr sz="2000"/>
            </a:lvl8pPr>
            <a:lvl9pPr marL="365516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6893" indent="0">
              <a:buNone/>
              <a:defRPr sz="1100"/>
            </a:lvl2pPr>
            <a:lvl3pPr marL="913791" indent="0">
              <a:buNone/>
              <a:defRPr sz="1000"/>
            </a:lvl3pPr>
            <a:lvl4pPr marL="1370682" indent="0">
              <a:buNone/>
              <a:defRPr sz="900"/>
            </a:lvl4pPr>
            <a:lvl5pPr marL="1827582" indent="0">
              <a:buNone/>
              <a:defRPr sz="900"/>
            </a:lvl5pPr>
            <a:lvl6pPr marL="2284478" indent="0">
              <a:buNone/>
              <a:defRPr sz="900"/>
            </a:lvl6pPr>
            <a:lvl7pPr marL="2741374" indent="0">
              <a:buNone/>
              <a:defRPr sz="900"/>
            </a:lvl7pPr>
            <a:lvl8pPr marL="3198273" indent="0">
              <a:buNone/>
              <a:defRPr sz="900"/>
            </a:lvl8pPr>
            <a:lvl9pPr marL="3655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50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7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608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4008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860" indent="0">
              <a:buNone/>
              <a:defRPr sz="2600"/>
            </a:lvl2pPr>
            <a:lvl3pPr marL="1299724" indent="0">
              <a:buNone/>
              <a:defRPr sz="2300"/>
            </a:lvl3pPr>
            <a:lvl4pPr marL="1949594" indent="0">
              <a:buNone/>
              <a:defRPr sz="2000"/>
            </a:lvl4pPr>
            <a:lvl5pPr marL="2599457" indent="0">
              <a:buNone/>
              <a:defRPr sz="2000"/>
            </a:lvl5pPr>
            <a:lvl6pPr marL="3249319" indent="0">
              <a:buNone/>
              <a:defRPr sz="2000"/>
            </a:lvl6pPr>
            <a:lvl7pPr marL="3899187" indent="0">
              <a:buNone/>
              <a:defRPr sz="2000"/>
            </a:lvl7pPr>
            <a:lvl8pPr marL="4549043" indent="0">
              <a:buNone/>
              <a:defRPr sz="2000"/>
            </a:lvl8pPr>
            <a:lvl9pPr marL="5198913" indent="0">
              <a:buNone/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5572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5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8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54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34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325937" y="484314"/>
            <a:ext cx="10009112" cy="151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5937" y="2356536"/>
            <a:ext cx="10009112" cy="684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0" y="28"/>
            <a:ext cx="2037905" cy="97535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388" tIns="45692" rIns="91388" bIns="45692" anchor="ctr"/>
          <a:lstStyle/>
          <a:p>
            <a:pPr algn="r"/>
            <a:endParaRPr lang="nl-NL" sz="2100">
              <a:solidFill>
                <a:srgbClr val="00A6D6"/>
              </a:solidFill>
              <a:latin typeface="Tahoma" pitchFamily="34" charset="0"/>
            </a:endParaRPr>
          </a:p>
        </p:txBody>
      </p:sp>
      <p:pic>
        <p:nvPicPr>
          <p:cNvPr id="14" name="Picture 3" descr="TU_P5#white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4" y="8621217"/>
            <a:ext cx="1921953" cy="1183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47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216927" indent="-1216927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A6D6"/>
          </a:solidFill>
          <a:latin typeface="Arial"/>
          <a:ea typeface="MS PGothic" pitchFamily="34" charset="-128"/>
          <a:cs typeface="Arial"/>
        </a:defRPr>
      </a:lvl1pPr>
      <a:lvl2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2pPr>
      <a:lvl3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3pPr>
      <a:lvl4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4pPr>
      <a:lvl5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5pPr>
      <a:lvl6pPr marL="1868360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8233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8087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17950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0" indent="0" algn="l" rtl="0" eaLnBrk="0" fontAlgn="base" hangingPunct="0">
        <a:lnSpc>
          <a:spcPts val="3550"/>
        </a:lnSpc>
        <a:spcBef>
          <a:spcPts val="600"/>
        </a:spcBef>
        <a:spcAft>
          <a:spcPts val="600"/>
        </a:spcAft>
        <a:buClr>
          <a:srgbClr val="00A6D6"/>
        </a:buClr>
        <a:buNone/>
        <a:defRPr sz="28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48972" indent="0" algn="l" rtl="0" eaLnBrk="0" fontAlgn="base" hangingPunct="0">
        <a:lnSpc>
          <a:spcPts val="3550"/>
        </a:lnSpc>
        <a:spcBef>
          <a:spcPts val="300"/>
        </a:spcBef>
        <a:spcAft>
          <a:spcPts val="300"/>
        </a:spcAft>
        <a:buClr>
          <a:srgbClr val="00A6D6"/>
        </a:buClr>
        <a:buFont typeface="Times" charset="0"/>
        <a:buNone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000" indent="0" algn="l" rtl="0" eaLnBrk="0" fontAlgn="base" hangingPunct="0">
        <a:lnSpc>
          <a:spcPts val="3550"/>
        </a:lnSpc>
        <a:spcBef>
          <a:spcPts val="300"/>
        </a:spcBef>
        <a:spcAft>
          <a:spcPts val="300"/>
        </a:spcAft>
        <a:buClr>
          <a:srgbClr val="00A6D6"/>
        </a:buClr>
        <a:buFont typeface="Times" charset="0"/>
        <a:buNone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900750" indent="-269724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3374" indent="-269724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3626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3485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3354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3212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86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72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59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945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9319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18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904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891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ctr" defTabSz="45694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09" indent="-342709" algn="l" defTabSz="45694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535" indent="-285588" algn="l" defTabSz="45694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58" indent="-228472" algn="l" defTabSz="4569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299" indent="-228472" algn="l" defTabSz="45694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242" indent="-228472" algn="l" defTabSz="45694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91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127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74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010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84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24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7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13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55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0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43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378" tIns="45688" rIns="91378" bIns="456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276493"/>
            <a:ext cx="11703050" cy="6435725"/>
          </a:xfrm>
          <a:prstGeom prst="rect">
            <a:avLst/>
          </a:prstGeom>
        </p:spPr>
        <p:txBody>
          <a:bodyPr vert="horz" lIns="91378" tIns="45688" rIns="91378" bIns="456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8" y="9040830"/>
            <a:ext cx="3033712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31" y="9040830"/>
            <a:ext cx="4117975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4" y="9040830"/>
            <a:ext cx="3033712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ctr" defTabSz="4568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75" indent="-342675" algn="l" defTabSz="456893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58" indent="-285558" algn="l" defTabSz="456893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41" indent="-228449" algn="l" defTabSz="4568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134" indent="-228449" algn="l" defTabSz="45689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032" indent="-228449" algn="l" defTabSz="45689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935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22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724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613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3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2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2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78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4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73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9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3"/>
          <p:cNvSpPr>
            <a:spLocks noGrp="1"/>
          </p:cNvSpPr>
          <p:nvPr>
            <p:ph type="ctrTitle" idx="4294967295"/>
          </p:nvPr>
        </p:nvSpPr>
        <p:spPr>
          <a:xfrm>
            <a:off x="2757984" y="1564432"/>
            <a:ext cx="10009112" cy="2736304"/>
          </a:xfrm>
        </p:spPr>
        <p:txBody>
          <a:bodyPr/>
          <a:lstStyle/>
          <a:p>
            <a:pPr marL="0" indent="0"/>
            <a:r>
              <a:rPr lang="en-US" sz="2800" b="1" dirty="0"/>
              <a:t>Decision Making in the Face of Deeply Uncertain Threshold Responses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57984" y="8837241"/>
            <a:ext cx="9645228" cy="656259"/>
          </a:xfrm>
          <a:prstGeom prst="rect">
            <a:avLst/>
          </a:prstGeom>
        </p:spPr>
        <p:txBody>
          <a:bodyPr lIns="91392" tIns="45695" rIns="91392" bIns="45695"/>
          <a:lstStyle>
            <a:lvl1pPr marL="276211" indent="-27621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81910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36041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901727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444625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3095208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6pPr>
            <a:lvl7pPr marL="3745405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7pPr>
            <a:lvl8pPr marL="4395601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8pPr>
            <a:lvl9pPr marL="5045796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Jan Kwakkel, Caitlin Spence, and Klaus Keller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address deep uncertainty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Search for several carefully selected scenarios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Robust optimization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(Iterative refinement using scenario discovery)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0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conceptual diagram2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58" y="-19744"/>
            <a:ext cx="11075670" cy="97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1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conceptual diagram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58" y="-18356"/>
            <a:ext cx="11075670" cy="97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4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conceptual diagram2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58" y="-19744"/>
            <a:ext cx="11075670" cy="97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5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Problem</a:t>
            </a:r>
            <a:endParaRPr lang="en-US" dirty="0"/>
          </a:p>
        </p:txBody>
      </p:sp>
      <p:pic>
        <p:nvPicPr>
          <p:cNvPr id="4" name="Picture 3" descr="lake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20" y="2572544"/>
            <a:ext cx="9489988" cy="4345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3928" y="9116560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A6A6A6"/>
                </a:solidFill>
              </a:rPr>
              <a:t>Adapted from </a:t>
            </a:r>
            <a:r>
              <a:rPr lang="en-US" sz="1800" dirty="0" err="1" smtClean="0">
                <a:solidFill>
                  <a:srgbClr val="A6A6A6"/>
                </a:solidFill>
              </a:rPr>
              <a:t>Hadka</a:t>
            </a:r>
            <a:r>
              <a:rPr lang="en-US" sz="1800" dirty="0" smtClean="0">
                <a:solidFill>
                  <a:srgbClr val="A6A6A6"/>
                </a:solidFill>
              </a:rPr>
              <a:t> et al (2015) </a:t>
            </a:r>
            <a:r>
              <a:rPr lang="en-US" sz="1800" dirty="0" err="1" smtClean="0">
                <a:solidFill>
                  <a:srgbClr val="A6A6A6"/>
                </a:solidFill>
              </a:rPr>
              <a:t>doi</a:t>
            </a:r>
            <a:r>
              <a:rPr lang="en-US" sz="1800" dirty="0" smtClean="0">
                <a:solidFill>
                  <a:srgbClr val="A6A6A6"/>
                </a:solidFill>
              </a:rPr>
              <a:t>: </a:t>
            </a:r>
            <a:r>
              <a:rPr lang="hr-HR" sz="1800" dirty="0">
                <a:solidFill>
                  <a:srgbClr val="A6A6A6"/>
                </a:solidFill>
              </a:rPr>
              <a:t>10.1016/j.envsoft.2015.07.014</a:t>
            </a:r>
            <a:r>
              <a:rPr lang="en-US" sz="1800" dirty="0" smtClean="0">
                <a:solidFill>
                  <a:srgbClr val="A6A6A6"/>
                </a:solidFill>
              </a:rPr>
              <a:t> </a:t>
            </a:r>
            <a:endParaRPr lang="en-US" sz="1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8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no_learni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7904" y="1204392"/>
            <a:ext cx="10972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6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Endogenous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6" y="1492423"/>
            <a:ext cx="10225136" cy="757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3928" y="9116560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A6A6A6"/>
                </a:solidFill>
              </a:rPr>
              <a:t>Quinn et </a:t>
            </a:r>
            <a:r>
              <a:rPr lang="en-US" sz="1800" dirty="0" smtClean="0">
                <a:solidFill>
                  <a:srgbClr val="A6A6A6"/>
                </a:solidFill>
              </a:rPr>
              <a:t>al (</a:t>
            </a:r>
            <a:r>
              <a:rPr lang="en-US" sz="1800" dirty="0" smtClean="0">
                <a:solidFill>
                  <a:srgbClr val="A6A6A6"/>
                </a:solidFill>
              </a:rPr>
              <a:t>2017) </a:t>
            </a:r>
            <a:r>
              <a:rPr lang="en-US" sz="1800" dirty="0" err="1" smtClean="0">
                <a:solidFill>
                  <a:srgbClr val="A6A6A6"/>
                </a:solidFill>
              </a:rPr>
              <a:t>doi</a:t>
            </a:r>
            <a:r>
              <a:rPr lang="en-US" sz="1800" dirty="0" smtClean="0">
                <a:solidFill>
                  <a:srgbClr val="A6A6A6"/>
                </a:solidFill>
              </a:rPr>
              <a:t> </a:t>
            </a:r>
            <a:r>
              <a:rPr lang="hr-HR" sz="1800" dirty="0">
                <a:solidFill>
                  <a:srgbClr val="A6A6A6"/>
                </a:solidFill>
              </a:rPr>
              <a:t>10.1016/j.envsoft.2017.02.017</a:t>
            </a:r>
            <a:endParaRPr lang="en-US" sz="1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5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igcomparison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04" y="2126320"/>
            <a:ext cx="10966896" cy="61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Uncertainty</a:t>
            </a:r>
            <a:endParaRPr lang="en-US" dirty="0"/>
          </a:p>
        </p:txBody>
      </p:sp>
      <p:pic>
        <p:nvPicPr>
          <p:cNvPr id="4" name="Picture 3" descr="lake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20" y="2572544"/>
            <a:ext cx="9489988" cy="434513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6790432" y="2284512"/>
            <a:ext cx="3960440" cy="1368152"/>
          </a:xfrm>
          <a:prstGeom prst="wedgeRoundRectCallout">
            <a:avLst>
              <a:gd name="adj1" fmla="val -20833"/>
              <a:gd name="adj2" fmla="val 75393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Do we know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the correct parameterization for the natural inflow?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390832" y="3796680"/>
            <a:ext cx="2304256" cy="1008112"/>
          </a:xfrm>
          <a:prstGeom prst="wedgeRoundRectCallout">
            <a:avLst>
              <a:gd name="adj1" fmla="val -26635"/>
              <a:gd name="adj2" fmla="val 69131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Do we know this exactly?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702200" y="7181056"/>
            <a:ext cx="3096344" cy="1080120"/>
          </a:xfrm>
          <a:prstGeom prst="wedgeRoundRectCallout">
            <a:avLst>
              <a:gd name="adj1" fmla="val -1402"/>
              <a:gd name="adj2" fmla="val -78425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How to discount this over time?</a:t>
            </a:r>
          </a:p>
        </p:txBody>
      </p:sp>
    </p:spTree>
    <p:extLst>
      <p:ext uri="{BB962C8B-B14F-4D97-AF65-F5344CB8AC3E}">
        <p14:creationId xmlns:p14="http://schemas.microsoft.com/office/powerpoint/2010/main" val="1608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16025" indent="-1216025"/>
            <a:r>
              <a:rPr lang="en-US" dirty="0" smtClean="0"/>
              <a:t>Deep Uncertainty re-evaluation</a:t>
            </a:r>
            <a:endParaRPr lang="en-US" dirty="0"/>
          </a:p>
        </p:txBody>
      </p:sp>
      <p:pic>
        <p:nvPicPr>
          <p:cNvPr id="5" name="Picture 4" descr="figdeep uncertainty learning_high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019300"/>
            <a:ext cx="8686800" cy="57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7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12870</TotalTime>
  <Pages>0</Pages>
  <Words>123</Words>
  <Characters>0</Characters>
  <Application>Microsoft Macintosh PowerPoint</Application>
  <PresentationFormat>Custom</PresentationFormat>
  <Lines>0</Lines>
  <Paragraphs>17</Paragraphs>
  <Slides>12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text</vt:lpstr>
      <vt:lpstr>1_Custom Design</vt:lpstr>
      <vt:lpstr>Custom Design</vt:lpstr>
      <vt:lpstr>Decision Making in the Face of Deeply Uncertain Threshold Responses </vt:lpstr>
      <vt:lpstr>PowerPoint Presentation</vt:lpstr>
      <vt:lpstr>PowerPoint Presentation</vt:lpstr>
      <vt:lpstr>Lake Problem</vt:lpstr>
      <vt:lpstr>PowerPoint Presentation</vt:lpstr>
      <vt:lpstr>Endogenous learning</vt:lpstr>
      <vt:lpstr>PowerPoint Presentation</vt:lpstr>
      <vt:lpstr>Deep Uncertainty</vt:lpstr>
      <vt:lpstr>Deep Uncertainty re-evaluation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Jan Kwakkel</cp:lastModifiedBy>
  <cp:revision>396</cp:revision>
  <cp:lastPrinted>2013-11-19T15:01:24Z</cp:lastPrinted>
  <dcterms:modified xsi:type="dcterms:W3CDTF">2017-08-21T15:15:54Z</dcterms:modified>
</cp:coreProperties>
</file>