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476" r:id="rId2"/>
    <p:sldId id="478" r:id="rId3"/>
    <p:sldId id="477" r:id="rId4"/>
    <p:sldId id="469" r:id="rId5"/>
    <p:sldId id="479" r:id="rId6"/>
    <p:sldId id="473" r:id="rId7"/>
    <p:sldId id="475" r:id="rId8"/>
    <p:sldId id="480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21"/>
    <a:srgbClr val="FFE6CC"/>
    <a:srgbClr val="4F81BD"/>
    <a:srgbClr val="D5E8D4"/>
    <a:srgbClr val="878787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7" autoAdjust="0"/>
    <p:restoredTop sz="93979" autoAdjust="0"/>
  </p:normalViewPr>
  <p:slideViewPr>
    <p:cSldViewPr>
      <p:cViewPr varScale="1">
        <p:scale>
          <a:sx n="72" d="100"/>
          <a:sy n="72" d="100"/>
        </p:scale>
        <p:origin x="2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my%20papers%20and%20ppts\bloomberg%20talk\msweem%20bar%20plot%20v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my%20papers%20and%20ppts\bloomberg%20talk\msweem%20bar%20plot%20v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my%20papers%20and%20ppts\bloomberg%20talk\msweem%20bar%20plot%20v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my%20papers%20and%20ppts\bloomberg%20talk\msweem%20bar%20plot%20v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my%20papers%20and%20ppts\bloomberg%20talk\msweem%20bar%20plot%20v1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my%20papers%20and%20ppts\bloomberg%20talk\msweem%20bar%20plot%20v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a_students\msweem\msweem%20bar%20plot%20v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a_students\msweem\msweem%20bar%20plot%20v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my%20papers%20and%20ppts\bloomberg%20talk\msweem%20bar%20plot%20v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a_students\msweem\msweem%20bar%20plot%20v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my%20papers%20and%20ppts\bloomberg%20talk\msweem%20bar%20plot%20v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SG" sz="3200" b="1" i="0" cap="all" baseline="0" dirty="0">
                <a:effectLst/>
                <a:latin typeface="+mj-lt"/>
              </a:rPr>
              <a:t>Improving language models with ensemble models: </a:t>
            </a:r>
            <a:endParaRPr lang="en-SG" sz="3200" dirty="0">
              <a:effectLst/>
              <a:latin typeface="+mj-lt"/>
            </a:endParaRPr>
          </a:p>
          <a:p>
            <a:pPr>
              <a:defRPr sz="3200">
                <a:latin typeface="+mj-lt"/>
              </a:defRPr>
            </a:pPr>
            <a:r>
              <a:rPr lang="en-SG" sz="3200" b="1" i="0" cap="all" baseline="0" dirty="0">
                <a:effectLst/>
                <a:latin typeface="+mj-lt"/>
              </a:rPr>
              <a:t>CLAFF-diplomacy dataset (F1 scores)</a:t>
            </a:r>
            <a:endParaRPr lang="en-SG" sz="3200" dirty="0">
              <a:effectLst/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494454912955976E-2"/>
          <c:y val="0.15078326718919285"/>
          <c:w val="0.40275022497781265"/>
          <c:h val="0.540937493996072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Sheet1!$C$62</c:f>
              <c:strCache>
                <c:ptCount val="1"/>
                <c:pt idx="0">
                  <c:v>Best-performing ensemble model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Sheet1!$A$63:$A$66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Sheet1!$C$63:$C$66</c:f>
              <c:numCache>
                <c:formatCode>General</c:formatCode>
                <c:ptCount val="4"/>
                <c:pt idx="0">
                  <c:v>0.55000000000000004</c:v>
                </c:pt>
                <c:pt idx="1">
                  <c:v>0.55000000000000004</c:v>
                </c:pt>
                <c:pt idx="2">
                  <c:v>0.49</c:v>
                </c:pt>
                <c:pt idx="3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5D-4450-B4FB-302055B7FA47}"/>
            </c:ext>
          </c:extLst>
        </c:ser>
        <c:ser>
          <c:idx val="1"/>
          <c:order val="1"/>
          <c:tx>
            <c:strRef>
              <c:f>Sheet1!$B$62</c:f>
              <c:strCache>
                <c:ptCount val="1"/>
                <c:pt idx="0">
                  <c:v>Direct prediction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133-450E-865E-A19A7E8EDB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Sheet1!$A$63:$A$66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Sheet1!$B$63:$B$66</c:f>
              <c:numCache>
                <c:formatCode>General</c:formatCode>
                <c:ptCount val="4"/>
                <c:pt idx="0">
                  <c:v>0.46</c:v>
                </c:pt>
                <c:pt idx="1">
                  <c:v>0.46</c:v>
                </c:pt>
                <c:pt idx="2">
                  <c:v>0.48</c:v>
                </c:pt>
                <c:pt idx="3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5D-4450-B4FB-302055B7F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2142496624"/>
        <c:axId val="2142497040"/>
      </c:barChart>
      <c:catAx>
        <c:axId val="2142496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142497040"/>
        <c:crosses val="autoZero"/>
        <c:auto val="1"/>
        <c:lblAlgn val="ctr"/>
        <c:lblOffset val="100"/>
        <c:noMultiLvlLbl val="0"/>
      </c:catAx>
      <c:valAx>
        <c:axId val="2142497040"/>
        <c:scaling>
          <c:orientation val="minMax"/>
          <c:min val="0.2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14249662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2488211986822377"/>
          <c:y val="0.11785584809707861"/>
          <c:w val="0.37383784514921536"/>
          <c:h val="2.23187398559725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SG" sz="2800" b="1" i="0" cap="all" baseline="0" dirty="0">
                <a:effectLst/>
                <a:latin typeface="+mj-lt"/>
              </a:rPr>
              <a:t>VALIDATION: CL-AFF offmychest dataset (F1 scores)</a:t>
            </a:r>
            <a:endParaRPr lang="en-SG" sz="2800" dirty="0">
              <a:effectLst/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4954660685084578"/>
          <c:y val="0.12895285297518383"/>
          <c:w val="0.43587741857883561"/>
          <c:h val="0.5895444744822592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Sheet1!$C$54</c:f>
              <c:strCache>
                <c:ptCount val="1"/>
                <c:pt idx="0">
                  <c:v>Best-performing ensemble model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Sheet1!$A$55:$A$58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Sheet1!$C$55:$C$58</c:f>
              <c:numCache>
                <c:formatCode>General</c:formatCode>
                <c:ptCount val="4"/>
                <c:pt idx="0">
                  <c:v>0.5</c:v>
                </c:pt>
                <c:pt idx="1">
                  <c:v>0.48</c:v>
                </c:pt>
                <c:pt idx="2">
                  <c:v>0.48</c:v>
                </c:pt>
                <c:pt idx="3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E0-410F-9850-0539268B3352}"/>
            </c:ext>
          </c:extLst>
        </c:ser>
        <c:ser>
          <c:idx val="1"/>
          <c:order val="1"/>
          <c:tx>
            <c:strRef>
              <c:f>Sheet1!$B$54</c:f>
              <c:strCache>
                <c:ptCount val="1"/>
                <c:pt idx="0">
                  <c:v>Direct prediction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Sheet1!$A$55:$A$58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Sheet1!$B$55:$B$58</c:f>
              <c:numCache>
                <c:formatCode>General</c:formatCode>
                <c:ptCount val="4"/>
                <c:pt idx="0">
                  <c:v>0.49</c:v>
                </c:pt>
                <c:pt idx="1">
                  <c:v>0.52</c:v>
                </c:pt>
                <c:pt idx="2">
                  <c:v>0.5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E0-410F-9850-0539268B3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804651296"/>
        <c:axId val="1804632576"/>
      </c:barChart>
      <c:catAx>
        <c:axId val="18046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04632576"/>
        <c:crosses val="autoZero"/>
        <c:auto val="1"/>
        <c:lblAlgn val="ctr"/>
        <c:lblOffset val="100"/>
        <c:noMultiLvlLbl val="0"/>
      </c:catAx>
      <c:valAx>
        <c:axId val="1804632576"/>
        <c:scaling>
          <c:orientation val="minMax"/>
          <c:min val="0.2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046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543545207557289"/>
          <c:y val="9.6513247499249055E-2"/>
          <c:w val="0.35523784776898065"/>
          <c:h val="2.19880918581063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Sheet1!$B$35</c:f>
              <c:strCache>
                <c:ptCount val="1"/>
                <c:pt idx="0">
                  <c:v>No meta-features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Sheet1!$A$36:$A$39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Sheet1!$B$36:$B$39</c:f>
              <c:numCache>
                <c:formatCode>General</c:formatCode>
                <c:ptCount val="4"/>
                <c:pt idx="0">
                  <c:v>0.31</c:v>
                </c:pt>
                <c:pt idx="1">
                  <c:v>0.45</c:v>
                </c:pt>
                <c:pt idx="2">
                  <c:v>0.28000000000000003</c:v>
                </c:pt>
                <c:pt idx="3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2E-432A-84B7-B07C14BB6549}"/>
            </c:ext>
          </c:extLst>
        </c:ser>
        <c:ser>
          <c:idx val="1"/>
          <c:order val="1"/>
          <c:tx>
            <c:strRef>
              <c:f>Sheet1!$C$35</c:f>
              <c:strCache>
                <c:ptCount val="1"/>
                <c:pt idx="0">
                  <c:v>Best-performing meta-features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Sheet1!$A$36:$A$39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Sheet1!$C$36:$C$39</c:f>
              <c:numCache>
                <c:formatCode>General</c:formatCode>
                <c:ptCount val="4"/>
                <c:pt idx="0">
                  <c:v>0.5</c:v>
                </c:pt>
                <c:pt idx="1">
                  <c:v>0.48</c:v>
                </c:pt>
                <c:pt idx="2">
                  <c:v>0.48</c:v>
                </c:pt>
                <c:pt idx="3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2E-432A-84B7-B07C14BB6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806608160"/>
        <c:axId val="1806609408"/>
      </c:barChart>
      <c:catAx>
        <c:axId val="1806608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06609408"/>
        <c:crosses val="autoZero"/>
        <c:auto val="1"/>
        <c:lblAlgn val="ctr"/>
        <c:lblOffset val="100"/>
        <c:noMultiLvlLbl val="0"/>
      </c:catAx>
      <c:valAx>
        <c:axId val="1806609408"/>
        <c:scaling>
          <c:orientation val="minMax"/>
          <c:min val="0.2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0660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357047887390478"/>
          <c:y val="4.9304819789671064E-2"/>
          <c:w val="0.74420977019506906"/>
          <c:h val="0.830835869185266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Sheet1!$B$42</c:f>
              <c:strCache>
                <c:ptCount val="1"/>
                <c:pt idx="0">
                  <c:v>No meta-features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Sheet1!$A$43:$A$46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Sheet1!$B$43:$B$46</c:f>
              <c:numCache>
                <c:formatCode>General</c:formatCode>
                <c:ptCount val="4"/>
                <c:pt idx="0">
                  <c:v>0.38</c:v>
                </c:pt>
                <c:pt idx="1">
                  <c:v>0.46</c:v>
                </c:pt>
                <c:pt idx="2">
                  <c:v>0.34</c:v>
                </c:pt>
                <c:pt idx="3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F5-4D66-84CC-E3E33830B755}"/>
            </c:ext>
          </c:extLst>
        </c:ser>
        <c:ser>
          <c:idx val="1"/>
          <c:order val="1"/>
          <c:tx>
            <c:strRef>
              <c:f>Sheet1!$C$42</c:f>
              <c:strCache>
                <c:ptCount val="1"/>
                <c:pt idx="0">
                  <c:v>Best-performing meta-features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Sheet1!$A$43:$A$46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Sheet1!$C$43:$C$46</c:f>
              <c:numCache>
                <c:formatCode>General</c:formatCode>
                <c:ptCount val="4"/>
                <c:pt idx="0">
                  <c:v>0.55000000000000004</c:v>
                </c:pt>
                <c:pt idx="1">
                  <c:v>0.55000000000000004</c:v>
                </c:pt>
                <c:pt idx="2">
                  <c:v>0.49</c:v>
                </c:pt>
                <c:pt idx="3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F5-4D66-84CC-E3E33830B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871571728"/>
        <c:axId val="1871593360"/>
      </c:barChart>
      <c:catAx>
        <c:axId val="1871571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71593360"/>
        <c:crosses val="autoZero"/>
        <c:auto val="1"/>
        <c:lblAlgn val="ctr"/>
        <c:lblOffset val="100"/>
        <c:noMultiLvlLbl val="0"/>
      </c:catAx>
      <c:valAx>
        <c:axId val="1871593360"/>
        <c:scaling>
          <c:orientation val="minMax"/>
          <c:min val="0.2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7157172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7301116006673362"/>
          <c:y val="0"/>
          <c:w val="0.70674958832771995"/>
          <c:h val="6.005904492996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SG" sz="3200" b="1" i="0" cap="all" baseline="0" dirty="0">
                <a:effectLst/>
                <a:latin typeface="+mj-lt"/>
              </a:rPr>
              <a:t>Improving language models with ensemble models: </a:t>
            </a:r>
            <a:endParaRPr lang="en-SG" sz="3200" dirty="0">
              <a:effectLst/>
              <a:latin typeface="+mj-lt"/>
            </a:endParaRPr>
          </a:p>
          <a:p>
            <a:pPr>
              <a:defRPr sz="3200">
                <a:latin typeface="+mj-lt"/>
              </a:defRPr>
            </a:pPr>
            <a:r>
              <a:rPr lang="en-SG" sz="3200" b="1" i="0" cap="all" baseline="0" dirty="0">
                <a:effectLst/>
                <a:latin typeface="+mj-lt"/>
              </a:rPr>
              <a:t>CLAFF-diplomacy dataset (F1 scores)</a:t>
            </a:r>
            <a:endParaRPr lang="en-SG" sz="3200" dirty="0">
              <a:effectLst/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494454912955976E-2"/>
          <c:y val="0.15078326718919285"/>
          <c:w val="0.40275022497781265"/>
          <c:h val="0.540937493996072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Sheet1!$C$62</c:f>
              <c:strCache>
                <c:ptCount val="1"/>
                <c:pt idx="0">
                  <c:v>Best-performing ensemble model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Sheet1!$A$63:$A$66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Sheet1!$C$63:$C$66</c:f>
              <c:numCache>
                <c:formatCode>General</c:formatCode>
                <c:ptCount val="4"/>
                <c:pt idx="0">
                  <c:v>0.55000000000000004</c:v>
                </c:pt>
                <c:pt idx="1">
                  <c:v>0.55000000000000004</c:v>
                </c:pt>
                <c:pt idx="2">
                  <c:v>0.49</c:v>
                </c:pt>
                <c:pt idx="3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5D-4450-B4FB-302055B7FA47}"/>
            </c:ext>
          </c:extLst>
        </c:ser>
        <c:ser>
          <c:idx val="1"/>
          <c:order val="1"/>
          <c:tx>
            <c:strRef>
              <c:f>Sheet1!$B$62</c:f>
              <c:strCache>
                <c:ptCount val="1"/>
                <c:pt idx="0">
                  <c:v>Direct prediction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133-450E-865E-A19A7E8EDB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Sheet1!$A$63:$A$66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Sheet1!$B$63:$B$66</c:f>
              <c:numCache>
                <c:formatCode>General</c:formatCode>
                <c:ptCount val="4"/>
                <c:pt idx="0">
                  <c:v>0.46</c:v>
                </c:pt>
                <c:pt idx="1">
                  <c:v>0.46</c:v>
                </c:pt>
                <c:pt idx="2">
                  <c:v>0.48</c:v>
                </c:pt>
                <c:pt idx="3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5D-4450-B4FB-302055B7F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2142496624"/>
        <c:axId val="2142497040"/>
      </c:barChart>
      <c:catAx>
        <c:axId val="2142496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142497040"/>
        <c:crosses val="autoZero"/>
        <c:auto val="1"/>
        <c:lblAlgn val="ctr"/>
        <c:lblOffset val="100"/>
        <c:noMultiLvlLbl val="0"/>
      </c:catAx>
      <c:valAx>
        <c:axId val="2142497040"/>
        <c:scaling>
          <c:orientation val="minMax"/>
          <c:min val="0.2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14249662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2488211986822377"/>
          <c:y val="0.11785584809707861"/>
          <c:w val="0.37383784514921536"/>
          <c:h val="2.23187398559725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357047887390478"/>
          <c:y val="4.9304819789671064E-2"/>
          <c:w val="0.74420977019506906"/>
          <c:h val="0.830835869185266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Sheet1!$B$42</c:f>
              <c:strCache>
                <c:ptCount val="1"/>
                <c:pt idx="0">
                  <c:v>No meta-features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Sheet1!$A$43:$A$46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Sheet1!$B$43:$B$46</c:f>
              <c:numCache>
                <c:formatCode>General</c:formatCode>
                <c:ptCount val="4"/>
                <c:pt idx="0">
                  <c:v>0.38</c:v>
                </c:pt>
                <c:pt idx="1">
                  <c:v>0.46</c:v>
                </c:pt>
                <c:pt idx="2">
                  <c:v>0.34</c:v>
                </c:pt>
                <c:pt idx="3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F5-4D66-84CC-E3E33830B755}"/>
            </c:ext>
          </c:extLst>
        </c:ser>
        <c:ser>
          <c:idx val="1"/>
          <c:order val="1"/>
          <c:tx>
            <c:strRef>
              <c:f>Sheet1!$C$42</c:f>
              <c:strCache>
                <c:ptCount val="1"/>
                <c:pt idx="0">
                  <c:v>Best-performing meta-features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Sheet1!$A$43:$A$46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Sheet1!$C$43:$C$46</c:f>
              <c:numCache>
                <c:formatCode>General</c:formatCode>
                <c:ptCount val="4"/>
                <c:pt idx="0">
                  <c:v>0.55000000000000004</c:v>
                </c:pt>
                <c:pt idx="1">
                  <c:v>0.55000000000000004</c:v>
                </c:pt>
                <c:pt idx="2">
                  <c:v>0.49</c:v>
                </c:pt>
                <c:pt idx="3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F5-4D66-84CC-E3E33830B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871571728"/>
        <c:axId val="1871593360"/>
      </c:barChart>
      <c:catAx>
        <c:axId val="1871571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71593360"/>
        <c:crosses val="autoZero"/>
        <c:auto val="1"/>
        <c:lblAlgn val="ctr"/>
        <c:lblOffset val="100"/>
        <c:noMultiLvlLbl val="0"/>
      </c:catAx>
      <c:valAx>
        <c:axId val="1871593360"/>
        <c:scaling>
          <c:orientation val="minMax"/>
          <c:min val="0.2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7157172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7301116006673362"/>
          <c:y val="0"/>
          <c:w val="0.70674958832771995"/>
          <c:h val="6.005904492996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3600"/>
              <a:t>claff-offmychest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Sheet2!$B$11</c:f>
              <c:strCache>
                <c:ptCount val="1"/>
                <c:pt idx="0">
                  <c:v>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Sheet2!$A$12:$A$16</c:f>
              <c:strCache>
                <c:ptCount val="5"/>
                <c:pt idx="0">
                  <c:v>Information support</c:v>
                </c:pt>
                <c:pt idx="1">
                  <c:v>Emotional support</c:v>
                </c:pt>
                <c:pt idx="2">
                  <c:v>Information disclosure</c:v>
                </c:pt>
                <c:pt idx="3">
                  <c:v>Emotional disclosure</c:v>
                </c:pt>
                <c:pt idx="4">
                  <c:v>Popularity</c:v>
                </c:pt>
              </c:strCache>
            </c:strRef>
          </c:cat>
          <c:val>
            <c:numRef>
              <c:f>Sheet2!$B$12:$B$16</c:f>
              <c:numCache>
                <c:formatCode>General</c:formatCode>
                <c:ptCount val="5"/>
                <c:pt idx="0">
                  <c:v>12.5</c:v>
                </c:pt>
                <c:pt idx="1">
                  <c:v>11.2</c:v>
                </c:pt>
                <c:pt idx="2">
                  <c:v>44.4</c:v>
                </c:pt>
                <c:pt idx="3">
                  <c:v>36.5</c:v>
                </c:pt>
                <c:pt idx="4">
                  <c:v>18.399999999999999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D8-47F7-90DF-AFCFC929C734}"/>
            </c:ext>
          </c:extLst>
        </c:ser>
        <c:ser>
          <c:idx val="1"/>
          <c:order val="1"/>
          <c:tx>
            <c:strRef>
              <c:f>Sheet2!$C$11</c:f>
              <c:strCache>
                <c:ptCount val="1"/>
                <c:pt idx="0">
                  <c:v>0</c:v>
                </c:pt>
              </c:strCache>
            </c:strRef>
          </c:tx>
          <c:spPr>
            <a:pattFill prst="narVert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Sheet2!$A$12:$A$16</c:f>
              <c:strCache>
                <c:ptCount val="5"/>
                <c:pt idx="0">
                  <c:v>Information support</c:v>
                </c:pt>
                <c:pt idx="1">
                  <c:v>Emotional support</c:v>
                </c:pt>
                <c:pt idx="2">
                  <c:v>Information disclosure</c:v>
                </c:pt>
                <c:pt idx="3">
                  <c:v>Emotional disclosure</c:v>
                </c:pt>
                <c:pt idx="4">
                  <c:v>Popularity</c:v>
                </c:pt>
              </c:strCache>
            </c:strRef>
          </c:cat>
          <c:val>
            <c:numRef>
              <c:f>Sheet2!$C$12:$C$16</c:f>
              <c:numCache>
                <c:formatCode>General</c:formatCode>
                <c:ptCount val="5"/>
                <c:pt idx="0">
                  <c:v>87.5</c:v>
                </c:pt>
                <c:pt idx="1">
                  <c:v>88.8</c:v>
                </c:pt>
                <c:pt idx="2">
                  <c:v>55.6</c:v>
                </c:pt>
                <c:pt idx="3">
                  <c:v>63.5</c:v>
                </c:pt>
                <c:pt idx="4">
                  <c:v>81.599999999999994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D8-47F7-90DF-AFCFC929C7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919868176"/>
        <c:axId val="919871504"/>
      </c:barChart>
      <c:catAx>
        <c:axId val="919868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871504"/>
        <c:crosses val="autoZero"/>
        <c:auto val="1"/>
        <c:lblAlgn val="ctr"/>
        <c:lblOffset val="100"/>
        <c:noMultiLvlLbl val="0"/>
      </c:catAx>
      <c:valAx>
        <c:axId val="91987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86817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3600"/>
              <a:t>claff-diplomacy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721521148687778"/>
          <c:y val="0.25681653476632538"/>
          <c:w val="0.6913537384735029"/>
          <c:h val="0.636571190374717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Sheet2!$A$3:$A$7</c:f>
              <c:strCache>
                <c:ptCount val="5"/>
                <c:pt idx="0">
                  <c:v>Game move</c:v>
                </c:pt>
                <c:pt idx="1">
                  <c:v>Reasoning</c:v>
                </c:pt>
                <c:pt idx="2">
                  <c:v>Rapport</c:v>
                </c:pt>
                <c:pt idx="3">
                  <c:v>Share information</c:v>
                </c:pt>
                <c:pt idx="4">
                  <c:v>Deception</c:v>
                </c:pt>
              </c:strCache>
            </c:strRef>
          </c:cat>
          <c:val>
            <c:numRef>
              <c:f>Sheet2!$B$3:$B$7</c:f>
              <c:numCache>
                <c:formatCode>General</c:formatCode>
                <c:ptCount val="5"/>
                <c:pt idx="0">
                  <c:v>93.1</c:v>
                </c:pt>
                <c:pt idx="1">
                  <c:v>82.9</c:v>
                </c:pt>
                <c:pt idx="2">
                  <c:v>86.3</c:v>
                </c:pt>
                <c:pt idx="3">
                  <c:v>84.1</c:v>
                </c:pt>
                <c:pt idx="4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24-4364-8082-5933C67AA53E}"/>
            </c:ext>
          </c:extLst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0</c:v>
                </c:pt>
              </c:strCache>
            </c:strRef>
          </c:tx>
          <c:spPr>
            <a:pattFill prst="narVert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Sheet2!$A$3:$A$7</c:f>
              <c:strCache>
                <c:ptCount val="5"/>
                <c:pt idx="0">
                  <c:v>Game move</c:v>
                </c:pt>
                <c:pt idx="1">
                  <c:v>Reasoning</c:v>
                </c:pt>
                <c:pt idx="2">
                  <c:v>Rapport</c:v>
                </c:pt>
                <c:pt idx="3">
                  <c:v>Share information</c:v>
                </c:pt>
                <c:pt idx="4">
                  <c:v>Deception</c:v>
                </c:pt>
              </c:strCache>
            </c:strRef>
          </c:cat>
          <c:val>
            <c:numRef>
              <c:f>Sheet2!$C$3:$C$7</c:f>
              <c:numCache>
                <c:formatCode>General</c:formatCode>
                <c:ptCount val="5"/>
                <c:pt idx="0">
                  <c:v>6.9</c:v>
                </c:pt>
                <c:pt idx="1">
                  <c:v>17.100000000000001</c:v>
                </c:pt>
                <c:pt idx="2">
                  <c:v>13.7</c:v>
                </c:pt>
                <c:pt idx="3">
                  <c:v>15.9</c:v>
                </c:pt>
                <c:pt idx="4">
                  <c:v>95.1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24-4364-8082-5933C67AA53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919872752"/>
        <c:axId val="919873168"/>
      </c:barChart>
      <c:catAx>
        <c:axId val="919872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873168"/>
        <c:crosses val="autoZero"/>
        <c:auto val="1"/>
        <c:lblAlgn val="ctr"/>
        <c:lblOffset val="100"/>
        <c:noMultiLvlLbl val="0"/>
      </c:catAx>
      <c:valAx>
        <c:axId val="919873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87275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SG" sz="2800" dirty="0">
                <a:latin typeface="+mj-lt"/>
              </a:rPr>
              <a:t>Sanity check: Enriching the ensemble model with metadata features outperforms “enrichment at random” </a:t>
            </a:r>
          </a:p>
          <a:p>
            <a:pPr>
              <a:defRPr sz="2800">
                <a:latin typeface="+mj-lt"/>
              </a:defRPr>
            </a:pPr>
            <a:r>
              <a:rPr lang="en-SG" sz="2800" dirty="0">
                <a:latin typeface="+mj-lt"/>
              </a:rPr>
              <a:t>in cnn-msweem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Sheet1!$B$20</c:f>
              <c:strCache>
                <c:ptCount val="1"/>
                <c:pt idx="0">
                  <c:v>Random</c:v>
                </c:pt>
              </c:strCache>
            </c:strRef>
          </c:tx>
          <c:spPr>
            <a:pattFill prst="narVert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Sheet1!$A$21:$A$24</c:f>
              <c:strCache>
                <c:ptCount val="4"/>
                <c:pt idx="0">
                  <c:v>Throughput SP1</c:v>
                </c:pt>
                <c:pt idx="1">
                  <c:v>Worktime</c:v>
                </c:pt>
                <c:pt idx="2">
                  <c:v>Percent agreement</c:v>
                </c:pt>
                <c:pt idx="3">
                  <c:v>Text length</c:v>
                </c:pt>
              </c:strCache>
            </c:strRef>
          </c:cat>
          <c:val>
            <c:numRef>
              <c:f>Sheet1!$B$21:$B$24</c:f>
              <c:numCache>
                <c:formatCode>General</c:formatCode>
                <c:ptCount val="4"/>
                <c:pt idx="0">
                  <c:v>0.41</c:v>
                </c:pt>
                <c:pt idx="1">
                  <c:v>0.47</c:v>
                </c:pt>
                <c:pt idx="2">
                  <c:v>0.49</c:v>
                </c:pt>
                <c:pt idx="3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42-4AF1-8C48-06FADC14C384}"/>
            </c:ext>
          </c:extLst>
        </c:ser>
        <c:ser>
          <c:idx val="0"/>
          <c:order val="1"/>
          <c:tx>
            <c:strRef>
              <c:f>Sheet1!$C$20</c:f>
              <c:strCache>
                <c:ptCount val="1"/>
                <c:pt idx="0">
                  <c:v>Metadata-enriched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Sheet1!$A$21:$A$24</c:f>
              <c:strCache>
                <c:ptCount val="4"/>
                <c:pt idx="0">
                  <c:v>Throughput SP1</c:v>
                </c:pt>
                <c:pt idx="1">
                  <c:v>Worktime</c:v>
                </c:pt>
                <c:pt idx="2">
                  <c:v>Percent agreement</c:v>
                </c:pt>
                <c:pt idx="3">
                  <c:v>Text length</c:v>
                </c:pt>
              </c:strCache>
            </c:strRef>
          </c:cat>
          <c:val>
            <c:numRef>
              <c:f>Sheet1!$C$21:$C$24</c:f>
              <c:numCache>
                <c:formatCode>General</c:formatCode>
                <c:ptCount val="4"/>
                <c:pt idx="0">
                  <c:v>0.43</c:v>
                </c:pt>
                <c:pt idx="1">
                  <c:v>0.49</c:v>
                </c:pt>
                <c:pt idx="2">
                  <c:v>0.55000000000000004</c:v>
                </c:pt>
                <c:pt idx="3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42-4AF1-8C48-06FADC14C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484631528"/>
        <c:axId val="484631856"/>
      </c:barChart>
      <c:catAx>
        <c:axId val="484631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4631856"/>
        <c:crosses val="autoZero"/>
        <c:auto val="1"/>
        <c:lblAlgn val="ctr"/>
        <c:lblOffset val="100"/>
        <c:noMultiLvlLbl val="0"/>
      </c:catAx>
      <c:valAx>
        <c:axId val="484631856"/>
        <c:scaling>
          <c:orientation val="minMax"/>
          <c:min val="0.30000000000000004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463152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2800"/>
              <a:t>sanity check: enriching the ensemble model with metadata features outperforms</a:t>
            </a:r>
            <a:r>
              <a:rPr lang="en-SG" sz="2800" baseline="0"/>
              <a:t> "enrichment at random"</a:t>
            </a:r>
            <a:endParaRPr lang="en-SG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Sheet1!$B$20</c:f>
              <c:strCache>
                <c:ptCount val="1"/>
                <c:pt idx="0">
                  <c:v>Random</c:v>
                </c:pt>
              </c:strCache>
            </c:strRef>
          </c:tx>
          <c:spPr>
            <a:pattFill prst="narVert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Sheet1!$A$21:$A$24</c:f>
              <c:strCache>
                <c:ptCount val="4"/>
                <c:pt idx="0">
                  <c:v>Throughput (SP1)</c:v>
                </c:pt>
                <c:pt idx="1">
                  <c:v>Worktime (WT1)</c:v>
                </c:pt>
                <c:pt idx="2">
                  <c:v>Percent agreement (PC1)</c:v>
                </c:pt>
                <c:pt idx="3">
                  <c:v>Text length (TL2)</c:v>
                </c:pt>
              </c:strCache>
            </c:strRef>
          </c:cat>
          <c:val>
            <c:numRef>
              <c:f>Sheet1!$B$21:$B$24</c:f>
              <c:numCache>
                <c:formatCode>General</c:formatCode>
                <c:ptCount val="4"/>
                <c:pt idx="0">
                  <c:v>0.41</c:v>
                </c:pt>
                <c:pt idx="1">
                  <c:v>0.47</c:v>
                </c:pt>
                <c:pt idx="2">
                  <c:v>0.49</c:v>
                </c:pt>
                <c:pt idx="3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4E-49D1-8AE2-22FBE5484030}"/>
            </c:ext>
          </c:extLst>
        </c:ser>
        <c:ser>
          <c:idx val="0"/>
          <c:order val="1"/>
          <c:tx>
            <c:strRef>
              <c:f>Sheet1!$C$20</c:f>
              <c:strCache>
                <c:ptCount val="1"/>
                <c:pt idx="0">
                  <c:v>Metadata-enriched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Sheet1!$A$21:$A$24</c:f>
              <c:strCache>
                <c:ptCount val="4"/>
                <c:pt idx="0">
                  <c:v>Throughput (SP1)</c:v>
                </c:pt>
                <c:pt idx="1">
                  <c:v>Worktime (WT1)</c:v>
                </c:pt>
                <c:pt idx="2">
                  <c:v>Percent agreement (PC1)</c:v>
                </c:pt>
                <c:pt idx="3">
                  <c:v>Text length (TL2)</c:v>
                </c:pt>
              </c:strCache>
            </c:strRef>
          </c:cat>
          <c:val>
            <c:numRef>
              <c:f>Sheet1!$C$21:$C$24</c:f>
              <c:numCache>
                <c:formatCode>General</c:formatCode>
                <c:ptCount val="4"/>
                <c:pt idx="0">
                  <c:v>0.43</c:v>
                </c:pt>
                <c:pt idx="1">
                  <c:v>0.49</c:v>
                </c:pt>
                <c:pt idx="2">
                  <c:v>0.55000000000000004</c:v>
                </c:pt>
                <c:pt idx="3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4E-49D1-8AE2-22FBE5484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484631528"/>
        <c:axId val="484631856"/>
      </c:barChart>
      <c:catAx>
        <c:axId val="484631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31856"/>
        <c:crosses val="autoZero"/>
        <c:auto val="1"/>
        <c:lblAlgn val="ctr"/>
        <c:lblOffset val="100"/>
        <c:noMultiLvlLbl val="0"/>
      </c:catAx>
      <c:valAx>
        <c:axId val="48463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3152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SG" sz="3200" b="1" i="0" cap="all" baseline="0" dirty="0">
                <a:effectLst/>
                <a:latin typeface="+mj-lt"/>
              </a:rPr>
              <a:t>VALIDATION: ensemble approaches for </a:t>
            </a:r>
          </a:p>
          <a:p>
            <a:pPr>
              <a:defRPr sz="3200">
                <a:latin typeface="+mj-lt"/>
              </a:defRPr>
            </a:pPr>
            <a:r>
              <a:rPr lang="en-SG" sz="3200" b="1" i="0" cap="all" baseline="0" dirty="0">
                <a:effectLst/>
                <a:latin typeface="+mj-lt"/>
              </a:rPr>
              <a:t>CLAFF-offmychest dataset (F1 scores)</a:t>
            </a:r>
            <a:endParaRPr lang="en-SG" sz="3200" dirty="0">
              <a:effectLst/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Sheet1!$B$35</c:f>
              <c:strCache>
                <c:ptCount val="1"/>
                <c:pt idx="0">
                  <c:v>No meta-features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Sheet1!$A$36:$A$39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Sheet1!$B$36:$B$39</c:f>
              <c:numCache>
                <c:formatCode>General</c:formatCode>
                <c:ptCount val="4"/>
                <c:pt idx="0">
                  <c:v>0.31</c:v>
                </c:pt>
                <c:pt idx="1">
                  <c:v>0.45</c:v>
                </c:pt>
                <c:pt idx="2">
                  <c:v>0.28000000000000003</c:v>
                </c:pt>
                <c:pt idx="3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2A-42F4-BDA8-D63E5C621AC6}"/>
            </c:ext>
          </c:extLst>
        </c:ser>
        <c:ser>
          <c:idx val="1"/>
          <c:order val="1"/>
          <c:tx>
            <c:strRef>
              <c:f>Sheet1!$C$35</c:f>
              <c:strCache>
                <c:ptCount val="1"/>
                <c:pt idx="0">
                  <c:v>Best-performing meta-features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Sheet1!$A$36:$A$39</c:f>
              <c:strCache>
                <c:ptCount val="4"/>
                <c:pt idx="0">
                  <c:v>CNN </c:v>
                </c:pt>
                <c:pt idx="1">
                  <c:v>LSTM</c:v>
                </c:pt>
                <c:pt idx="2">
                  <c:v>LSTM-Attention</c:v>
                </c:pt>
                <c:pt idx="3">
                  <c:v>BiLSTM</c:v>
                </c:pt>
              </c:strCache>
            </c:strRef>
          </c:cat>
          <c:val>
            <c:numRef>
              <c:f>Sheet1!$C$36:$C$39</c:f>
              <c:numCache>
                <c:formatCode>General</c:formatCode>
                <c:ptCount val="4"/>
                <c:pt idx="0">
                  <c:v>0.5</c:v>
                </c:pt>
                <c:pt idx="1">
                  <c:v>0.48</c:v>
                </c:pt>
                <c:pt idx="2">
                  <c:v>0.48</c:v>
                </c:pt>
                <c:pt idx="3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2A-42F4-BDA8-D63E5C621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806608160"/>
        <c:axId val="1806609408"/>
      </c:barChart>
      <c:catAx>
        <c:axId val="1806608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06609408"/>
        <c:crosses val="autoZero"/>
        <c:auto val="1"/>
        <c:lblAlgn val="ctr"/>
        <c:lblOffset val="100"/>
        <c:noMultiLvlLbl val="0"/>
      </c:catAx>
      <c:valAx>
        <c:axId val="1806609408"/>
        <c:scaling>
          <c:orientation val="minMax"/>
          <c:min val="0.2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0660816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0.00813</cdr:x>
      <cdr:y>0.17293</cdr:y>
    </cdr:from>
    <cdr:to>
      <cdr:x>0.08537</cdr:x>
      <cdr:y>0.28571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07EEF3A-782B-4D0E-AD72-AE7B44D53178}"/>
            </a:ext>
          </a:extLst>
        </cdr:cNvPr>
        <cdr:cNvSpPr txBox="1"/>
      </cdr:nvSpPr>
      <cdr:spPr>
        <a:xfrm xmlns:a="http://schemas.openxmlformats.org/drawingml/2006/main">
          <a:off x="144017" y="1656184"/>
          <a:ext cx="1368153" cy="108012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r"/>
          <a:r>
            <a:rPr lang="en-US" sz="1800" dirty="0" err="1"/>
            <a:t>BiLSTM</a:t>
          </a:r>
          <a:endParaRPr lang="en-US" sz="1800" dirty="0"/>
        </a:p>
        <a:p xmlns:a="http://schemas.openxmlformats.org/drawingml/2006/main">
          <a:pPr algn="r"/>
          <a:r>
            <a:rPr lang="en-US" sz="1800" dirty="0"/>
            <a:t> with </a:t>
          </a:r>
        </a:p>
        <a:p xmlns:a="http://schemas.openxmlformats.org/drawingml/2006/main">
          <a:pPr algn="r"/>
          <a:r>
            <a:rPr lang="en-US" sz="1800" dirty="0"/>
            <a:t>PC1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0.00813</cdr:x>
      <cdr:y>0.31579</cdr:y>
    </cdr:from>
    <cdr:to>
      <cdr:x>0.08537</cdr:x>
      <cdr:y>0.41127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2EC3551F-8BF6-4E2F-BB7A-A441FB8C3E84}"/>
            </a:ext>
          </a:extLst>
        </cdr:cNvPr>
        <cdr:cNvSpPr txBox="1"/>
      </cdr:nvSpPr>
      <cdr:spPr>
        <a:xfrm xmlns:a="http://schemas.openxmlformats.org/drawingml/2006/main">
          <a:off x="144017" y="3024336"/>
          <a:ext cx="1368153" cy="9144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800" dirty="0"/>
            <a:t>LSTM-</a:t>
          </a:r>
          <a:r>
            <a:rPr lang="en-US" sz="1800" dirty="0" err="1"/>
            <a:t>Att</a:t>
          </a:r>
          <a:endParaRPr lang="en-US" sz="1800" dirty="0"/>
        </a:p>
        <a:p xmlns:a="http://schemas.openxmlformats.org/drawingml/2006/main">
          <a:pPr algn="r"/>
          <a:r>
            <a:rPr lang="en-US" sz="1800" dirty="0"/>
            <a:t> with </a:t>
          </a:r>
        </a:p>
        <a:p xmlns:a="http://schemas.openxmlformats.org/drawingml/2006/main">
          <a:pPr algn="r"/>
          <a:r>
            <a:rPr lang="en-US" sz="1800" dirty="0"/>
            <a:t>WT1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0.00813</cdr:x>
      <cdr:y>0.45226</cdr:y>
    </cdr:from>
    <cdr:to>
      <cdr:x>0.08537</cdr:x>
      <cdr:y>0.54774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2EC3551F-8BF6-4E2F-BB7A-A441FB8C3E84}"/>
            </a:ext>
          </a:extLst>
        </cdr:cNvPr>
        <cdr:cNvSpPr txBox="1"/>
      </cdr:nvSpPr>
      <cdr:spPr>
        <a:xfrm xmlns:a="http://schemas.openxmlformats.org/drawingml/2006/main">
          <a:off x="144017" y="4331332"/>
          <a:ext cx="1368153" cy="9144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800" dirty="0"/>
            <a:t>LSTM</a:t>
          </a:r>
        </a:p>
        <a:p xmlns:a="http://schemas.openxmlformats.org/drawingml/2006/main">
          <a:pPr algn="r"/>
          <a:r>
            <a:rPr lang="en-US" sz="1800" dirty="0"/>
            <a:t> with </a:t>
          </a:r>
        </a:p>
        <a:p xmlns:a="http://schemas.openxmlformats.org/drawingml/2006/main">
          <a:pPr algn="r"/>
          <a:r>
            <a:rPr lang="en-US" sz="1800" dirty="0"/>
            <a:t>PC1</a:t>
          </a:r>
          <a:endParaRPr lang="en-SG" sz="1800" dirty="0"/>
        </a:p>
      </cdr:txBody>
    </cdr:sp>
  </cdr:relSizeAnchor>
  <cdr:relSizeAnchor xmlns:cdr="http://schemas.openxmlformats.org/drawingml/2006/chartDrawing">
    <cdr:from>
      <cdr:x>5.64526E-8</cdr:x>
      <cdr:y>0.57895</cdr:y>
    </cdr:from>
    <cdr:to>
      <cdr:x>0.08537</cdr:x>
      <cdr:y>0.67443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F83AEC67-DF37-487A-AC74-9FD370D34196}"/>
            </a:ext>
          </a:extLst>
        </cdr:cNvPr>
        <cdr:cNvSpPr txBox="1"/>
      </cdr:nvSpPr>
      <cdr:spPr>
        <a:xfrm xmlns:a="http://schemas.openxmlformats.org/drawingml/2006/main">
          <a:off x="1" y="5544616"/>
          <a:ext cx="1512170" cy="9144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800" dirty="0"/>
            <a:t>CNN</a:t>
          </a:r>
        </a:p>
        <a:p xmlns:a="http://schemas.openxmlformats.org/drawingml/2006/main">
          <a:pPr algn="r"/>
          <a:r>
            <a:rPr lang="en-US" sz="1800" dirty="0"/>
            <a:t> with PC1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0.51626</cdr:x>
      <cdr:y>0.17293</cdr:y>
    </cdr:from>
    <cdr:to>
      <cdr:x>0.5935</cdr:x>
      <cdr:y>0.28571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9EED2CD3-3288-4FF3-AD1C-7BE2C89EB235}"/>
            </a:ext>
          </a:extLst>
        </cdr:cNvPr>
        <cdr:cNvSpPr txBox="1"/>
      </cdr:nvSpPr>
      <cdr:spPr>
        <a:xfrm xmlns:a="http://schemas.openxmlformats.org/drawingml/2006/main">
          <a:off x="9145017" y="1656184"/>
          <a:ext cx="1368153" cy="108012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800" dirty="0" err="1"/>
            <a:t>BiLSTM</a:t>
          </a:r>
          <a:endParaRPr lang="en-US" sz="1800" dirty="0"/>
        </a:p>
        <a:p xmlns:a="http://schemas.openxmlformats.org/drawingml/2006/main">
          <a:pPr algn="r"/>
          <a:r>
            <a:rPr lang="en-US" sz="1800" dirty="0"/>
            <a:t> with </a:t>
          </a:r>
        </a:p>
        <a:p xmlns:a="http://schemas.openxmlformats.org/drawingml/2006/main">
          <a:pPr algn="r"/>
          <a:r>
            <a:rPr lang="en-US" sz="1800" dirty="0"/>
            <a:t>PC1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0.52033</cdr:x>
      <cdr:y>0.29323</cdr:y>
    </cdr:from>
    <cdr:to>
      <cdr:x>0.59756</cdr:x>
      <cdr:y>0.38871</cdr:y>
    </cdr:to>
    <cdr:sp macro="" textlink="">
      <cdr:nvSpPr>
        <cdr:cNvPr id="9" name="TextBox 1">
          <a:extLst xmlns:a="http://schemas.openxmlformats.org/drawingml/2006/main">
            <a:ext uri="{FF2B5EF4-FFF2-40B4-BE49-F238E27FC236}">
              <a16:creationId xmlns:a16="http://schemas.microsoft.com/office/drawing/2014/main" id="{1F741C36-DD6C-4990-914D-8E8DF05FB207}"/>
            </a:ext>
          </a:extLst>
        </cdr:cNvPr>
        <cdr:cNvSpPr txBox="1"/>
      </cdr:nvSpPr>
      <cdr:spPr>
        <a:xfrm xmlns:a="http://schemas.openxmlformats.org/drawingml/2006/main">
          <a:off x="9217025" y="2808312"/>
          <a:ext cx="1368153" cy="9144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800" dirty="0"/>
            <a:t>LSTM-</a:t>
          </a:r>
          <a:r>
            <a:rPr lang="en-US" sz="1800" dirty="0" err="1"/>
            <a:t>Att</a:t>
          </a:r>
          <a:endParaRPr lang="en-US" sz="1800" dirty="0"/>
        </a:p>
        <a:p xmlns:a="http://schemas.openxmlformats.org/drawingml/2006/main">
          <a:pPr algn="r"/>
          <a:r>
            <a:rPr lang="en-US" sz="1800" dirty="0"/>
            <a:t> with </a:t>
          </a:r>
        </a:p>
        <a:p xmlns:a="http://schemas.openxmlformats.org/drawingml/2006/main">
          <a:pPr algn="r"/>
          <a:r>
            <a:rPr lang="en-US" sz="1800" dirty="0"/>
            <a:t>WT1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0.52033</cdr:x>
      <cdr:y>0.42622</cdr:y>
    </cdr:from>
    <cdr:to>
      <cdr:x>0.59756</cdr:x>
      <cdr:y>0.5217</cdr:y>
    </cdr:to>
    <cdr:sp macro="" textlink="">
      <cdr:nvSpPr>
        <cdr:cNvPr id="10" name="TextBox 1">
          <a:extLst xmlns:a="http://schemas.openxmlformats.org/drawingml/2006/main">
            <a:ext uri="{FF2B5EF4-FFF2-40B4-BE49-F238E27FC236}">
              <a16:creationId xmlns:a16="http://schemas.microsoft.com/office/drawing/2014/main" id="{78702977-5B3C-4A7C-B05F-52074992E6ED}"/>
            </a:ext>
          </a:extLst>
        </cdr:cNvPr>
        <cdr:cNvSpPr txBox="1"/>
      </cdr:nvSpPr>
      <cdr:spPr>
        <a:xfrm xmlns:a="http://schemas.openxmlformats.org/drawingml/2006/main">
          <a:off x="9217025" y="4081959"/>
          <a:ext cx="1368153" cy="9144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800" dirty="0"/>
            <a:t>LSTM</a:t>
          </a:r>
        </a:p>
        <a:p xmlns:a="http://schemas.openxmlformats.org/drawingml/2006/main">
          <a:pPr algn="r"/>
          <a:r>
            <a:rPr lang="en-US" sz="1800" dirty="0"/>
            <a:t> with </a:t>
          </a:r>
        </a:p>
        <a:p xmlns:a="http://schemas.openxmlformats.org/drawingml/2006/main">
          <a:pPr algn="r"/>
          <a:r>
            <a:rPr lang="en-US" sz="1800" dirty="0"/>
            <a:t>PC1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0.5086</cdr:x>
      <cdr:y>0.56391</cdr:y>
    </cdr:from>
    <cdr:to>
      <cdr:x>0.59396</cdr:x>
      <cdr:y>0.65939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F7711D51-D6D9-4EDE-8BC1-300ECA083075}"/>
            </a:ext>
          </a:extLst>
        </cdr:cNvPr>
        <cdr:cNvSpPr txBox="1"/>
      </cdr:nvSpPr>
      <cdr:spPr>
        <a:xfrm xmlns:a="http://schemas.openxmlformats.org/drawingml/2006/main">
          <a:off x="9009277" y="5400600"/>
          <a:ext cx="1512170" cy="9144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800" dirty="0"/>
            <a:t>CNN</a:t>
          </a:r>
        </a:p>
        <a:p xmlns:a="http://schemas.openxmlformats.org/drawingml/2006/main">
          <a:pPr algn="r"/>
          <a:r>
            <a:rPr lang="en-US" sz="1800" dirty="0"/>
            <a:t> with PC1</a:t>
          </a:r>
          <a:endParaRPr lang="en-SG" sz="1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EE40C-0704-4F4F-93D5-35FB7EDD6E52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8482B-CF85-C74B-B999-64D7ABA8D6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0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8180-4D93-42C7-B1A7-79423A3612E0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2304-38F6-4107-9975-A19541FC87F5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D7EC-FB2B-43DF-8F47-008F19217BA6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1ADC-1A33-4A8F-9E15-85BACE09A952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1A2-6793-43D8-A97D-70B0B7534D70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1024-8F07-4E2B-8B0A-31DCFF861F19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C09F-2D8F-4CA3-B0BB-1A8B8D5A6E3A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2D7B-A0F4-4941-8E6E-33A87A0F9A4E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6C32-5A4C-4326-A9AA-4CF101209E83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CDBF-6225-4FF1-BBDE-CC78ADF11F23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22BE-DB93-45C1-A9C9-8418728FFB6B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SMOL project |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2FEFB-819D-4539-B697-4092D3D58198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SMOL project |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D0469B-A0B1-41AA-AE46-BE941BE5C0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889468"/>
              </p:ext>
            </p:extLst>
          </p:nvPr>
        </p:nvGraphicFramePr>
        <p:xfrm>
          <a:off x="142999" y="534988"/>
          <a:ext cx="17713969" cy="9577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CD84411-5E61-4B8A-A451-28A35B5D1D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034656"/>
              </p:ext>
            </p:extLst>
          </p:nvPr>
        </p:nvGraphicFramePr>
        <p:xfrm>
          <a:off x="8747083" y="1687116"/>
          <a:ext cx="9145017" cy="5904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0607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D0469B-A0B1-41AA-AE46-BE941BE5C0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936167"/>
              </p:ext>
            </p:extLst>
          </p:nvPr>
        </p:nvGraphicFramePr>
        <p:xfrm>
          <a:off x="142999" y="534988"/>
          <a:ext cx="17713969" cy="9577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CD84411-5E61-4B8A-A451-28A35B5D1D38}"/>
              </a:ext>
            </a:extLst>
          </p:cNvPr>
          <p:cNvGraphicFramePr>
            <a:graphicFrameLocks/>
          </p:cNvGraphicFramePr>
          <p:nvPr/>
        </p:nvGraphicFramePr>
        <p:xfrm>
          <a:off x="8747083" y="1687116"/>
          <a:ext cx="9145017" cy="5904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244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421FF0C-3039-457B-B65C-5E58B23D6B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600921"/>
              </p:ext>
            </p:extLst>
          </p:nvPr>
        </p:nvGraphicFramePr>
        <p:xfrm>
          <a:off x="1511152" y="182337"/>
          <a:ext cx="8550696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715031-1B45-4D45-AA52-D7A9675543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748598"/>
              </p:ext>
            </p:extLst>
          </p:nvPr>
        </p:nvGraphicFramePr>
        <p:xfrm>
          <a:off x="1521293" y="5117368"/>
          <a:ext cx="8550696" cy="4817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114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9116830"/>
            <a:ext cx="7159832" cy="141470"/>
          </a:xfrm>
          <a:prstGeom prst="rect">
            <a:avLst/>
          </a:prstGeom>
          <a:solidFill>
            <a:srgbClr val="F98254"/>
          </a:solidFill>
        </p:spPr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0C54BC2-02A5-4DE5-851C-DC1350BCB2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9554391"/>
            <a:ext cx="3707829" cy="621935"/>
          </a:xfrm>
          <a:prstGeom prst="rect">
            <a:avLst/>
          </a:prstGeom>
        </p:spPr>
      </p:pic>
      <p:grpSp>
        <p:nvGrpSpPr>
          <p:cNvPr id="15" name="Group 5">
            <a:extLst>
              <a:ext uri="{FF2B5EF4-FFF2-40B4-BE49-F238E27FC236}">
                <a16:creationId xmlns:a16="http://schemas.microsoft.com/office/drawing/2014/main" id="{E731D93E-C103-4B57-9490-82E552464DA3}"/>
              </a:ext>
            </a:extLst>
          </p:cNvPr>
          <p:cNvGrpSpPr/>
          <p:nvPr/>
        </p:nvGrpSpPr>
        <p:grpSpPr>
          <a:xfrm>
            <a:off x="17059983" y="318964"/>
            <a:ext cx="833989" cy="955740"/>
            <a:chOff x="0" y="-14123"/>
            <a:chExt cx="1111985" cy="1274320"/>
          </a:xfrm>
        </p:grpSpPr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61A5546F-45B3-4B87-B519-94CFAB8DE945}"/>
                </a:ext>
              </a:extLst>
            </p:cNvPr>
            <p:cNvSpPr txBox="1"/>
            <p:nvPr/>
          </p:nvSpPr>
          <p:spPr>
            <a:xfrm>
              <a:off x="0" y="-14123"/>
              <a:ext cx="1111985" cy="11456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5600" dirty="0">
                  <a:solidFill>
                    <a:srgbClr val="000000"/>
                  </a:solidFill>
                  <a:latin typeface="Ropa Sans" charset="0"/>
                  <a:ea typeface="Ropa Sans" charset="0"/>
                  <a:cs typeface="Ropa Sans" charset="0"/>
                </a:rPr>
                <a:t>19</a:t>
              </a:r>
            </a:p>
          </p:txBody>
        </p:sp>
        <p:sp>
          <p:nvSpPr>
            <p:cNvPr id="17" name="AutoShape 7">
              <a:extLst>
                <a:ext uri="{FF2B5EF4-FFF2-40B4-BE49-F238E27FC236}">
                  <a16:creationId xmlns:a16="http://schemas.microsoft.com/office/drawing/2014/main" id="{DF35CAE0-12B2-4ACC-A7C6-1EAFFF966D81}"/>
                </a:ext>
              </a:extLst>
            </p:cNvPr>
            <p:cNvSpPr/>
            <p:nvPr/>
          </p:nvSpPr>
          <p:spPr>
            <a:xfrm>
              <a:off x="0" y="1164944"/>
              <a:ext cx="1111985" cy="95253"/>
            </a:xfrm>
            <a:prstGeom prst="rect">
              <a:avLst/>
            </a:prstGeom>
            <a:solidFill>
              <a:srgbClr val="F98254"/>
            </a:solidFill>
          </p:spPr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CB998E7-71DE-4659-89CF-69F8CFBEA084}"/>
              </a:ext>
            </a:extLst>
          </p:cNvPr>
          <p:cNvSpPr txBox="1"/>
          <p:nvPr/>
        </p:nvSpPr>
        <p:spPr>
          <a:xfrm>
            <a:off x="4320099" y="9598282"/>
            <a:ext cx="573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78787"/>
                </a:solidFill>
                <a:cs typeface="Calibri" panose="020F0502020204030204" pitchFamily="34" charset="0"/>
              </a:rPr>
              <a:t>Department of Communications and New Media</a:t>
            </a:r>
          </a:p>
          <a:p>
            <a:r>
              <a:rPr lang="en-US" sz="1400" dirty="0">
                <a:solidFill>
                  <a:srgbClr val="878787"/>
                </a:solidFill>
                <a:cs typeface="Calibri" panose="020F0502020204030204" pitchFamily="34" charset="0"/>
              </a:rPr>
              <a:t>Faculty of Arts and Social Sciences</a:t>
            </a:r>
            <a:endParaRPr lang="en-SG" sz="1400" dirty="0">
              <a:solidFill>
                <a:srgbClr val="878787"/>
              </a:solidFill>
              <a:cs typeface="Calibri" panose="020F0502020204030204" pitchFamily="34" charset="0"/>
            </a:endParaRPr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0392463D-02BD-4224-AD54-664DE7C0BC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26" r="57012"/>
          <a:stretch/>
        </p:blipFill>
        <p:spPr>
          <a:xfrm>
            <a:off x="3988086" y="9577856"/>
            <a:ext cx="179639" cy="6463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0D1FAE0-35C7-4C0C-A5CC-B2FB3AA68616}"/>
              </a:ext>
            </a:extLst>
          </p:cNvPr>
          <p:cNvSpPr txBox="1"/>
          <p:nvPr/>
        </p:nvSpPr>
        <p:spPr>
          <a:xfrm>
            <a:off x="14609820" y="9503547"/>
            <a:ext cx="9144000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9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pa Sans" charset="0"/>
                <a:ea typeface="Ropa Sans" charset="0"/>
                <a:cs typeface="Ropa Sans" charset="0"/>
              </a:rPr>
              <a:t>#SMOLproject | MAR 2021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88216" y="4862572"/>
            <a:ext cx="2736304" cy="568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551002"/>
              </p:ext>
            </p:extLst>
          </p:nvPr>
        </p:nvGraphicFramePr>
        <p:xfrm>
          <a:off x="4463480" y="895028"/>
          <a:ext cx="10146340" cy="7488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">
            <a:extLst>
              <a:ext uri="{FF2B5EF4-FFF2-40B4-BE49-F238E27FC236}">
                <a16:creationId xmlns:a16="http://schemas.microsoft.com/office/drawing/2014/main" id="{4EB54263-92B2-4FBF-A9DB-BDB48C3D5ADF}"/>
              </a:ext>
            </a:extLst>
          </p:cNvPr>
          <p:cNvSpPr txBox="1"/>
          <p:nvPr/>
        </p:nvSpPr>
        <p:spPr>
          <a:xfrm>
            <a:off x="2310027" y="3343300"/>
            <a:ext cx="1368153" cy="1080120"/>
          </a:xfrm>
          <a:prstGeom prst="rect">
            <a:avLst/>
          </a:prstGeom>
          <a:solidFill>
            <a:schemeClr val="bg1"/>
          </a:solidFill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err="1"/>
              <a:t>BiLSTM</a:t>
            </a:r>
            <a:endParaRPr lang="en-US" sz="1800" dirty="0"/>
          </a:p>
          <a:p>
            <a:pPr algn="r"/>
            <a:r>
              <a:rPr lang="en-US" sz="1800" dirty="0"/>
              <a:t> with </a:t>
            </a:r>
          </a:p>
          <a:p>
            <a:pPr algn="r"/>
            <a:r>
              <a:rPr lang="en-US" sz="1800" dirty="0"/>
              <a:t>PC1</a:t>
            </a:r>
            <a:endParaRPr lang="en-SG" sz="1800" dirty="0"/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6A1D120D-FE4D-4A65-A114-F087E5202039}"/>
              </a:ext>
            </a:extLst>
          </p:cNvPr>
          <p:cNvSpPr txBox="1"/>
          <p:nvPr/>
        </p:nvSpPr>
        <p:spPr>
          <a:xfrm>
            <a:off x="2310027" y="4711452"/>
            <a:ext cx="1368153" cy="914400"/>
          </a:xfrm>
          <a:prstGeom prst="rect">
            <a:avLst/>
          </a:prstGeom>
          <a:solidFill>
            <a:schemeClr val="bg1"/>
          </a:solidFill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LSTM-</a:t>
            </a:r>
            <a:r>
              <a:rPr lang="en-US" sz="1800" dirty="0" err="1"/>
              <a:t>Att</a:t>
            </a:r>
            <a:endParaRPr lang="en-US" sz="1800" dirty="0"/>
          </a:p>
          <a:p>
            <a:pPr algn="r"/>
            <a:r>
              <a:rPr lang="en-US" sz="1800" dirty="0"/>
              <a:t> with </a:t>
            </a:r>
          </a:p>
          <a:p>
            <a:pPr algn="r"/>
            <a:r>
              <a:rPr lang="en-US" sz="1800" dirty="0"/>
              <a:t>WT1</a:t>
            </a:r>
            <a:endParaRPr lang="en-SG" sz="1800" dirty="0"/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5CAB610B-8AB9-4164-BE29-95D80E51C497}"/>
              </a:ext>
            </a:extLst>
          </p:cNvPr>
          <p:cNvSpPr txBox="1"/>
          <p:nvPr/>
        </p:nvSpPr>
        <p:spPr>
          <a:xfrm>
            <a:off x="2310027" y="6018448"/>
            <a:ext cx="1368153" cy="914400"/>
          </a:xfrm>
          <a:prstGeom prst="rect">
            <a:avLst/>
          </a:prstGeom>
          <a:solidFill>
            <a:schemeClr val="bg1"/>
          </a:solidFill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LSTM</a:t>
            </a:r>
          </a:p>
          <a:p>
            <a:pPr algn="r"/>
            <a:r>
              <a:rPr lang="en-US" sz="1800" dirty="0"/>
              <a:t> with </a:t>
            </a:r>
          </a:p>
          <a:p>
            <a:pPr algn="r"/>
            <a:r>
              <a:rPr lang="en-US" sz="1800" dirty="0"/>
              <a:t>PC1</a:t>
            </a:r>
            <a:endParaRPr lang="en-SG" sz="1800" dirty="0"/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BC96DE4E-754A-4BF8-BC0B-75FFB9FC2A3C}"/>
              </a:ext>
            </a:extLst>
          </p:cNvPr>
          <p:cNvSpPr txBox="1"/>
          <p:nvPr/>
        </p:nvSpPr>
        <p:spPr>
          <a:xfrm>
            <a:off x="2166011" y="7231732"/>
            <a:ext cx="1512170" cy="914400"/>
          </a:xfrm>
          <a:prstGeom prst="rect">
            <a:avLst/>
          </a:prstGeom>
          <a:solidFill>
            <a:schemeClr val="bg1"/>
          </a:solidFill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CNN</a:t>
            </a:r>
          </a:p>
          <a:p>
            <a:pPr algn="r"/>
            <a:r>
              <a:rPr lang="en-US" sz="1800" dirty="0"/>
              <a:t> with PC1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4433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88216" y="4862572"/>
            <a:ext cx="2736304" cy="568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542579"/>
              </p:ext>
            </p:extLst>
          </p:nvPr>
        </p:nvGraphicFramePr>
        <p:xfrm>
          <a:off x="3671392" y="751012"/>
          <a:ext cx="11305256" cy="7272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518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83C7407-AA41-4937-99D7-DDDA39C8D3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786456"/>
              </p:ext>
            </p:extLst>
          </p:nvPr>
        </p:nvGraphicFramePr>
        <p:xfrm>
          <a:off x="3124200" y="1255068"/>
          <a:ext cx="12788552" cy="7128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2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C600E40-AFFF-4CA9-BE02-B99EF01988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100980"/>
              </p:ext>
            </p:extLst>
          </p:nvPr>
        </p:nvGraphicFramePr>
        <p:xfrm>
          <a:off x="215008" y="246956"/>
          <a:ext cx="17425936" cy="972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FBA670F-CD8E-4CDD-BC5E-015D4C2C58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376073"/>
              </p:ext>
            </p:extLst>
          </p:nvPr>
        </p:nvGraphicFramePr>
        <p:xfrm>
          <a:off x="359024" y="1039044"/>
          <a:ext cx="8784976" cy="6624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2009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E1BBAB3-9DAA-405F-AC87-DEAB3247A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424" y="679004"/>
            <a:ext cx="9855693" cy="9419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94DBE3-68DD-4DEA-88B7-F71CEAAB7968}"/>
              </a:ext>
            </a:extLst>
          </p:cNvPr>
          <p:cNvSpPr txBox="1"/>
          <p:nvPr/>
        </p:nvSpPr>
        <p:spPr>
          <a:xfrm rot="16200000">
            <a:off x="3519649" y="4747094"/>
            <a:ext cx="151836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F1-score</a:t>
            </a:r>
            <a:endParaRPr lang="en-SG" sz="2400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B8269FDC-4A6D-4669-B180-FA2867EF26B9}"/>
              </a:ext>
            </a:extLst>
          </p:cNvPr>
          <p:cNvSpPr/>
          <p:nvPr/>
        </p:nvSpPr>
        <p:spPr>
          <a:xfrm rot="2621426">
            <a:off x="9452970" y="5739734"/>
            <a:ext cx="2737338" cy="792088"/>
          </a:xfrm>
          <a:prstGeom prst="leftArrow">
            <a:avLst>
              <a:gd name="adj1" fmla="val 3326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03ECC4F-6570-4B1C-B701-0803ED683226}"/>
              </a:ext>
            </a:extLst>
          </p:cNvPr>
          <p:cNvSpPr/>
          <p:nvPr/>
        </p:nvSpPr>
        <p:spPr>
          <a:xfrm rot="10800000">
            <a:off x="10800184" y="895028"/>
            <a:ext cx="263294" cy="198183"/>
          </a:xfrm>
          <a:prstGeom prst="leftArrow">
            <a:avLst>
              <a:gd name="adj1" fmla="val 3326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78FDE1-7C36-4B12-894A-2937DD2E3F82}"/>
              </a:ext>
            </a:extLst>
          </p:cNvPr>
          <p:cNvSpPr txBox="1"/>
          <p:nvPr/>
        </p:nvSpPr>
        <p:spPr>
          <a:xfrm>
            <a:off x="7631832" y="9535988"/>
            <a:ext cx="367280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Sample size      </a:t>
            </a:r>
          </a:p>
          <a:p>
            <a:r>
              <a:rPr lang="en-US" sz="2400" dirty="0"/>
              <a:t>                                </a:t>
            </a:r>
            <a:endParaRPr lang="en-SG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65648-3CA7-41E3-9968-32F8EC733CC6}"/>
              </a:ext>
            </a:extLst>
          </p:cNvPr>
          <p:cNvSpPr txBox="1"/>
          <p:nvPr/>
        </p:nvSpPr>
        <p:spPr>
          <a:xfrm>
            <a:off x="3815408" y="917335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800" b="1" i="0" u="none" strike="noStrike" kern="1200" cap="all" spc="150" baseline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  <a:ea typeface="+mn-ea"/>
                <a:cs typeface="+mn-cs"/>
              </a:defRPr>
            </a:pPr>
            <a:r>
              <a:rPr lang="en-SG" b="1" cap="all" dirty="0">
                <a:latin typeface="+mj-lt"/>
              </a:rPr>
              <a:t>ablation analysis</a:t>
            </a:r>
          </a:p>
          <a:p>
            <a:pPr algn="ctr" rtl="0">
              <a:defRPr sz="2800" b="1" i="0" u="none" strike="noStrike" kern="1200" cap="all" spc="150" baseline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  <a:ea typeface="+mn-ea"/>
                <a:cs typeface="+mn-cs"/>
              </a:defRPr>
            </a:pPr>
            <a:r>
              <a:rPr lang="en-SG" b="1" cap="all" dirty="0">
                <a:latin typeface="+mj-lt"/>
              </a:rPr>
              <a:t>on dataset size</a:t>
            </a:r>
            <a:endParaRPr lang="en-SG" sz="18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53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Description" id="{0CDB1DD0-90DC-834C-B1FA-15CED110C8F0}" vid="{ECFB775D-21E9-8B45-A0F1-467DCDD1F8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StayHomeForSg_Template</Template>
  <TotalTime>3300</TotalTime>
  <Words>159</Words>
  <Application>Microsoft Office PowerPoint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Ropa Sans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Kokil J</dc:creator>
  <cp:lastModifiedBy>Kokil Jaidka</cp:lastModifiedBy>
  <cp:revision>415</cp:revision>
  <cp:lastPrinted>2021-08-28T11:47:43Z</cp:lastPrinted>
  <dcterms:created xsi:type="dcterms:W3CDTF">2020-06-17T15:27:17Z</dcterms:created>
  <dcterms:modified xsi:type="dcterms:W3CDTF">2021-08-28T11:51:44Z</dcterms:modified>
  <dc:identifier>DAD_aNk6_VQ</dc:identifier>
</cp:coreProperties>
</file>