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149-1860-4389-A164-36813AB5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21B3-164A-4FDF-B416-C432B49C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D360-BEA6-4A3A-9113-5965F2D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706D-DAF6-487D-AA08-989971AF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9757-6228-4B75-8497-491AC0B7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1A3F-A492-42EA-88B4-D29E670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627F-C549-4D39-BE7C-08AC1B5A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6F17-81CB-4425-A6C7-9F01BA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B68A-C9DB-4B94-9A07-FD03B0E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F3E-37E9-4753-92A4-F409B9B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0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E2D7C-345A-4A49-A640-9FBF64FF7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C50F-BA07-49F3-A555-E82F4AC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8E2B-6585-4A0D-AFE4-8B6DB40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8255-BB74-4E07-B783-D3A8E08A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0420-544D-4B53-AB81-ACB81D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04B1-1BAE-4E20-AEA3-8C1BAC77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1221-1CD7-4DD5-9253-DAA31F75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B76-E7A4-45CF-825F-D3555318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9E80-CA64-4FFC-BFEC-3D83D339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8F73-1239-416A-98A9-C4B3DED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7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A91-38E0-48BD-9BDD-B17E4481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0068-CDEB-426C-9FCF-17F871C4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0A4D-4AE5-4540-BDF6-61D3F59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31-C939-48DD-8A32-513EDA2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9C4-0A32-46A3-AE60-8301BE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3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5A2-A9CC-4D1A-A917-C5B877A6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95D5-4BA8-4316-AE0D-7E85FE04A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8C0AD-9A16-4EFC-92C1-3BDDE22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53B90-4EFE-439A-82DB-F9736A85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CFF16-643E-4D10-BCB7-E3B34C6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EC63-6159-419E-AD4F-3C290A08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7484-EFDF-4775-8535-AAC7BE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F3B6-780C-4F6D-AC5D-5D09CD16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0F4D-2F23-4F5C-8B22-BE53F93D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1C2A-4A83-4B1D-BFF3-9D38257A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5D32-FB5D-4613-8FB1-3A75E2FF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E647-62F6-409A-A41A-D30F9898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ED2C1-A6BB-4F95-BAEB-590F38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A96B5-8856-4BD7-9C6E-A3244BC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08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761F-6FFD-4867-97BC-5BF601B3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5D2D9-C35A-471E-A2B6-5FE646D2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65305-9D21-484F-8ED6-31F62A6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DE28-0AAE-4594-8D17-9E673D0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6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030D5-B047-4561-AD62-CF007ADA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8E39-79A4-4C84-8F90-FDC19992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9DFB1-D31E-486A-ADBB-0A43DAD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2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46B-E0EB-470C-8028-2A5C37A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D891-2399-4390-9B72-73FFC970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E0B8-DBE6-482F-A4A9-37313929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7E9C-6BA9-4C3F-8F5B-AC2A98F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FF6C-5B60-4690-AF5A-374778A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01B7-D4F9-46B4-9621-BF5CA00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08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153-174D-4145-9241-04B0E517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B258B-17EE-4598-88A0-102E47EB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148FF-5110-4696-94EC-B7D83D89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D295-A12E-4A3A-90AA-E129745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06D1-772A-4FAE-B259-878CB59B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3940-A011-4B31-963F-3DE7C7BC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54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B179-4F4E-452C-B91C-8A66803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912-E90C-4DCD-9D32-67AFFC7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69DA-A7BC-42B8-A07E-F6567BF5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7899-ECE2-4872-B3A3-64A04E20D20C}" type="datetimeFigureOut">
              <a:rPr lang="en-IE" smtClean="0"/>
              <a:t>30/09/2019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33CF-7D89-4A35-8613-EF861DFFB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8406-0F94-4ED6-BDAC-AC3522B2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0D7D-D83D-4A1C-ACF9-6D5085AFF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4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rck/vhdl_int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DD91-E257-46B8-9BC7-AA4E1626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Hardware design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C028-B52A-491B-A0A2-694425357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as viewed by a software person</a:t>
            </a:r>
          </a:p>
          <a:p>
            <a:r>
              <a:rPr lang="en-IE" dirty="0"/>
              <a:t>(part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76E8A-07B1-41B1-91CE-03A9842F02FF}"/>
              </a:ext>
            </a:extLst>
          </p:cNvPr>
          <p:cNvSpPr txBox="1"/>
          <p:nvPr/>
        </p:nvSpPr>
        <p:spPr>
          <a:xfrm>
            <a:off x="1261503" y="6488668"/>
            <a:ext cx="966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This presentation (along with the sample code) lives on </a:t>
            </a:r>
            <a:r>
              <a:rPr lang="en-IE" dirty="0" err="1">
                <a:solidFill>
                  <a:srgbClr val="FF0000"/>
                </a:solidFill>
              </a:rPr>
              <a:t>github</a:t>
            </a:r>
            <a:r>
              <a:rPr lang="en-IE" dirty="0">
                <a:solidFill>
                  <a:srgbClr val="FF0000"/>
                </a:solidFill>
              </a:rPr>
              <a:t>: </a:t>
            </a:r>
            <a:r>
              <a:rPr lang="en-IE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https://github.com/quarck/vhdl_intro</a:t>
            </a:r>
            <a:r>
              <a:rPr lang="en-IE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85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Arithmetic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31642"/>
              </p:ext>
            </p:extLst>
          </p:nvPr>
        </p:nvGraphicFramePr>
        <p:xfrm>
          <a:off x="1144103" y="1412393"/>
          <a:ext cx="88082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Power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mod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Concatenation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3134"/>
              </p:ext>
            </p:extLst>
          </p:nvPr>
        </p:nvGraphicFramePr>
        <p:xfrm>
          <a:off x="1051339" y="1690688"/>
          <a:ext cx="880828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61C788-002F-4C2D-AE4B-72E704FF8E31}"/>
              </a:ext>
            </a:extLst>
          </p:cNvPr>
          <p:cNvSpPr txBox="1"/>
          <p:nvPr/>
        </p:nvSpPr>
        <p:spPr>
          <a:xfrm>
            <a:off x="838200" y="3723861"/>
            <a:ext cx="10323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(7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 :=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“00000000”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(8 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&lt;= </a:t>
            </a: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a;		</a:t>
            </a:r>
            <a:r>
              <a:rPr lang="en-I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makes 8-bit signal into 9-bit</a:t>
            </a:r>
          </a:p>
          <a:p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design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>
            <a:normAutofit/>
          </a:bodyPr>
          <a:lstStyle/>
          <a:p>
            <a:r>
              <a:rPr lang="en-IE" sz="3600" dirty="0"/>
              <a:t>Entity</a:t>
            </a:r>
          </a:p>
          <a:p>
            <a:r>
              <a:rPr lang="en-IE" sz="3600" dirty="0"/>
              <a:t>Architecture </a:t>
            </a:r>
          </a:p>
          <a:p>
            <a:r>
              <a:rPr lang="en-IE" sz="3600" dirty="0"/>
              <a:t>Package </a:t>
            </a:r>
          </a:p>
          <a:p>
            <a:r>
              <a:rPr lang="en-IE" sz="3600" dirty="0"/>
              <a:t>Configuration (we would skip this one for now)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402503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[&lt;generic&gt;];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[&lt;ports&gt;];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&lt;sentences&gt;];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[&lt;id&gt;];</a:t>
            </a:r>
          </a:p>
        </p:txBody>
      </p:sp>
    </p:spTree>
    <p:extLst>
      <p:ext uri="{BB962C8B-B14F-4D97-AF65-F5344CB8AC3E}">
        <p14:creationId xmlns:p14="http://schemas.microsoft.com/office/powerpoint/2010/main" val="23478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Ctrl 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Z 		: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bit;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78797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entity, example with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8070"/>
            <a:ext cx="11102009" cy="4228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MUX21n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generic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n 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2);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 A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B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Ctrl 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bit;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  Z 		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(n-1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MUX21;</a:t>
            </a:r>
          </a:p>
        </p:txBody>
      </p:sp>
    </p:spTree>
    <p:extLst>
      <p:ext uri="{BB962C8B-B14F-4D97-AF65-F5344CB8AC3E}">
        <p14:creationId xmlns:p14="http://schemas.microsoft.com/office/powerpoint/2010/main" val="250285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03EC-1369-4BA8-801B-FEC90455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formal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1136-EB5F-4358-B4D7-0C8BB696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02009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id_entity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[&lt;declarations&gt;];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&lt;concurrent sentences&gt;;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 [&lt;id&gt;]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5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15E3-A683-4884-A8DB-8127F0DB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architecture, 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F83C-C133-4016-B840-BB51B93C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32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MUX21n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(A, B, Ctrl)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Ctrl = ‘0’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A;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B;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Behaviour;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37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>
            <a:normAutofit/>
          </a:bodyPr>
          <a:lstStyle/>
          <a:p>
            <a:r>
              <a:rPr lang="en-IE" dirty="0"/>
              <a:t>Declaration: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Body: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&lt;identifier&gt;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[&lt;Assignments and Detailed definitions&gt;];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body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[&lt;identifier&gt;]</a:t>
            </a:r>
          </a:p>
        </p:txBody>
      </p:sp>
    </p:spTree>
    <p:extLst>
      <p:ext uri="{BB962C8B-B14F-4D97-AF65-F5344CB8AC3E}">
        <p14:creationId xmlns:p14="http://schemas.microsoft.com/office/powerpoint/2010/main" val="36531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8EA-64B8-488E-A93A-C34C29AB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package usage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F7BB-EC8C-4EA3-AB74-417663F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17983"/>
            <a:ext cx="10889974" cy="4758980"/>
          </a:xfrm>
        </p:spPr>
        <p:txBody>
          <a:bodyPr>
            <a:normAutofit/>
          </a:bodyPr>
          <a:lstStyle/>
          <a:p>
            <a:r>
              <a:rPr lang="en-IE" dirty="0"/>
              <a:t>Usage: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&lt;library&gt;.&lt;package name&gt;.[&lt;identifier&gt; |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Example standard packages: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std_logic_1164</a:t>
            </a:r>
          </a:p>
          <a:p>
            <a:pPr marL="457200" lvl="1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std_logic_arith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Used as follows: 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ieee.std_logic_1164.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ieee.std_logic_arith.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2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351338"/>
          </a:xfrm>
        </p:spPr>
        <p:txBody>
          <a:bodyPr/>
          <a:lstStyle/>
          <a:p>
            <a:r>
              <a:rPr lang="en-IE" dirty="0"/>
              <a:t>Strictly typed language</a:t>
            </a:r>
          </a:p>
          <a:p>
            <a:r>
              <a:rPr lang="en-IE" dirty="0"/>
              <a:t>Types of VHDL objects: </a:t>
            </a:r>
          </a:p>
          <a:p>
            <a:pPr lvl="1"/>
            <a:r>
              <a:rPr lang="en-IE" dirty="0"/>
              <a:t>constant </a:t>
            </a:r>
          </a:p>
          <a:p>
            <a:pPr lvl="1"/>
            <a:r>
              <a:rPr lang="en-IE" dirty="0"/>
              <a:t>variable</a:t>
            </a:r>
          </a:p>
          <a:p>
            <a:pPr lvl="1"/>
            <a:r>
              <a:rPr lang="en-IE" dirty="0"/>
              <a:t>signal </a:t>
            </a:r>
          </a:p>
          <a:p>
            <a:pPr lvl="1"/>
            <a:r>
              <a:rPr lang="en-IE" dirty="0"/>
              <a:t>file (we would ignore this one)</a:t>
            </a:r>
          </a:p>
          <a:p>
            <a:r>
              <a:rPr lang="en-IE" dirty="0"/>
              <a:t>Object definition:</a:t>
            </a:r>
          </a:p>
          <a:p>
            <a:pPr marL="0" indent="0">
              <a:buNone/>
            </a:pP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 type&gt; &lt;name&gt; : &lt;data type&gt; [:= Initial value];</a:t>
            </a:r>
          </a:p>
        </p:txBody>
      </p:sp>
    </p:spTree>
    <p:extLst>
      <p:ext uri="{BB962C8B-B14F-4D97-AF65-F5344CB8AC3E}">
        <p14:creationId xmlns:p14="http://schemas.microsoft.com/office/powerpoint/2010/main" val="272890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&amp;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Two types of code </a:t>
            </a:r>
            <a:r>
              <a:rPr lang="en-IE" sz="3600" dirty="0" err="1"/>
              <a:t>statemtns</a:t>
            </a:r>
            <a:r>
              <a:rPr lang="en-IE" sz="3600" dirty="0"/>
              <a:t>: </a:t>
            </a:r>
          </a:p>
          <a:p>
            <a:pPr lvl="1"/>
            <a:r>
              <a:rPr lang="en-IE" sz="3200" dirty="0"/>
              <a:t>Concurrent</a:t>
            </a:r>
          </a:p>
          <a:p>
            <a:pPr lvl="1"/>
            <a:r>
              <a:rPr lang="en-IE" sz="3200" dirty="0"/>
              <a:t>Sequential</a:t>
            </a:r>
          </a:p>
          <a:p>
            <a:r>
              <a:rPr lang="en-IE" sz="3600" dirty="0"/>
              <a:t>All the VHDL code is concurrent by default</a:t>
            </a:r>
          </a:p>
          <a:p>
            <a:r>
              <a:rPr lang="en-IE" sz="3600" dirty="0"/>
              <a:t>Unless it resides inside the “process” statement</a:t>
            </a:r>
            <a:r>
              <a:rPr lang="en-IE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(also applies to “procedure” and “function” declarations)</a:t>
            </a:r>
          </a:p>
          <a:p>
            <a:r>
              <a:rPr lang="en-IE" sz="3600" dirty="0"/>
              <a:t>Anything inside “process” statement is sequential </a:t>
            </a:r>
          </a:p>
        </p:txBody>
      </p:sp>
    </p:spTree>
    <p:extLst>
      <p:ext uri="{BB962C8B-B14F-4D97-AF65-F5344CB8AC3E}">
        <p14:creationId xmlns:p14="http://schemas.microsoft.com/office/powerpoint/2010/main" val="206278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concurrent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3600" dirty="0"/>
              <a:t>All the lines of code are </a:t>
            </a:r>
            <a:r>
              <a:rPr lang="en-IE" sz="3600" i="1" dirty="0"/>
              <a:t>“executed”</a:t>
            </a:r>
            <a:r>
              <a:rPr lang="en-IE" sz="3600" dirty="0"/>
              <a:t> simultaneously </a:t>
            </a:r>
          </a:p>
          <a:p>
            <a:r>
              <a:rPr lang="en-IE" sz="3600" dirty="0"/>
              <a:t>Example: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‘1’;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‘0’;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 code below swaps bit values between a and b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a &lt;= b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b &lt;= a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…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88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sequential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/>
          </a:bodyPr>
          <a:lstStyle/>
          <a:p>
            <a:r>
              <a:rPr lang="en-IE" sz="3600" dirty="0"/>
              <a:t>Code inside the “process” statement behaves as if it was just a regular software thread, </a:t>
            </a:r>
            <a:r>
              <a:rPr lang="en-IE" sz="3600" i="1" dirty="0"/>
              <a:t>“executing”</a:t>
            </a:r>
            <a:r>
              <a:rPr lang="en-IE" sz="3600" dirty="0"/>
              <a:t> line by line </a:t>
            </a:r>
          </a:p>
          <a:p>
            <a:r>
              <a:rPr lang="en-IE" sz="3600" dirty="0"/>
              <a:t>Each “process” is executing in parallel with other processes </a:t>
            </a:r>
          </a:p>
          <a:p>
            <a:r>
              <a:rPr lang="en-IE" sz="3600" dirty="0"/>
              <a:t>Synthesis tool would analyse the behaviour and produce the netlist that implements the required behaviour </a:t>
            </a:r>
          </a:p>
          <a:p>
            <a:r>
              <a:rPr lang="en-IE" sz="3600" dirty="0"/>
              <a:t>A lot of sequential code statements cannot be synthesised, but can be used in testbenches, for example: </a:t>
            </a:r>
          </a:p>
          <a:p>
            <a:pPr marL="457200" lvl="1" indent="0">
              <a:buNone/>
            </a:pPr>
            <a:endParaRPr lang="en-IE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 for</a:t>
            </a:r>
            <a:r>
              <a:rPr lang="en-IE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20ns; </a:t>
            </a:r>
          </a:p>
        </p:txBody>
      </p:sp>
    </p:spTree>
    <p:extLst>
      <p:ext uri="{BB962C8B-B14F-4D97-AF65-F5344CB8AC3E}">
        <p14:creationId xmlns:p14="http://schemas.microsoft.com/office/powerpoint/2010/main" val="6511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7C9-F51B-48DA-A4A8-8ADF6BD2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 (sequential statements):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8979-6747-481F-B8AF-79B94FF0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>
            <a:normAutofit fontScale="92500" lnSpcReduction="20000"/>
          </a:bodyPr>
          <a:lstStyle/>
          <a:p>
            <a:r>
              <a:rPr lang="en-IE" sz="3600" dirty="0"/>
              <a:t>Syntax: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[label:]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[(&lt;sensitivity list&gt;)]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&lt;sequential sentences&gt;</a:t>
            </a:r>
          </a:p>
          <a:p>
            <a:pPr marL="0" indent="0">
              <a:buNone/>
            </a:pP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[&lt;wait statements&gt;;]</a:t>
            </a:r>
          </a:p>
          <a:p>
            <a:pPr marL="0" indent="0">
              <a:buNone/>
            </a:pPr>
            <a:r>
              <a:rPr lang="en-IE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E" sz="3600" dirty="0"/>
              <a:t> </a:t>
            </a:r>
          </a:p>
          <a:p>
            <a:pPr marL="0" indent="0">
              <a:buNone/>
            </a:pPr>
            <a:endParaRPr lang="en-IE" sz="3600" dirty="0"/>
          </a:p>
          <a:p>
            <a:pPr marL="0" indent="0">
              <a:buNone/>
            </a:pPr>
            <a:r>
              <a:rPr lang="en-IE" sz="3600" dirty="0"/>
              <a:t>Either sensitivity list or at least one wait statement must be present. </a:t>
            </a:r>
          </a:p>
        </p:txBody>
      </p:sp>
    </p:spTree>
    <p:extLst>
      <p:ext uri="{BB962C8B-B14F-4D97-AF65-F5344CB8AC3E}">
        <p14:creationId xmlns:p14="http://schemas.microsoft.com/office/powerpoint/2010/main" val="23873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sensitivity 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3200" dirty="0"/>
              <a:t>Sequential statements inside “process” block are re-run each time any signal in the sensitivity list changes its value</a:t>
            </a:r>
          </a:p>
          <a:p>
            <a:r>
              <a:rPr lang="en-IE" sz="3200" dirty="0"/>
              <a:t>(Process statement is executed once unconditionally at “start”)</a:t>
            </a:r>
          </a:p>
          <a:p>
            <a:r>
              <a:rPr lang="en-IE" sz="3200" dirty="0"/>
              <a:t>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2226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wait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sz="3200" dirty="0"/>
              <a:t>“Wait” statement suspends execution of the process until the wait condition is met</a:t>
            </a:r>
          </a:p>
          <a:p>
            <a:r>
              <a:rPr lang="en-IE" sz="3200" dirty="0"/>
              <a:t>Can have simply a list of signals, in such case it is an equivalent to a sensitivity list Example: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endParaRPr lang="en-IE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z &lt;= x;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8564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Both “signals” and “variables” can be used inside the process statement</a:t>
            </a:r>
          </a:p>
          <a:p>
            <a:r>
              <a:rPr lang="en-IE" sz="3200" dirty="0"/>
              <a:t>Variable assignment has an immediate effect </a:t>
            </a:r>
          </a:p>
          <a:p>
            <a:r>
              <a:rPr lang="en-IE" sz="3200" dirty="0"/>
              <a:t>Signal assignment only “applies” when process is suspended</a:t>
            </a:r>
          </a:p>
        </p:txBody>
      </p:sp>
    </p:spTree>
    <p:extLst>
      <p:ext uri="{BB962C8B-B14F-4D97-AF65-F5344CB8AC3E}">
        <p14:creationId xmlns:p14="http://schemas.microsoft.com/office/powerpoint/2010/main" val="2235073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variables,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variable a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‘0’;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b :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‘1’;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a :=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immediately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b &lt;= y;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‘b’ is ‘cached’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x = ‘1’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a :=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value of ‘a’ is changed again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b &lt;= z;	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‘b’ is still cached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on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z); </a:t>
            </a:r>
            <a:r>
              <a:rPr lang="en-IE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here ‘b’ is finally applied</a:t>
            </a:r>
          </a:p>
          <a:p>
            <a:pPr marL="0" indent="0">
              <a:buNone/>
            </a:pP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process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3726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036-8FC7-42EE-A99F-FCD3F3E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process, signals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C751-FC1C-4EF3-B63F-0180455E4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/>
          </a:bodyPr>
          <a:lstStyle/>
          <a:p>
            <a:r>
              <a:rPr lang="en-IE" sz="3200" dirty="0"/>
              <a:t>“signal” translates directly into a wire of flip-flop</a:t>
            </a:r>
          </a:p>
          <a:p>
            <a:r>
              <a:rPr lang="en-IE" sz="3200" dirty="0"/>
              <a:t>“variable” gives some flexibility for the tool to analyse the behaviour and produce netlist that implements it, might as well get translated into the wire of flip-</a:t>
            </a:r>
            <a:r>
              <a:rPr lang="en-IE" sz="3200" dirty="0" err="1"/>
              <a:t>flo</a:t>
            </a:r>
            <a:endParaRPr lang="en-IE" sz="3200" dirty="0"/>
          </a:p>
          <a:p>
            <a:r>
              <a:rPr lang="en-IE" sz="3200" dirty="0"/>
              <a:t>“signal” can be viewed in the simulation waveform, while “variable” is usually not</a:t>
            </a:r>
          </a:p>
        </p:txBody>
      </p:sp>
    </p:spTree>
    <p:extLst>
      <p:ext uri="{BB962C8B-B14F-4D97-AF65-F5344CB8AC3E}">
        <p14:creationId xmlns:p14="http://schemas.microsoft.com/office/powerpoint/2010/main" val="276328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&lt;variable name&gt; := &lt;expression&gt;;</a:t>
            </a:r>
          </a:p>
        </p:txBody>
      </p:sp>
    </p:spTree>
    <p:extLst>
      <p:ext uri="{BB962C8B-B14F-4D97-AF65-F5344CB8AC3E}">
        <p14:creationId xmlns:p14="http://schemas.microsoft.com/office/powerpoint/2010/main" val="399292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example object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889974" cy="482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MATH_PI : real := 3.1415927;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 integer :=0;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 : bit := ‘0’;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Note: signal assignment is different between variables and signals (on purpose, we would cover it later):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Q &lt;=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96648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893A-C6CA-4B10-A04F-01278EAC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signal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58C3-7CA8-4DBF-B3B0-8B8B2A5F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[label:] &lt;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signal_name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&gt; &lt;= [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&lt;expression&gt; {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&lt;delay&gt;};</a:t>
            </a:r>
          </a:p>
        </p:txBody>
      </p:sp>
    </p:spTree>
    <p:extLst>
      <p:ext uri="{BB962C8B-B14F-4D97-AF65-F5344CB8AC3E}">
        <p14:creationId xmlns:p14="http://schemas.microsoft.com/office/powerpoint/2010/main" val="2806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(‘0’, ‘1’);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(false, true);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(NUL, SOH, … ‘ ’, ‘!’, … ‘A’, ‘B’, … ‘a’, ‘b’, …);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-2.147.483.64</a:t>
            </a:r>
            <a:r>
              <a:rPr lang="en-I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to 2.147.483.647;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range -1.0e38 to 1.0e38;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>
                <a:solidFill>
                  <a:srgbClr val="00B050"/>
                </a:solidFill>
              </a:rPr>
              <a:t>-- particular implementations may extend this range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616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/>
          </a:bodyPr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natural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positive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integer'high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character;</a:t>
            </a:r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bit_vector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&lt;&gt;)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bit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b="1" dirty="0" err="1"/>
              <a:t>std_logic</a:t>
            </a:r>
            <a:r>
              <a:rPr lang="en-IE" sz="3800" dirty="0"/>
              <a:t> is a library defined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is (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Uninitialized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‘1’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Forcing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High impedance 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unknown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Weak 1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‘-’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Don’t care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9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B093-162A-41A7-9869-68195AE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 – a bit more formal: physical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D95-A79C-414E-A004-8007A751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7"/>
            <a:ext cx="10515600" cy="5078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800" dirty="0"/>
              <a:t>By example, system </a:t>
            </a:r>
            <a:r>
              <a:rPr lang="en-IE" sz="3800" b="1" dirty="0"/>
              <a:t>time</a:t>
            </a:r>
            <a:r>
              <a:rPr lang="en-IE" sz="3800" dirty="0"/>
              <a:t> type: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1e20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fs;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ns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us = 1000 ns;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1000 us;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sec = 1000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min = 60 sec;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	hr = 60 min;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units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time;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98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relational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51472"/>
              </p:ext>
            </p:extLst>
          </p:nvPr>
        </p:nvGraphicFramePr>
        <p:xfrm>
          <a:off x="1077843" y="1690688"/>
          <a:ext cx="8128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6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349-7C41-4999-A6DA-C9B9FAA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VHDL: operations: logic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B04249-2323-4D61-AA7E-941975AD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18485"/>
              </p:ext>
            </p:extLst>
          </p:nvPr>
        </p:nvGraphicFramePr>
        <p:xfrm>
          <a:off x="1077842" y="1690688"/>
          <a:ext cx="880828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140">
                  <a:extLst>
                    <a:ext uri="{9D8B030D-6E8A-4147-A177-3AD203B41FA5}">
                      <a16:colId xmlns:a16="http://schemas.microsoft.com/office/drawing/2014/main" val="1919102987"/>
                    </a:ext>
                  </a:extLst>
                </a:gridCol>
                <a:gridCol w="4404140">
                  <a:extLst>
                    <a:ext uri="{9D8B030D-6E8A-4147-A177-3AD203B41FA5}">
                      <a16:colId xmlns:a16="http://schemas.microsoft.com/office/drawing/2014/main" val="41700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Operation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4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</a:t>
                      </a:r>
                      <a:r>
                        <a:rPr lang="en-IE" sz="3200" dirty="0" err="1"/>
                        <a:t>nand</a:t>
                      </a:r>
                      <a:r>
                        <a:rPr lang="en-IE" sz="3200" dirty="0"/>
                        <a:t> b =  not (a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5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a nor b = not (a 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3200" dirty="0"/>
                        <a:t>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70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4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958</Words>
  <Application>Microsoft Office PowerPoint</Application>
  <PresentationFormat>Widescreen</PresentationFormat>
  <Paragraphs>251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Hardware design basics</vt:lpstr>
      <vt:lpstr>VHDL – a bit more formal introduction</vt:lpstr>
      <vt:lpstr>VHDL: example object definitions</vt:lpstr>
      <vt:lpstr>VHDL – a bit more formal: basic types</vt:lpstr>
      <vt:lpstr>VHDL – a bit more formal: basic types</vt:lpstr>
      <vt:lpstr>VHDL – a bit more formal: types</vt:lpstr>
      <vt:lpstr>VHDL – a bit more formal: physical types</vt:lpstr>
      <vt:lpstr>VHDL: operations: relational</vt:lpstr>
      <vt:lpstr>VHDL: operations: logic</vt:lpstr>
      <vt:lpstr>VHDL: operations: Arithmetic</vt:lpstr>
      <vt:lpstr>VHDL: operations: Concatenation</vt:lpstr>
      <vt:lpstr>VHDL: design units</vt:lpstr>
      <vt:lpstr>VHDL: entity, formal syntax</vt:lpstr>
      <vt:lpstr>VHDL: entity - example</vt:lpstr>
      <vt:lpstr>VHDL: entity, example with generics</vt:lpstr>
      <vt:lpstr>VHDL: architecture, formal syntax</vt:lpstr>
      <vt:lpstr>VHDL: architecture, code example:</vt:lpstr>
      <vt:lpstr>VHDL: package </vt:lpstr>
      <vt:lpstr>VHDL: package usage  </vt:lpstr>
      <vt:lpstr>VHDL: concurrent &amp; sequential statements </vt:lpstr>
      <vt:lpstr>VHDL: concurrent statements </vt:lpstr>
      <vt:lpstr>VHDL: sequential statements </vt:lpstr>
      <vt:lpstr>VHDL: process (sequential statements):</vt:lpstr>
      <vt:lpstr>VHDL: process, sensitivity list:</vt:lpstr>
      <vt:lpstr>VHDL: process, wait statement:</vt:lpstr>
      <vt:lpstr>VHDL: process, signals vs variables</vt:lpstr>
      <vt:lpstr>VHDL: process, signals vs variables, example:</vt:lpstr>
      <vt:lpstr>VHDL: process, signals vs variables</vt:lpstr>
      <vt:lpstr>VHDL: Variable assignment</vt:lpstr>
      <vt:lpstr>VHDL: signal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Parshin</dc:creator>
  <cp:lastModifiedBy>Sergey Parshin</cp:lastModifiedBy>
  <cp:revision>61</cp:revision>
  <dcterms:created xsi:type="dcterms:W3CDTF">2019-09-30T15:43:21Z</dcterms:created>
  <dcterms:modified xsi:type="dcterms:W3CDTF">2019-10-01T17:29:36Z</dcterms:modified>
</cp:coreProperties>
</file>