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5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7" r:id="rId27"/>
    <p:sldId id="282" r:id="rId28"/>
    <p:sldId id="283" r:id="rId29"/>
    <p:sldId id="285" r:id="rId30"/>
    <p:sldId id="284" r:id="rId31"/>
    <p:sldId id="286" r:id="rId32"/>
    <p:sldId id="292" r:id="rId33"/>
    <p:sldId id="293" r:id="rId34"/>
    <p:sldId id="295" r:id="rId35"/>
    <p:sldId id="296" r:id="rId36"/>
    <p:sldId id="297" r:id="rId37"/>
    <p:sldId id="288" r:id="rId38"/>
    <p:sldId id="289" r:id="rId39"/>
    <p:sldId id="290" r:id="rId40"/>
    <p:sldId id="291" r:id="rId41"/>
    <p:sldId id="294" r:id="rId42"/>
    <p:sldId id="299" r:id="rId43"/>
    <p:sldId id="298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7149-1860-4389-A164-36813AB5A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521B3-164A-4FDF-B416-C432B49C1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AD360-BEA6-4A3A-9113-5965F2DF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B706D-DAF6-487D-AA08-989971AF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D9757-6228-4B75-8497-491AC0B7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59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1A3F-A492-42EA-88B4-D29E6709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6627F-C549-4D39-BE7C-08AC1B5AD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C6F17-81CB-4425-A6C7-9F01BA24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5B68A-C9DB-4B94-9A07-FD03B0EB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00F3E-37E9-4753-92A4-F409B9B9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605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E2D7C-345A-4A49-A640-9FBF64FF7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7C50F-BA07-49F3-A555-E82F4ACF2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8E2B-6585-4A0D-AFE4-8B6DB40A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E8255-BB74-4E07-B783-D3A8E08A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D0420-544D-4B53-AB81-ACB81D8D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281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04B1-1BAE-4E20-AEA3-8C1BAC77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1221-1CD7-4DD5-9253-DAA31F75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94B76-E7A4-45CF-825F-D3555318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9E80-CA64-4FFC-BFEC-3D83D339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08F73-1239-416A-98A9-C4B3DEDB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574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6A91-38E0-48BD-9BDD-B17E4481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0068-CDEB-426C-9FCF-17F871C40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00A4D-4AE5-4540-BDF6-61D3F591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5831-C939-48DD-8A32-513EDA2F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D89C4-0A32-46A3-AE60-8301BED1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432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C5A2-A9CC-4D1A-A917-C5B877A6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95D5-4BA8-4316-AE0D-7E85FE04A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8C0AD-9A16-4EFC-92C1-3BDDE223B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53B90-4EFE-439A-82DB-F9736A85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CFF16-643E-4D10-BCB7-E3B34C6F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1EC63-6159-419E-AD4F-3C290A08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5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7484-EFDF-4775-8535-AAC7BE9C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BF3B6-780C-4F6D-AC5D-5D09CD161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F0F4D-2F23-4F5C-8B22-BE53F93DD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D1C2A-4A83-4B1D-BFF3-9D38257AA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B5D32-FB5D-4613-8FB1-3A75E2FF8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5E647-62F6-409A-A41A-D30F9898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ED2C1-A6BB-4F95-BAEB-590F385A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A96B5-8856-4BD7-9C6E-A3244BC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088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761F-6FFD-4867-97BC-5BF601B3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5D2D9-C35A-471E-A2B6-5FE646D2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65305-9D21-484F-8ED6-31F62A69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ADE28-0AAE-4594-8D17-9E673D06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261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030D5-B047-4561-AD62-CF007ADA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F8E39-79A4-4C84-8F90-FDC19992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9DFB1-D31E-486A-ADBB-0A43DAD9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226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046B-E0EB-470C-8028-2A5C37A3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8D891-2399-4390-9B72-73FFC9704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FE0B8-DBE6-482F-A4A9-37313929F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27E9C-6BA9-4C3F-8F5B-AC2A98FA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3FF6C-5B60-4690-AF5A-374778A7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C01B7-D4F9-46B4-9621-BF5CA001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089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4153-174D-4145-9241-04B0E517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B258B-17EE-4598-88A0-102E47EBF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148FF-5110-4696-94EC-B7D83D89D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8D295-A12E-4A3A-90AA-E1297451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206D1-772A-4FAE-B259-878CB59B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F3940-A011-4B31-963F-3DE7C7BC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540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BB179-4F4E-452C-B91C-8A668031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912-E90C-4DCD-9D32-67AFFC7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69DA-A7BC-42B8-A07E-F6567BF59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E7899-ECE2-4872-B3A3-64A04E20D20C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533CF-7D89-4A35-8613-EF861DFFB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08406-0F94-4ED6-BDAC-AC3522B2B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746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arck/vhdl_intr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DD91-E257-46B8-9BC7-AA4E16269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Hardware design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3C028-B52A-491B-A0A2-694425357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as viewed by a software person</a:t>
            </a:r>
          </a:p>
          <a:p>
            <a:r>
              <a:rPr lang="en-IE" dirty="0"/>
              <a:t>(part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76E8A-07B1-41B1-91CE-03A9842F02FF}"/>
              </a:ext>
            </a:extLst>
          </p:cNvPr>
          <p:cNvSpPr txBox="1"/>
          <p:nvPr/>
        </p:nvSpPr>
        <p:spPr>
          <a:xfrm>
            <a:off x="1261503" y="6488668"/>
            <a:ext cx="995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This presentation (along with the sample code) lives on </a:t>
            </a:r>
            <a:r>
              <a:rPr lang="en-IE" dirty="0" err="1"/>
              <a:t>github</a:t>
            </a:r>
            <a:r>
              <a:rPr lang="en-IE" dirty="0"/>
              <a:t>: </a:t>
            </a:r>
            <a:r>
              <a:rPr lang="en-I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https://github.com/quarck/vhdl_intro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685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349-7C41-4999-A6DA-C9B9FAA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operations: Arithmetic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04249-2323-4D61-AA7E-941975AD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31642"/>
              </p:ext>
            </p:extLst>
          </p:nvPr>
        </p:nvGraphicFramePr>
        <p:xfrm>
          <a:off x="1144103" y="1412393"/>
          <a:ext cx="880828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140">
                  <a:extLst>
                    <a:ext uri="{9D8B030D-6E8A-4147-A177-3AD203B41FA5}">
                      <a16:colId xmlns:a16="http://schemas.microsoft.com/office/drawing/2014/main" val="1919102987"/>
                    </a:ext>
                  </a:extLst>
                </a:gridCol>
                <a:gridCol w="4404140">
                  <a:extLst>
                    <a:ext uri="{9D8B030D-6E8A-4147-A177-3AD203B41FA5}">
                      <a16:colId xmlns:a16="http://schemas.microsoft.com/office/drawing/2014/main" val="41700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04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5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Power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mod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0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0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22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349-7C41-4999-A6DA-C9B9FAA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operations: Concatenation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04249-2323-4D61-AA7E-941975AD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63134"/>
              </p:ext>
            </p:extLst>
          </p:nvPr>
        </p:nvGraphicFramePr>
        <p:xfrm>
          <a:off x="1051339" y="1690688"/>
          <a:ext cx="880828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140">
                  <a:extLst>
                    <a:ext uri="{9D8B030D-6E8A-4147-A177-3AD203B41FA5}">
                      <a16:colId xmlns:a16="http://schemas.microsoft.com/office/drawing/2014/main" val="1919102987"/>
                    </a:ext>
                  </a:extLst>
                </a:gridCol>
                <a:gridCol w="4404140">
                  <a:extLst>
                    <a:ext uri="{9D8B030D-6E8A-4147-A177-3AD203B41FA5}">
                      <a16:colId xmlns:a16="http://schemas.microsoft.com/office/drawing/2014/main" val="41700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16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61C788-002F-4C2D-AE4B-72E704FF8E31}"/>
              </a:ext>
            </a:extLst>
          </p:cNvPr>
          <p:cNvSpPr txBox="1"/>
          <p:nvPr/>
        </p:nvSpPr>
        <p:spPr>
          <a:xfrm>
            <a:off x="838200" y="3723861"/>
            <a:ext cx="103236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: 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(7 </a:t>
            </a:r>
            <a:r>
              <a:rPr lang="en-I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 := </a:t>
            </a:r>
            <a:r>
              <a:rPr lang="en-IE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“00000000”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: 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(8 </a:t>
            </a:r>
            <a:r>
              <a:rPr lang="en-I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&lt;= </a:t>
            </a:r>
            <a:r>
              <a:rPr lang="en-IE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‘0’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 a;		</a:t>
            </a:r>
            <a:r>
              <a:rPr lang="en-IE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makes 8-bit signal into 9-bit</a:t>
            </a:r>
          </a:p>
          <a:p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38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design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515600" cy="4351338"/>
          </a:xfrm>
        </p:spPr>
        <p:txBody>
          <a:bodyPr>
            <a:normAutofit/>
          </a:bodyPr>
          <a:lstStyle/>
          <a:p>
            <a:r>
              <a:rPr lang="en-IE" sz="3600" dirty="0"/>
              <a:t>Entity</a:t>
            </a:r>
          </a:p>
          <a:p>
            <a:r>
              <a:rPr lang="en-IE" sz="3600" dirty="0"/>
              <a:t>Architecture </a:t>
            </a:r>
          </a:p>
          <a:p>
            <a:r>
              <a:rPr lang="en-IE" sz="3600" dirty="0"/>
              <a:t>Package </a:t>
            </a:r>
          </a:p>
          <a:p>
            <a:r>
              <a:rPr lang="en-IE" sz="3600" dirty="0"/>
              <a:t>Configuration (we would skip this one for now) </a:t>
            </a:r>
          </a:p>
          <a:p>
            <a:pPr marL="0" indent="0">
              <a:buNone/>
            </a:pPr>
            <a:endParaRPr lang="en-IE" sz="3600" dirty="0"/>
          </a:p>
          <a:p>
            <a:pPr marL="0" indent="0">
              <a:buNone/>
            </a:pPr>
            <a:endParaRPr lang="en-IE" sz="3600" dirty="0"/>
          </a:p>
        </p:txBody>
      </p:sp>
    </p:spTree>
    <p:extLst>
      <p:ext uri="{BB962C8B-B14F-4D97-AF65-F5344CB8AC3E}">
        <p14:creationId xmlns:p14="http://schemas.microsoft.com/office/powerpoint/2010/main" val="402503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3EC-1369-4BA8-801B-FEC9045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entity, formal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136-EB5F-4358-B4D7-0C8BB696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&lt;id&gt;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[&lt;generic&gt;];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[&lt;ports&gt;];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[&lt;declarations&gt;];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&lt;sentences&gt;];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 [&lt;id&gt;];</a:t>
            </a:r>
          </a:p>
        </p:txBody>
      </p:sp>
    </p:spTree>
    <p:extLst>
      <p:ext uri="{BB962C8B-B14F-4D97-AF65-F5344CB8AC3E}">
        <p14:creationId xmlns:p14="http://schemas.microsoft.com/office/powerpoint/2010/main" val="2347898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3EC-1369-4BA8-801B-FEC9045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entity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136-EB5F-4358-B4D7-0C8BB696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MUX21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A 		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B 		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Ctrl 	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Z 		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MUX21;</a:t>
            </a:r>
          </a:p>
        </p:txBody>
      </p:sp>
    </p:spTree>
    <p:extLst>
      <p:ext uri="{BB962C8B-B14F-4D97-AF65-F5344CB8AC3E}">
        <p14:creationId xmlns:p14="http://schemas.microsoft.com/office/powerpoint/2010/main" val="787977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3EC-1369-4BA8-801B-FEC9045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entity, example with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136-EB5F-4358-B4D7-0C8BB696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8070"/>
            <a:ext cx="11102009" cy="4228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 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MUX21n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generic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 n 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2);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 A 		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(n-1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  B 		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(n-1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  Ctrl 	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bit;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  Z 		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(n-1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0));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MUX21;</a:t>
            </a:r>
          </a:p>
        </p:txBody>
      </p:sp>
    </p:spTree>
    <p:extLst>
      <p:ext uri="{BB962C8B-B14F-4D97-AF65-F5344CB8AC3E}">
        <p14:creationId xmlns:p14="http://schemas.microsoft.com/office/powerpoint/2010/main" val="2502855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3EC-1369-4BA8-801B-FEC9045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architecture, formal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136-EB5F-4358-B4D7-0C8BB696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102009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E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&lt;id&gt;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id_entity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[&lt;declarations&gt;];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&lt;concurrent sentences&gt;;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 [&lt;id&gt;]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49053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15E3-A683-4884-A8DB-8127F0DB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architecture, code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DF83C-C133-4016-B840-BB51B93CC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53207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Behaviour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MUX21n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(A, B, Ctrl)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Ctrl = ‘0’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Z &lt;= A;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Z &lt;= B;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Behaviour;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371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8EA-64B8-488E-A93A-C34C29AB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package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F7BB-EC8C-4EA3-AB74-417663FE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983"/>
            <a:ext cx="10515600" cy="4758980"/>
          </a:xfrm>
        </p:spPr>
        <p:txBody>
          <a:bodyPr>
            <a:normAutofit/>
          </a:bodyPr>
          <a:lstStyle/>
          <a:p>
            <a:r>
              <a:rPr lang="en-IE" dirty="0"/>
              <a:t>Declaration: </a:t>
            </a:r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&lt;identifier&gt;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[&lt;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declarations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&gt;];</a:t>
            </a:r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] [&lt;identifier&gt;]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/>
              <a:t>Body: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body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&lt;identifier&gt;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[&lt;Assignments and Detailed definitions&gt;];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body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[&lt;identifier&gt;]</a:t>
            </a:r>
          </a:p>
        </p:txBody>
      </p:sp>
    </p:spTree>
    <p:extLst>
      <p:ext uri="{BB962C8B-B14F-4D97-AF65-F5344CB8AC3E}">
        <p14:creationId xmlns:p14="http://schemas.microsoft.com/office/powerpoint/2010/main" val="3653100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8EA-64B8-488E-A93A-C34C29AB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package usage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F7BB-EC8C-4EA3-AB74-417663FE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417983"/>
            <a:ext cx="10889974" cy="4758980"/>
          </a:xfrm>
        </p:spPr>
        <p:txBody>
          <a:bodyPr>
            <a:normAutofit/>
          </a:bodyPr>
          <a:lstStyle/>
          <a:p>
            <a:r>
              <a:rPr lang="en-IE" dirty="0"/>
              <a:t>Usage: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&lt;library&gt;.&lt;package name&gt;.[&lt;identifier&gt; |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/>
              <a:t>Example standard packages:</a:t>
            </a:r>
          </a:p>
          <a:p>
            <a:pPr marL="457200" lvl="1" indent="0">
              <a:buNone/>
            </a:pPr>
            <a:r>
              <a:rPr lang="en-IE" dirty="0"/>
              <a:t>	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std_logic_1164</a:t>
            </a:r>
          </a:p>
          <a:p>
            <a:pPr marL="457200" lvl="1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std_logic_arith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IE" dirty="0"/>
          </a:p>
          <a:p>
            <a:r>
              <a:rPr lang="en-IE" dirty="0"/>
              <a:t>Used as follows: </a:t>
            </a:r>
          </a:p>
          <a:p>
            <a:pPr marL="457200" lvl="1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</a:p>
          <a:p>
            <a:pPr marL="457200" lvl="1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ieee.std_logic_1164.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ieee.std_logic_arith.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4329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889974" cy="4351338"/>
          </a:xfrm>
        </p:spPr>
        <p:txBody>
          <a:bodyPr/>
          <a:lstStyle/>
          <a:p>
            <a:r>
              <a:rPr lang="en-IE" dirty="0"/>
              <a:t>Strictly typed language</a:t>
            </a:r>
          </a:p>
          <a:p>
            <a:r>
              <a:rPr lang="en-IE" dirty="0"/>
              <a:t>Types of VHDL objects: </a:t>
            </a:r>
          </a:p>
          <a:p>
            <a:pPr lvl="1"/>
            <a:r>
              <a:rPr lang="en-IE" dirty="0"/>
              <a:t>constant </a:t>
            </a:r>
          </a:p>
          <a:p>
            <a:pPr lvl="1"/>
            <a:r>
              <a:rPr lang="en-IE" dirty="0"/>
              <a:t>variable</a:t>
            </a:r>
          </a:p>
          <a:p>
            <a:pPr lvl="1"/>
            <a:r>
              <a:rPr lang="en-IE" dirty="0"/>
              <a:t>signal </a:t>
            </a:r>
          </a:p>
          <a:p>
            <a:pPr lvl="1"/>
            <a:r>
              <a:rPr lang="en-IE" dirty="0"/>
              <a:t>file (we would ignore this one)</a:t>
            </a:r>
          </a:p>
          <a:p>
            <a:r>
              <a:rPr lang="en-IE" dirty="0"/>
              <a:t>Object definition: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&lt;Object type&gt; &lt;name&gt; : &lt;data type&gt; [:= Initial value];</a:t>
            </a:r>
          </a:p>
        </p:txBody>
      </p:sp>
    </p:spTree>
    <p:extLst>
      <p:ext uri="{BB962C8B-B14F-4D97-AF65-F5344CB8AC3E}">
        <p14:creationId xmlns:p14="http://schemas.microsoft.com/office/powerpoint/2010/main" val="2728904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7C9-F51B-48DA-A4A8-8ADF6BD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concurrent &amp; sequential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8979-6747-481F-B8AF-79B94FF0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600" dirty="0"/>
              <a:t>Two types of code </a:t>
            </a:r>
            <a:r>
              <a:rPr lang="en-IE" sz="3600" dirty="0" err="1"/>
              <a:t>statemtns</a:t>
            </a:r>
            <a:r>
              <a:rPr lang="en-IE" sz="3600" dirty="0"/>
              <a:t>: </a:t>
            </a:r>
          </a:p>
          <a:p>
            <a:pPr lvl="1"/>
            <a:r>
              <a:rPr lang="en-IE" sz="3200" dirty="0"/>
              <a:t>Concurrent</a:t>
            </a:r>
          </a:p>
          <a:p>
            <a:pPr lvl="1"/>
            <a:r>
              <a:rPr lang="en-IE" sz="3200" dirty="0"/>
              <a:t>Sequential</a:t>
            </a:r>
          </a:p>
          <a:p>
            <a:r>
              <a:rPr lang="en-IE" sz="3600" dirty="0"/>
              <a:t>All the VHDL code is concurrent by default</a:t>
            </a:r>
          </a:p>
          <a:p>
            <a:r>
              <a:rPr lang="en-IE" sz="3600" dirty="0"/>
              <a:t>Unless it resides inside the “process” statement</a:t>
            </a:r>
            <a:r>
              <a:rPr lang="en-IE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(also applies to “procedure” and “function” declarations)</a:t>
            </a:r>
          </a:p>
          <a:p>
            <a:r>
              <a:rPr lang="en-IE" sz="3600" dirty="0"/>
              <a:t>Anything inside “process” statement is sequential </a:t>
            </a:r>
          </a:p>
        </p:txBody>
      </p:sp>
    </p:spTree>
    <p:extLst>
      <p:ext uri="{BB962C8B-B14F-4D97-AF65-F5344CB8AC3E}">
        <p14:creationId xmlns:p14="http://schemas.microsoft.com/office/powerpoint/2010/main" val="2062780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7C9-F51B-48DA-A4A8-8ADF6BD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concurrent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8979-6747-481F-B8AF-79B94FF0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3600" dirty="0"/>
              <a:t>All the lines of code are </a:t>
            </a:r>
            <a:r>
              <a:rPr lang="en-IE" sz="3600" i="1" dirty="0"/>
              <a:t>“executed”</a:t>
            </a:r>
            <a:r>
              <a:rPr lang="en-IE" sz="3600" dirty="0"/>
              <a:t> simultaneously </a:t>
            </a:r>
          </a:p>
          <a:p>
            <a:r>
              <a:rPr lang="en-IE" sz="3600" dirty="0"/>
              <a:t>Example: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a :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‘1’;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b :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‘0’;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-- code below swaps bit values between a and b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a &lt;= b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b &lt;= a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…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5887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7C9-F51B-48DA-A4A8-8ADF6BD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8979-6747-481F-B8AF-79B94FF0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679467"/>
          </a:xfrm>
        </p:spPr>
        <p:txBody>
          <a:bodyPr>
            <a:normAutofit fontScale="92500"/>
          </a:bodyPr>
          <a:lstStyle/>
          <a:p>
            <a:r>
              <a:rPr lang="en-IE" sz="3600" dirty="0"/>
              <a:t>Code inside the “process” statement behaves as if it was just a regular software thread, </a:t>
            </a:r>
            <a:r>
              <a:rPr lang="en-IE" sz="3600" i="1" dirty="0"/>
              <a:t>“executing”</a:t>
            </a:r>
            <a:r>
              <a:rPr lang="en-IE" sz="3600" dirty="0"/>
              <a:t> line by line </a:t>
            </a:r>
          </a:p>
          <a:p>
            <a:r>
              <a:rPr lang="en-IE" sz="3600" dirty="0"/>
              <a:t>Each “process” is executing in parallel with other processes </a:t>
            </a:r>
          </a:p>
          <a:p>
            <a:r>
              <a:rPr lang="en-IE" sz="3600" dirty="0"/>
              <a:t>Synthesis tool would analyse the behaviour and produce the netlist that implements the required behaviour </a:t>
            </a:r>
          </a:p>
          <a:p>
            <a:r>
              <a:rPr lang="en-IE" sz="3600" dirty="0"/>
              <a:t>A lot of sequential code statements cannot be synthesised, but can be used in testbenches, for example: </a:t>
            </a:r>
          </a:p>
          <a:p>
            <a:pPr marL="457200" lvl="1" indent="0">
              <a:buNone/>
            </a:pPr>
            <a:endParaRPr lang="en-IE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 for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20ns; </a:t>
            </a:r>
          </a:p>
        </p:txBody>
      </p:sp>
    </p:spTree>
    <p:extLst>
      <p:ext uri="{BB962C8B-B14F-4D97-AF65-F5344CB8AC3E}">
        <p14:creationId xmlns:p14="http://schemas.microsoft.com/office/powerpoint/2010/main" val="651182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7C9-F51B-48DA-A4A8-8ADF6BD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 (sequential statements):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8979-6747-481F-B8AF-79B94FF0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679467"/>
          </a:xfrm>
        </p:spPr>
        <p:txBody>
          <a:bodyPr>
            <a:normAutofit fontScale="92500" lnSpcReduction="20000"/>
          </a:bodyPr>
          <a:lstStyle/>
          <a:p>
            <a:r>
              <a:rPr lang="en-IE" sz="3600" dirty="0"/>
              <a:t>Syntax:</a:t>
            </a:r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[label:]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[(&lt;sensitivity list&gt;)]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&lt;sequential sentences&gt;</a:t>
            </a:r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[&lt;wait statements&gt;;]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E" sz="3600" dirty="0"/>
              <a:t> </a:t>
            </a:r>
          </a:p>
          <a:p>
            <a:pPr marL="0" indent="0">
              <a:buNone/>
            </a:pPr>
            <a:endParaRPr lang="en-IE" sz="3600" dirty="0"/>
          </a:p>
          <a:p>
            <a:pPr marL="0" indent="0">
              <a:buNone/>
            </a:pPr>
            <a:r>
              <a:rPr lang="en-IE" sz="3600" dirty="0"/>
              <a:t>Either sensitivity list or at least one wait statement must be present. </a:t>
            </a:r>
          </a:p>
        </p:txBody>
      </p:sp>
    </p:spTree>
    <p:extLst>
      <p:ext uri="{BB962C8B-B14F-4D97-AF65-F5344CB8AC3E}">
        <p14:creationId xmlns:p14="http://schemas.microsoft.com/office/powerpoint/2010/main" val="2387303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sensitivity 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sz="3200" dirty="0"/>
              <a:t>Sequential statements inside “process” block are re-run each time any signal in the sensitivity list changes its value</a:t>
            </a:r>
          </a:p>
          <a:p>
            <a:r>
              <a:rPr lang="en-IE" sz="3200" dirty="0"/>
              <a:t>(Process statement is executed once unconditionally at “start”)</a:t>
            </a:r>
          </a:p>
          <a:p>
            <a:r>
              <a:rPr lang="en-IE" sz="3200" dirty="0"/>
              <a:t>Example: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x)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z &lt;= x;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022268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wait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sz="3200" dirty="0"/>
              <a:t>“Wait” statement suspends execution of the process until the wait condition is met</a:t>
            </a:r>
          </a:p>
          <a:p>
            <a:r>
              <a:rPr lang="en-IE" sz="3200" dirty="0"/>
              <a:t>Can have simply a list of signals, in such case it is an equivalent to a sensitivity list Example: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z &lt;= x;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wait 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785647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wait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sz="3200" dirty="0"/>
              <a:t>Formal syntax: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[label:]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[on &lt;signal&gt; {, ...}]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boolean_expresion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time_expresion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&gt;];</a:t>
            </a:r>
            <a:endParaRPr lang="en-IE" sz="3200" dirty="0"/>
          </a:p>
          <a:p>
            <a:r>
              <a:rPr lang="en-IE" sz="3200" dirty="0"/>
              <a:t>Examples: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 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10 ns;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 until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‘1’;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“terminates” the process</a:t>
            </a:r>
          </a:p>
        </p:txBody>
      </p:sp>
    </p:spTree>
    <p:extLst>
      <p:ext uri="{BB962C8B-B14F-4D97-AF65-F5344CB8AC3E}">
        <p14:creationId xmlns:p14="http://schemas.microsoft.com/office/powerpoint/2010/main" val="3115971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signals vs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101397"/>
          </a:xfrm>
        </p:spPr>
        <p:txBody>
          <a:bodyPr>
            <a:normAutofit/>
          </a:bodyPr>
          <a:lstStyle/>
          <a:p>
            <a:r>
              <a:rPr lang="en-IE" sz="3200" dirty="0"/>
              <a:t>Both “signals” and “variables” can be used inside the process statement</a:t>
            </a:r>
          </a:p>
          <a:p>
            <a:r>
              <a:rPr lang="en-IE" sz="3200" dirty="0"/>
              <a:t>Variable assignment has an immediate effect </a:t>
            </a:r>
          </a:p>
          <a:p>
            <a:r>
              <a:rPr lang="en-IE" sz="3200" dirty="0"/>
              <a:t>Signal assignment only “applies” when process is suspended</a:t>
            </a:r>
          </a:p>
        </p:txBody>
      </p:sp>
    </p:spTree>
    <p:extLst>
      <p:ext uri="{BB962C8B-B14F-4D97-AF65-F5344CB8AC3E}">
        <p14:creationId xmlns:p14="http://schemas.microsoft.com/office/powerpoint/2010/main" val="2235073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signals vs variables,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1013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x, y, z)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variable a :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‘0’;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signal b :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‘1’;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a := y;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value of ‘a’ is changed immediately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b &lt;= y;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value of ‘b’ is ‘cached’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x = ‘1’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a := z;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value of ‘a’ is changed again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b &lt;= z;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‘b’ is still cached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 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 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x, y, z); 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here ‘b’ is finally applied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3726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signals vs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101397"/>
          </a:xfrm>
        </p:spPr>
        <p:txBody>
          <a:bodyPr>
            <a:normAutofit/>
          </a:bodyPr>
          <a:lstStyle/>
          <a:p>
            <a:r>
              <a:rPr lang="en-IE" sz="3200" dirty="0"/>
              <a:t>“signal” translates directly into a wire of flip-flop</a:t>
            </a:r>
          </a:p>
          <a:p>
            <a:r>
              <a:rPr lang="en-IE" sz="3200" dirty="0"/>
              <a:t>“variable” gives some flexibility for the tool to analyse the behaviour and produce netlist that implements it, might as well get translated into the wire of flip-</a:t>
            </a:r>
            <a:r>
              <a:rPr lang="en-IE" sz="3200" dirty="0" err="1"/>
              <a:t>flo</a:t>
            </a:r>
            <a:endParaRPr lang="en-IE" sz="3200" dirty="0"/>
          </a:p>
          <a:p>
            <a:r>
              <a:rPr lang="en-IE" sz="3200" dirty="0"/>
              <a:t>“signal” can be viewed in the simulation waveform, while “variable” is usually not</a:t>
            </a:r>
          </a:p>
        </p:txBody>
      </p:sp>
    </p:spTree>
    <p:extLst>
      <p:ext uri="{BB962C8B-B14F-4D97-AF65-F5344CB8AC3E}">
        <p14:creationId xmlns:p14="http://schemas.microsoft.com/office/powerpoint/2010/main" val="276328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example object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889974" cy="4826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MATH_PI : real := 3.1415927;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 integer :=0;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Q : bit := ‘0’;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Note: signal assignment is different between variables and signals (on purpose, we would cover it later): 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Q &lt;=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pPr marL="0" indent="0">
              <a:buNone/>
            </a:pP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</p:txBody>
      </p:sp>
    </p:spTree>
    <p:extLst>
      <p:ext uri="{BB962C8B-B14F-4D97-AF65-F5344CB8AC3E}">
        <p14:creationId xmlns:p14="http://schemas.microsoft.com/office/powerpoint/2010/main" val="966485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893A-C6CA-4B10-A04F-01278EAC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Variable assignment (process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58C3-7CA8-4DBF-B3B0-8B8B2A5F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&lt;variable name&gt; := &lt;expression&gt;;</a:t>
            </a:r>
          </a:p>
        </p:txBody>
      </p:sp>
    </p:spTree>
    <p:extLst>
      <p:ext uri="{BB962C8B-B14F-4D97-AF65-F5344CB8AC3E}">
        <p14:creationId xmlns:p14="http://schemas.microsoft.com/office/powerpoint/2010/main" val="3992923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893A-C6CA-4B10-A04F-01278EAC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signal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58C3-7CA8-4DBF-B3B0-8B8B2A5F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signal_name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&lt;= [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&lt;expression&gt; {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&lt;delay&gt;};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Can take quite complicated form, but these can be only used in testbenches: </a:t>
            </a:r>
          </a:p>
          <a:p>
            <a:pPr marL="0" indent="0">
              <a:buNone/>
            </a:pPr>
            <a:endParaRPr lang="en-I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A &lt;= ‘0’, ‘1’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10 ns, ‘0’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15 ns, ‘1’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20 ns, ‘0’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30 ns, ‘1’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50 ns, ‘0’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70 ns;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B1 &lt;=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10 ns;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B2 &lt;=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10 ns;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B3 &lt;=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5 ns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10 ns;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0AA756B-BFC5-4403-94A2-C12967216510}"/>
              </a:ext>
            </a:extLst>
          </p:cNvPr>
          <p:cNvSpPr/>
          <p:nvPr/>
        </p:nvSpPr>
        <p:spPr>
          <a:xfrm>
            <a:off x="7222435" y="4545496"/>
            <a:ext cx="662803" cy="1192695"/>
          </a:xfrm>
          <a:custGeom>
            <a:avLst/>
            <a:gdLst>
              <a:gd name="connsiteX0" fmla="*/ 0 w 662803"/>
              <a:gd name="connsiteY0" fmla="*/ 0 h 1192695"/>
              <a:gd name="connsiteX1" fmla="*/ 344556 w 662803"/>
              <a:gd name="connsiteY1" fmla="*/ 132521 h 1192695"/>
              <a:gd name="connsiteX2" fmla="*/ 424069 w 662803"/>
              <a:gd name="connsiteY2" fmla="*/ 503582 h 1192695"/>
              <a:gd name="connsiteX3" fmla="*/ 662608 w 662803"/>
              <a:gd name="connsiteY3" fmla="*/ 622852 h 1192695"/>
              <a:gd name="connsiteX4" fmla="*/ 463826 w 662803"/>
              <a:gd name="connsiteY4" fmla="*/ 689113 h 1192695"/>
              <a:gd name="connsiteX5" fmla="*/ 410817 w 662803"/>
              <a:gd name="connsiteY5" fmla="*/ 1086678 h 1192695"/>
              <a:gd name="connsiteX6" fmla="*/ 198782 w 662803"/>
              <a:gd name="connsiteY6" fmla="*/ 1192695 h 119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803" h="1192695">
                <a:moveTo>
                  <a:pt x="0" y="0"/>
                </a:moveTo>
                <a:cubicBezTo>
                  <a:pt x="136939" y="24295"/>
                  <a:pt x="273878" y="48591"/>
                  <a:pt x="344556" y="132521"/>
                </a:cubicBezTo>
                <a:cubicBezTo>
                  <a:pt x="415234" y="216451"/>
                  <a:pt x="371060" y="421860"/>
                  <a:pt x="424069" y="503582"/>
                </a:cubicBezTo>
                <a:cubicBezTo>
                  <a:pt x="477078" y="585304"/>
                  <a:pt x="655982" y="591930"/>
                  <a:pt x="662608" y="622852"/>
                </a:cubicBezTo>
                <a:cubicBezTo>
                  <a:pt x="669234" y="653774"/>
                  <a:pt x="505791" y="611809"/>
                  <a:pt x="463826" y="689113"/>
                </a:cubicBezTo>
                <a:cubicBezTo>
                  <a:pt x="421861" y="766417"/>
                  <a:pt x="454991" y="1002748"/>
                  <a:pt x="410817" y="1086678"/>
                </a:cubicBezTo>
                <a:cubicBezTo>
                  <a:pt x="366643" y="1170608"/>
                  <a:pt x="282712" y="1181651"/>
                  <a:pt x="198782" y="1192695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BC994-A41C-4E2D-A8B0-ACB815D4A25B}"/>
              </a:ext>
            </a:extLst>
          </p:cNvPr>
          <p:cNvSpPr txBox="1"/>
          <p:nvPr/>
        </p:nvSpPr>
        <p:spPr>
          <a:xfrm>
            <a:off x="8004313" y="4911010"/>
            <a:ext cx="3508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rgbClr val="FF0000"/>
                </a:solidFill>
              </a:rPr>
              <a:t>We would skip these ones</a:t>
            </a:r>
          </a:p>
        </p:txBody>
      </p:sp>
    </p:spTree>
    <p:extLst>
      <p:ext uri="{BB962C8B-B14F-4D97-AF65-F5344CB8AC3E}">
        <p14:creationId xmlns:p14="http://schemas.microsoft.com/office/powerpoint/2010/main" val="280641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893A-C6CA-4B10-A04F-01278EAC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conditional signal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58C3-7CA8-4DBF-B3B0-8B8B2A5F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825625"/>
            <a:ext cx="1142337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[&lt;label&gt;:] &lt;signal&gt; &lt;= [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{&lt;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expression|waveform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expression&gt;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expression|waveform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expression&gt;];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endParaRPr lang="en-I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z &lt;=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s = “00”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s = “11”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unnafected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others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87020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893A-C6CA-4B10-A04F-01278EAC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selective signal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58C3-7CA8-4DBF-B3B0-8B8B2A5F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484243"/>
            <a:ext cx="11423374" cy="50086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[&lt;label&gt;:]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&lt;expression&gt;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&lt;signal&gt; &lt;= [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{&lt;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expression|waveform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&lt;value&gt;,}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expression|waveform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&lt;value&gt;;</a:t>
            </a:r>
          </a:p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opcode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res &lt;= A +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“00”,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   A -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“01”,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  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“10”,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  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“11”;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8679E-475B-479A-B6D1-2AE550A8A2A9}"/>
              </a:ext>
            </a:extLst>
          </p:cNvPr>
          <p:cNvSpPr txBox="1"/>
          <p:nvPr/>
        </p:nvSpPr>
        <p:spPr>
          <a:xfrm>
            <a:off x="8428385" y="5050591"/>
            <a:ext cx="3551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>
                <a:solidFill>
                  <a:srgbClr val="FF0000"/>
                </a:solidFill>
              </a:rPr>
              <a:t>WOW! We’ve just implemented a very basic ALU (</a:t>
            </a:r>
            <a:r>
              <a:rPr lang="en-IE" sz="2000" dirty="0">
                <a:solidFill>
                  <a:srgbClr val="FF0000"/>
                </a:solidFill>
              </a:rPr>
              <a:t>arithmetic logic unit</a:t>
            </a:r>
            <a:r>
              <a:rPr lang="en-IE" sz="2000" b="1" dirty="0">
                <a:solidFill>
                  <a:srgbClr val="FF0000"/>
                </a:solidFill>
              </a:rPr>
              <a:t>) by accident!</a:t>
            </a:r>
          </a:p>
        </p:txBody>
      </p:sp>
    </p:spTree>
    <p:extLst>
      <p:ext uri="{BB962C8B-B14F-4D97-AF65-F5344CB8AC3E}">
        <p14:creationId xmlns:p14="http://schemas.microsoft.com/office/powerpoint/2010/main" val="4001387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1FA5-BA62-4B59-8AAD-566EE34F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69148" cy="887895"/>
          </a:xfrm>
        </p:spPr>
        <p:txBody>
          <a:bodyPr>
            <a:normAutofit/>
          </a:bodyPr>
          <a:lstStyle/>
          <a:p>
            <a:r>
              <a:rPr lang="en-IE" sz="4000" dirty="0"/>
              <a:t>Side note: simple ALU, let’s see some code and netlists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777F6-8C68-42D6-85EE-26E289429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22" y="887895"/>
            <a:ext cx="9445073" cy="585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77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1FA5-BA62-4B59-8AAD-566EE34F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69148" cy="887895"/>
          </a:xfrm>
        </p:spPr>
        <p:txBody>
          <a:bodyPr>
            <a:normAutofit/>
          </a:bodyPr>
          <a:lstStyle/>
          <a:p>
            <a:r>
              <a:rPr lang="en-IE" sz="4000" dirty="0"/>
              <a:t>Side note: simple ALU, let’s see some code and netlists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AAF1AF-75E0-405C-9193-A2FE28605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974" y="887895"/>
            <a:ext cx="6559826" cy="598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17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1FA5-BA62-4B59-8AAD-566EE34F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69148" cy="887895"/>
          </a:xfrm>
        </p:spPr>
        <p:txBody>
          <a:bodyPr>
            <a:normAutofit/>
          </a:bodyPr>
          <a:lstStyle/>
          <a:p>
            <a:r>
              <a:rPr lang="en-IE" sz="4000" dirty="0"/>
              <a:t>32 bit? Behold!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714E0-B0EB-47E6-A91B-B9421D7A5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" y="1881809"/>
            <a:ext cx="12188307" cy="323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33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2D8B-A282-4751-97D9-8BE09A9C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</a:t>
            </a:r>
            <a:r>
              <a:rPr lang="en-IE" dirty="0" err="1"/>
              <a:t>stm</a:t>
            </a:r>
            <a:r>
              <a:rPr lang="en-IE" dirty="0"/>
              <a:t>, if-statements, formal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D975-D94C-457F-83A3-9546E02B2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:]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condicion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	&lt;sentencias secuenciales&gt;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condicion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	&lt;sentencias secuenciales}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[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	&lt;sentencias secuenciales&gt;]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328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F3B3-C1DF-4023-8485-4D3896F8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</a:t>
            </a:r>
            <a:r>
              <a:rPr lang="en-IE" dirty="0" err="1"/>
              <a:t>stm</a:t>
            </a:r>
            <a:r>
              <a:rPr lang="en-IE" dirty="0"/>
              <a:t>, case-statements, formal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B2A7-8A31-4AD1-91C9-FC6F20D4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&lt;value1&gt; =&gt;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	&lt;sequential sentences&gt;;}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&lt;value2&gt; =&gt;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	&lt;sequential sentences&gt;;}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others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	&lt;sequential sentences&gt;;]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[label];</a:t>
            </a:r>
          </a:p>
        </p:txBody>
      </p:sp>
    </p:spTree>
    <p:extLst>
      <p:ext uri="{BB962C8B-B14F-4D97-AF65-F5344CB8AC3E}">
        <p14:creationId xmlns:p14="http://schemas.microsoft.com/office/powerpoint/2010/main" val="3257280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F3B3-C1DF-4023-8485-4D3896F8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</a:t>
            </a:r>
            <a:r>
              <a:rPr lang="en-IE" dirty="0" err="1"/>
              <a:t>stm</a:t>
            </a:r>
            <a:r>
              <a:rPr lang="en-IE" dirty="0"/>
              <a:t>,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B2A7-8A31-4AD1-91C9-FC6F20D4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boolean_condition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&lt;sequential sentences&gt;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[label];</a:t>
            </a:r>
          </a:p>
        </p:txBody>
      </p:sp>
    </p:spTree>
    <p:extLst>
      <p:ext uri="{BB962C8B-B14F-4D97-AF65-F5344CB8AC3E}">
        <p14:creationId xmlns:p14="http://schemas.microsoft.com/office/powerpoint/2010/main" val="131046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formal: basic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5078067"/>
          </a:xfrm>
        </p:spPr>
        <p:txBody>
          <a:bodyPr>
            <a:normAutofit/>
          </a:bodyPr>
          <a:lstStyle/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(‘0’, ‘1’);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(false, true);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(NUL, SOH, … ‘ ’, ‘!’, … ‘A’, ‘B’, … ‘a’, ‘b’, …);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range -2.147.483.64</a:t>
            </a:r>
            <a:r>
              <a:rPr lang="en-I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to 2.147.483.647; </a:t>
            </a:r>
            <a:r>
              <a:rPr lang="en-IE" dirty="0">
                <a:solidFill>
                  <a:srgbClr val="00B050"/>
                </a:solidFill>
              </a:rPr>
              <a:t>-- particular implementations may extend this range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range -1.0e38 to 1.0e38;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>
                <a:solidFill>
                  <a:srgbClr val="00B050"/>
                </a:solidFill>
              </a:rPr>
              <a:t>-- particular implementations may extend this range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56160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F3B3-C1DF-4023-8485-4D3896F8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</a:t>
            </a:r>
            <a:r>
              <a:rPr lang="en-IE" dirty="0" err="1"/>
              <a:t>stm</a:t>
            </a:r>
            <a:r>
              <a:rPr lang="en-IE" dirty="0"/>
              <a:t>,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B2A7-8A31-4AD1-91C9-FC6F20D4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repetition_control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&lt;sequential sentences&gt;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[label];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10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&lt;statements&gt;;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example;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E84DC-BDB2-4DDF-8DD9-B52702FF2A97}"/>
              </a:ext>
            </a:extLst>
          </p:cNvPr>
          <p:cNvSpPr txBox="1"/>
          <p:nvPr/>
        </p:nvSpPr>
        <p:spPr>
          <a:xfrm>
            <a:off x="7938052" y="3829878"/>
            <a:ext cx="42539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rgbClr val="FF0000"/>
                </a:solidFill>
              </a:rPr>
              <a:t>Loop variable should not be declared in advance, its lifetime is limited to the loop body</a:t>
            </a:r>
          </a:p>
          <a:p>
            <a:endParaRPr lang="en-IE" sz="2000" dirty="0">
              <a:solidFill>
                <a:srgbClr val="FF0000"/>
              </a:solidFill>
            </a:endParaRPr>
          </a:p>
          <a:p>
            <a:r>
              <a:rPr lang="en-IE" sz="2000" dirty="0">
                <a:solidFill>
                  <a:srgbClr val="FF0000"/>
                </a:solidFill>
              </a:rPr>
              <a:t>‘to’ can be changed to ‘</a:t>
            </a:r>
            <a:r>
              <a:rPr lang="en-IE" sz="2000" dirty="0" err="1">
                <a:solidFill>
                  <a:srgbClr val="FF0000"/>
                </a:solidFill>
              </a:rPr>
              <a:t>downto</a:t>
            </a:r>
            <a:r>
              <a:rPr lang="en-IE" sz="2000" dirty="0">
                <a:solidFill>
                  <a:srgbClr val="FF0000"/>
                </a:solidFill>
              </a:rPr>
              <a:t>’ for going down instead of going up. 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15BA7A0-B2BC-46C2-B46B-616ED7425C70}"/>
              </a:ext>
            </a:extLst>
          </p:cNvPr>
          <p:cNvSpPr/>
          <p:nvPr/>
        </p:nvSpPr>
        <p:spPr>
          <a:xfrm>
            <a:off x="2782957" y="3877688"/>
            <a:ext cx="5234609" cy="508782"/>
          </a:xfrm>
          <a:custGeom>
            <a:avLst/>
            <a:gdLst>
              <a:gd name="connsiteX0" fmla="*/ 5234609 w 5234609"/>
              <a:gd name="connsiteY0" fmla="*/ 203982 h 508782"/>
              <a:gd name="connsiteX1" fmla="*/ 4028661 w 5234609"/>
              <a:gd name="connsiteY1" fmla="*/ 5199 h 508782"/>
              <a:gd name="connsiteX2" fmla="*/ 1033670 w 5234609"/>
              <a:gd name="connsiteY2" fmla="*/ 97964 h 508782"/>
              <a:gd name="connsiteX3" fmla="*/ 0 w 5234609"/>
              <a:gd name="connsiteY3" fmla="*/ 508782 h 50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4609" h="508782">
                <a:moveTo>
                  <a:pt x="5234609" y="203982"/>
                </a:moveTo>
                <a:cubicBezTo>
                  <a:pt x="4981713" y="113425"/>
                  <a:pt x="4728817" y="22869"/>
                  <a:pt x="4028661" y="5199"/>
                </a:cubicBezTo>
                <a:cubicBezTo>
                  <a:pt x="3328504" y="-12471"/>
                  <a:pt x="1705113" y="14033"/>
                  <a:pt x="1033670" y="97964"/>
                </a:cubicBezTo>
                <a:cubicBezTo>
                  <a:pt x="362226" y="181894"/>
                  <a:pt x="181113" y="345338"/>
                  <a:pt x="0" y="508782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0ABC33B-B35B-49C0-A152-23833C1E8ABD}"/>
              </a:ext>
            </a:extLst>
          </p:cNvPr>
          <p:cNvSpPr/>
          <p:nvPr/>
        </p:nvSpPr>
        <p:spPr>
          <a:xfrm>
            <a:off x="4530248" y="4744278"/>
            <a:ext cx="3368048" cy="494954"/>
          </a:xfrm>
          <a:custGeom>
            <a:avLst/>
            <a:gdLst>
              <a:gd name="connsiteX0" fmla="*/ 3368048 w 3368048"/>
              <a:gd name="connsiteY0" fmla="*/ 477079 h 494954"/>
              <a:gd name="connsiteX1" fmla="*/ 2533161 w 3368048"/>
              <a:gd name="connsiteY1" fmla="*/ 450574 h 494954"/>
              <a:gd name="connsiteX2" fmla="*/ 1433230 w 3368048"/>
              <a:gd name="connsiteY2" fmla="*/ 92765 h 494954"/>
              <a:gd name="connsiteX3" fmla="*/ 174274 w 3368048"/>
              <a:gd name="connsiteY3" fmla="*/ 119270 h 494954"/>
              <a:gd name="connsiteX4" fmla="*/ 41752 w 3368048"/>
              <a:gd name="connsiteY4" fmla="*/ 0 h 49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048" h="494954">
                <a:moveTo>
                  <a:pt x="3368048" y="477079"/>
                </a:moveTo>
                <a:cubicBezTo>
                  <a:pt x="3111839" y="495852"/>
                  <a:pt x="2855631" y="514626"/>
                  <a:pt x="2533161" y="450574"/>
                </a:cubicBezTo>
                <a:cubicBezTo>
                  <a:pt x="2210691" y="386522"/>
                  <a:pt x="1826378" y="147982"/>
                  <a:pt x="1433230" y="92765"/>
                </a:cubicBezTo>
                <a:cubicBezTo>
                  <a:pt x="1040082" y="37548"/>
                  <a:pt x="406187" y="134731"/>
                  <a:pt x="174274" y="119270"/>
                </a:cubicBezTo>
                <a:cubicBezTo>
                  <a:pt x="-57639" y="103809"/>
                  <a:pt x="-7944" y="51904"/>
                  <a:pt x="41752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3492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generate statements, ‘if’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Conditionally generate or skip a piece of definition, syntax: 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&lt;label&gt;: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&lt;condition&gt;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{&lt;concurrent sentences&gt;}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93257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generate statements, ‘if’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5181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if_32_bit: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= 32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a: ALU_32_bit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 map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(…);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if_lt32_bit: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&lt; 32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generate 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ALU_simple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 map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(…);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 generate;</a:t>
            </a:r>
          </a:p>
          <a:p>
            <a:pPr marL="0" indent="0">
              <a:buNone/>
            </a:pPr>
            <a:r>
              <a:rPr lang="en-IE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to ensure we’ve covered all cases, let’s assert a bit: 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&lt;= 32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report 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“Only 1-32 bits are supported”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severity failure;</a:t>
            </a:r>
          </a:p>
        </p:txBody>
      </p:sp>
    </p:spTree>
    <p:extLst>
      <p:ext uri="{BB962C8B-B14F-4D97-AF65-F5344CB8AC3E}">
        <p14:creationId xmlns:p14="http://schemas.microsoft.com/office/powerpoint/2010/main" val="1837415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generate statements, “for”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Generates repeating blocks. Syntax: 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&lt;label&gt;: </a:t>
            </a: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&lt;range specification&gt;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generate</a:t>
            </a:r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	{&lt;concurrent sentences&gt;}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 generate</a:t>
            </a: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31829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generate statements, ‘for’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dirty="0"/>
              <a:t>Example: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gen_adder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31 </a:t>
            </a:r>
          </a:p>
          <a:p>
            <a:pPr marL="0" indent="0">
              <a:buNone/>
            </a:pP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generate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adder: 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full_adder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 map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		a =&gt; a(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), b =&gt; b(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c_in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carry(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		S =&gt; res(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c_out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carry(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+ 1));</a:t>
            </a:r>
          </a:p>
          <a:p>
            <a:pPr marL="0" indent="0">
              <a:buNone/>
            </a:pP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 generate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57910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function, just a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/>
              <a:t>Declaration: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&lt;name&gt; [(&lt;parameters list&gt;)]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Definition: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&lt;name&gt; [(&lt;parameters list&gt;)]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{&lt;declarative part&gt;}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{&lt;sequential sentences&gt;}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[&lt;name&gt;];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30119-6CE2-4D17-B478-0D6615B2B1AD}"/>
              </a:ext>
            </a:extLst>
          </p:cNvPr>
          <p:cNvSpPr txBox="1"/>
          <p:nvPr/>
        </p:nvSpPr>
        <p:spPr>
          <a:xfrm>
            <a:off x="6771861" y="5546034"/>
            <a:ext cx="4729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/>
              <a:t>One or more “return [expression];” in here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A02EB7-9E89-4EA8-8ED7-F826616EC9F2}"/>
              </a:ext>
            </a:extLst>
          </p:cNvPr>
          <p:cNvCxnSpPr/>
          <p:nvPr/>
        </p:nvCxnSpPr>
        <p:spPr>
          <a:xfrm flipH="1">
            <a:off x="5751443" y="5738191"/>
            <a:ext cx="9806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813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procedure, just a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Declaration: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&lt;name&gt; [(&lt;parameters list&gt;)];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Definition: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&lt;name&gt; [(&lt;parameters list&gt;)]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{&lt;declarative part&gt;}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{&lt;sequential sentences&gt;}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[&lt;name&gt;];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174384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47FD-D55D-438C-9C55-E34BC125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First, let’s recall our state machines that we did already in the part 1</a:t>
            </a:r>
          </a:p>
        </p:txBody>
      </p:sp>
    </p:spTree>
    <p:extLst>
      <p:ext uri="{BB962C8B-B14F-4D97-AF65-F5344CB8AC3E}">
        <p14:creationId xmlns:p14="http://schemas.microsoft.com/office/powerpoint/2010/main" val="41549928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47FD-D55D-438C-9C55-E34BC125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515600" cy="4351338"/>
          </a:xfrm>
        </p:spPr>
        <p:txBody>
          <a:bodyPr/>
          <a:lstStyle/>
          <a:p>
            <a:r>
              <a:rPr lang="en-IE" dirty="0"/>
              <a:t>Sequence 111 detection: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77AC9-2929-4986-AA65-55BD50052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869" y="2066895"/>
            <a:ext cx="8871373" cy="442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605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47FD-D55D-438C-9C55-E34BC125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515600" cy="4351338"/>
          </a:xfrm>
        </p:spPr>
        <p:txBody>
          <a:bodyPr/>
          <a:lstStyle/>
          <a:p>
            <a:r>
              <a:rPr lang="en-IE" dirty="0"/>
              <a:t>Sync counter: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84DFC-1638-4330-A5AF-445625038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3" y="2649100"/>
            <a:ext cx="10670105" cy="357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3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formal: basic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5078067"/>
          </a:xfrm>
        </p:spPr>
        <p:txBody>
          <a:bodyPr>
            <a:normAutofit/>
          </a:bodyPr>
          <a:lstStyle/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subtype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natural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integer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integer'high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subtype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positive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integer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integer'high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positive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&lt;&gt;)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character;</a:t>
            </a:r>
          </a:p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natural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&lt;&gt;)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bit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94918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1DC37D-0CC2-4D86-9E2A-7450F737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654" y="1716970"/>
            <a:ext cx="8396692" cy="51410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47FD-D55D-438C-9C55-E34BC125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515600" cy="4351338"/>
          </a:xfrm>
        </p:spPr>
        <p:txBody>
          <a:bodyPr/>
          <a:lstStyle/>
          <a:p>
            <a:r>
              <a:rPr lang="en-IE" dirty="0"/>
              <a:t>Ethernet preamble detection</a:t>
            </a:r>
          </a:p>
        </p:txBody>
      </p:sp>
    </p:spTree>
    <p:extLst>
      <p:ext uri="{BB962C8B-B14F-4D97-AF65-F5344CB8AC3E}">
        <p14:creationId xmlns:p14="http://schemas.microsoft.com/office/powerpoint/2010/main" val="16889292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76BD-316E-4360-B6AB-29DE0C6F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C32A1-D1DA-4395-B8BE-AF22534FE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Notice a pattern in all our state machines: </a:t>
            </a:r>
          </a:p>
          <a:p>
            <a:r>
              <a:rPr lang="en-IE" dirty="0"/>
              <a:t>In consists of flip-flops paired with some combinatory circuit that defines the next state of the flip flop</a:t>
            </a:r>
          </a:p>
          <a:p>
            <a:r>
              <a:rPr lang="en-IE" dirty="0"/>
              <a:t>Inputs into the combinatory circuit could be either current circuit’s input or the current value of the circuit flipflop(s) or both. </a:t>
            </a:r>
          </a:p>
          <a:p>
            <a:r>
              <a:rPr lang="en-IE" dirty="0"/>
              <a:t>If we denote our combinatory circuits as black boxes, we can draw these state machines as (next slides): </a:t>
            </a:r>
          </a:p>
        </p:txBody>
      </p:sp>
    </p:spTree>
    <p:extLst>
      <p:ext uri="{BB962C8B-B14F-4D97-AF65-F5344CB8AC3E}">
        <p14:creationId xmlns:p14="http://schemas.microsoft.com/office/powerpoint/2010/main" val="31698032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47FD-D55D-438C-9C55-E34BC125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515600" cy="4351338"/>
          </a:xfrm>
        </p:spPr>
        <p:txBody>
          <a:bodyPr/>
          <a:lstStyle/>
          <a:p>
            <a:r>
              <a:rPr lang="en-IE" dirty="0"/>
              <a:t>Sequence 111 detection: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04885-7AE9-4758-98AD-D29DBDC0217D}"/>
              </a:ext>
            </a:extLst>
          </p:cNvPr>
          <p:cNvSpPr txBox="1"/>
          <p:nvPr/>
        </p:nvSpPr>
        <p:spPr>
          <a:xfrm>
            <a:off x="1722782" y="2093844"/>
            <a:ext cx="7697364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3900" b="1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6844415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47FD-D55D-438C-9C55-E34BC125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515600" cy="4351338"/>
          </a:xfrm>
        </p:spPr>
        <p:txBody>
          <a:bodyPr/>
          <a:lstStyle/>
          <a:p>
            <a:r>
              <a:rPr lang="en-IE" dirty="0"/>
              <a:t>Sync counter: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06561-0B19-4DA7-86F2-3E3BF6C8A3E1}"/>
              </a:ext>
            </a:extLst>
          </p:cNvPr>
          <p:cNvSpPr txBox="1"/>
          <p:nvPr/>
        </p:nvSpPr>
        <p:spPr>
          <a:xfrm>
            <a:off x="1722782" y="2093844"/>
            <a:ext cx="7697364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3900" b="1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400846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47FD-D55D-438C-9C55-E34BC125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515600" cy="4351338"/>
          </a:xfrm>
        </p:spPr>
        <p:txBody>
          <a:bodyPr/>
          <a:lstStyle/>
          <a:p>
            <a:r>
              <a:rPr lang="en-IE" dirty="0"/>
              <a:t>Ethernet preamble detection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49CC2-941D-4F02-AB01-EBB4D2721268}"/>
              </a:ext>
            </a:extLst>
          </p:cNvPr>
          <p:cNvSpPr txBox="1"/>
          <p:nvPr/>
        </p:nvSpPr>
        <p:spPr>
          <a:xfrm>
            <a:off x="1722782" y="2093844"/>
            <a:ext cx="7697364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3900" b="1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7104690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CABF-5241-4665-950E-902AC1D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157A-D60C-4AC6-9E30-F3EB5F40D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4745728"/>
          </a:xfrm>
        </p:spPr>
        <p:txBody>
          <a:bodyPr>
            <a:normAutofit/>
          </a:bodyPr>
          <a:lstStyle/>
          <a:p>
            <a:r>
              <a:rPr lang="en-IE" dirty="0"/>
              <a:t>The pair of configurable logical function coupled with the flip-flop is basically a basic block of any FPGA, called </a:t>
            </a:r>
            <a:r>
              <a:rPr lang="en-IE" b="1" dirty="0"/>
              <a:t>“System Logic Cell” </a:t>
            </a:r>
            <a:r>
              <a:rPr lang="en-IE" dirty="0"/>
              <a:t>or </a:t>
            </a:r>
            <a:r>
              <a:rPr lang="en-IE" b="1" dirty="0"/>
              <a:t>“Configurable Logic Block”</a:t>
            </a:r>
            <a:r>
              <a:rPr lang="en-IE" dirty="0"/>
              <a:t>.</a:t>
            </a:r>
            <a:endParaRPr lang="en-IE" b="1" dirty="0"/>
          </a:p>
          <a:p>
            <a:r>
              <a:rPr lang="en-IE" dirty="0"/>
              <a:t>Configurable logical function is called LUT, implemented as a simple lookup table</a:t>
            </a:r>
          </a:p>
          <a:p>
            <a:r>
              <a:rPr lang="en-IE" dirty="0"/>
              <a:t>FPGA cell can be configured to bypass either LUT or flip-flop, acting as just a LUT on its own or as a D flip-flop</a:t>
            </a:r>
          </a:p>
          <a:p>
            <a:r>
              <a:rPr lang="en-IE" dirty="0"/>
              <a:t>These building blocks are arranged into a huge arrays with configurable interconnects </a:t>
            </a:r>
          </a:p>
        </p:txBody>
      </p:sp>
    </p:spTree>
    <p:extLst>
      <p:ext uri="{BB962C8B-B14F-4D97-AF65-F5344CB8AC3E}">
        <p14:creationId xmlns:p14="http://schemas.microsoft.com/office/powerpoint/2010/main" val="13973942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CABF-5241-4665-950E-902AC1D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157A-D60C-4AC6-9E30-F3EB5F40D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4745728"/>
          </a:xfrm>
        </p:spPr>
        <p:txBody>
          <a:bodyPr>
            <a:normAutofit/>
          </a:bodyPr>
          <a:lstStyle/>
          <a:p>
            <a:r>
              <a:rPr lang="en-IE" dirty="0"/>
              <a:t>In real world, FPGAs do have a bit more complex structure of the logic cells</a:t>
            </a:r>
          </a:p>
          <a:p>
            <a:r>
              <a:rPr lang="en-IE" dirty="0"/>
              <a:t>Still simplified structure: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31335-08D8-46CA-896D-D83EB4889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63" y="2756798"/>
            <a:ext cx="8589273" cy="385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4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50780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sz="3800" b="1" dirty="0" err="1"/>
              <a:t>std_logic</a:t>
            </a:r>
            <a:r>
              <a:rPr lang="en-IE" sz="3800" dirty="0"/>
              <a:t> is a library defined type: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(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‘U’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Uninitialized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‘X’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Forcing unknown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‘0’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Forcing 0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‘1’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Forcing 1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‘Z’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High impedance 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‘W’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Weak unknown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‘L’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Weak 0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Weak 1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‘-’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Don’t care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196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formal: physical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50780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sz="3800" dirty="0"/>
              <a:t>By example, system </a:t>
            </a:r>
            <a:r>
              <a:rPr lang="en-IE" sz="3800" b="1" dirty="0"/>
              <a:t>time</a:t>
            </a:r>
            <a:r>
              <a:rPr lang="en-IE" sz="3800" dirty="0"/>
              <a:t> type: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time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1e20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fs;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 1000 fs;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ns = 1000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us = 1000 ns;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 1000 us;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sec = 1000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min = 60 sec;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hr = 60 min;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units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time;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6798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349-7C41-4999-A6DA-C9B9FAA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operations: relational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04249-2323-4D61-AA7E-941975AD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251472"/>
              </p:ext>
            </p:extLst>
          </p:nvPr>
        </p:nvGraphicFramePr>
        <p:xfrm>
          <a:off x="1077843" y="1690688"/>
          <a:ext cx="81280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191029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700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04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5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&lt;=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0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56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349-7C41-4999-A6DA-C9B9FAA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operations: logic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04249-2323-4D61-AA7E-941975AD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518485"/>
              </p:ext>
            </p:extLst>
          </p:nvPr>
        </p:nvGraphicFramePr>
        <p:xfrm>
          <a:off x="1077842" y="1690688"/>
          <a:ext cx="880828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140">
                  <a:extLst>
                    <a:ext uri="{9D8B030D-6E8A-4147-A177-3AD203B41FA5}">
                      <a16:colId xmlns:a16="http://schemas.microsoft.com/office/drawing/2014/main" val="1919102987"/>
                    </a:ext>
                  </a:extLst>
                </a:gridCol>
                <a:gridCol w="4404140">
                  <a:extLst>
                    <a:ext uri="{9D8B030D-6E8A-4147-A177-3AD203B41FA5}">
                      <a16:colId xmlns:a16="http://schemas.microsoft.com/office/drawing/2014/main" val="41700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04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err="1"/>
                        <a:t>nand</a:t>
                      </a:r>
                      <a:r>
                        <a:rPr lang="en-IE" sz="3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a </a:t>
                      </a:r>
                      <a:r>
                        <a:rPr lang="en-IE" sz="3200" dirty="0" err="1"/>
                        <a:t>nand</a:t>
                      </a:r>
                      <a:r>
                        <a:rPr lang="en-IE" sz="3200" dirty="0"/>
                        <a:t> b =  not (a and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5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a nor b = not (a or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exclusive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not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0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74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1696</Words>
  <Application>Microsoft Office PowerPoint</Application>
  <PresentationFormat>Widescreen</PresentationFormat>
  <Paragraphs>419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Courier New</vt:lpstr>
      <vt:lpstr>Office Theme</vt:lpstr>
      <vt:lpstr>Hardware design basics</vt:lpstr>
      <vt:lpstr>VHDL – a bit more formal introduction</vt:lpstr>
      <vt:lpstr>VHDL: example object definitions</vt:lpstr>
      <vt:lpstr>VHDL – a bit more formal: basic types</vt:lpstr>
      <vt:lpstr>VHDL – a bit more formal: basic types</vt:lpstr>
      <vt:lpstr>VHDL – a bit more formal: types</vt:lpstr>
      <vt:lpstr>VHDL – a bit more formal: physical types</vt:lpstr>
      <vt:lpstr>VHDL: operations: relational</vt:lpstr>
      <vt:lpstr>VHDL: operations: logic</vt:lpstr>
      <vt:lpstr>VHDL: operations: Arithmetic</vt:lpstr>
      <vt:lpstr>VHDL: operations: Concatenation</vt:lpstr>
      <vt:lpstr>VHDL: design units</vt:lpstr>
      <vt:lpstr>VHDL: entity, formal syntax</vt:lpstr>
      <vt:lpstr>VHDL: entity - example</vt:lpstr>
      <vt:lpstr>VHDL: entity, example with generics</vt:lpstr>
      <vt:lpstr>VHDL: architecture, formal syntax</vt:lpstr>
      <vt:lpstr>VHDL: architecture, code example:</vt:lpstr>
      <vt:lpstr>VHDL: package </vt:lpstr>
      <vt:lpstr>VHDL: package usage  </vt:lpstr>
      <vt:lpstr>VHDL: concurrent &amp; sequential statements </vt:lpstr>
      <vt:lpstr>VHDL: concurrent statements </vt:lpstr>
      <vt:lpstr>VHDL: sequential statements </vt:lpstr>
      <vt:lpstr>VHDL: process (sequential statements):</vt:lpstr>
      <vt:lpstr>VHDL: process, sensitivity list:</vt:lpstr>
      <vt:lpstr>VHDL: process, wait statement:</vt:lpstr>
      <vt:lpstr>VHDL: process, wait statement:</vt:lpstr>
      <vt:lpstr>VHDL: process, signals vs variables</vt:lpstr>
      <vt:lpstr>VHDL: process, signals vs variables, example:</vt:lpstr>
      <vt:lpstr>VHDL: process, signals vs variables</vt:lpstr>
      <vt:lpstr>VHDL: Variable assignment (process only)</vt:lpstr>
      <vt:lpstr>VHDL: signal assignment</vt:lpstr>
      <vt:lpstr>VHDL: conditional signal assignment</vt:lpstr>
      <vt:lpstr>VHDL: selective signal assignment</vt:lpstr>
      <vt:lpstr>Side note: simple ALU, let’s see some code and netlists </vt:lpstr>
      <vt:lpstr>Side note: simple ALU, let’s see some code and netlists </vt:lpstr>
      <vt:lpstr>32 bit? Behold!</vt:lpstr>
      <vt:lpstr>VHDL: sequential stm, if-statements, formal syntax</vt:lpstr>
      <vt:lpstr>VHDL: sequential stm, case-statements, formal syntax</vt:lpstr>
      <vt:lpstr>VHDL: sequential stm, while loops</vt:lpstr>
      <vt:lpstr>VHDL: sequential stm, for loops</vt:lpstr>
      <vt:lpstr>VHDL: generate statements, ‘if’</vt:lpstr>
      <vt:lpstr>VHDL: generate statements, ‘if’</vt:lpstr>
      <vt:lpstr>VHDL: generate statements, “for”</vt:lpstr>
      <vt:lpstr>VHDL: generate statements, ‘for’</vt:lpstr>
      <vt:lpstr>VHDL: function, just a syntax</vt:lpstr>
      <vt:lpstr>VHDL: procedure, just a syntax</vt:lpstr>
      <vt:lpstr>FPGAs</vt:lpstr>
      <vt:lpstr>FPGAs</vt:lpstr>
      <vt:lpstr>FPGAs</vt:lpstr>
      <vt:lpstr>FPGAs</vt:lpstr>
      <vt:lpstr>FPGA</vt:lpstr>
      <vt:lpstr>FPGAs</vt:lpstr>
      <vt:lpstr>FPGAs</vt:lpstr>
      <vt:lpstr>FPGAs</vt:lpstr>
      <vt:lpstr>FPGA</vt:lpstr>
      <vt:lpstr>FPGA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Parshin</dc:creator>
  <cp:lastModifiedBy>Sergey Parshin</cp:lastModifiedBy>
  <cp:revision>95</cp:revision>
  <dcterms:created xsi:type="dcterms:W3CDTF">2019-09-30T15:43:21Z</dcterms:created>
  <dcterms:modified xsi:type="dcterms:W3CDTF">2019-10-03T06:54:07Z</dcterms:modified>
</cp:coreProperties>
</file>