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09" r:id="rId6"/>
    <p:sldId id="310" r:id="rId7"/>
    <p:sldId id="315" r:id="rId8"/>
    <p:sldId id="312" r:id="rId9"/>
    <p:sldId id="313" r:id="rId10"/>
    <p:sldId id="323" r:id="rId11"/>
    <p:sldId id="324" r:id="rId12"/>
    <p:sldId id="316" r:id="rId13"/>
    <p:sldId id="320" r:id="rId14"/>
    <p:sldId id="325" r:id="rId15"/>
    <p:sldId id="318" r:id="rId16"/>
    <p:sldId id="319" r:id="rId17"/>
    <p:sldId id="326" r:id="rId18"/>
    <p:sldId id="321" r:id="rId19"/>
    <p:sldId id="322" r:id="rId20"/>
    <p:sldId id="327" r:id="rId21"/>
    <p:sldId id="328" r:id="rId22"/>
    <p:sldId id="329" r:id="rId23"/>
    <p:sldId id="33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AAF9DEE3-8444-4CA1-8BC2-D834D3ED6C74}">
      <dgm:prSet/>
      <dgm:spPr/>
      <dgm:t>
        <a:bodyPr/>
        <a:lstStyle/>
        <a:p>
          <a:r>
            <a:rPr lang="en-US" dirty="0"/>
            <a:t>Describe perceptron learning and logistic regression</a:t>
          </a:r>
        </a:p>
      </dgm:t>
    </dgm:pt>
    <dgm:pt modelId="{205BDF49-153E-4CE8-8402-E23704595764}" type="parTrans" cxnId="{0A7DA706-17DD-412A-8BE0-4F6529274E66}">
      <dgm:prSet/>
      <dgm:spPr/>
      <dgm:t>
        <a:bodyPr/>
        <a:lstStyle/>
        <a:p>
          <a:endParaRPr lang="en-US"/>
        </a:p>
      </dgm:t>
    </dgm:pt>
    <dgm:pt modelId="{23210C7F-6847-491E-BE1F-A79529AF2B8B}" type="sibTrans" cxnId="{0A7DA706-17DD-412A-8BE0-4F6529274E66}">
      <dgm:prSet phldrT="01" phldr="0"/>
      <dgm:spPr/>
      <dgm:t>
        <a:bodyPr/>
        <a:lstStyle/>
        <a:p>
          <a:r>
            <a:rPr lang="en-US"/>
            <a:t>01</a:t>
          </a:r>
          <a:endParaRPr lang="en-US" dirty="0"/>
        </a:p>
      </dgm:t>
    </dgm:pt>
    <dgm:pt modelId="{B2B879BD-3840-400C-92BD-B2C2383358D7}">
      <dgm:prSet/>
      <dgm:spPr/>
      <dgm:t>
        <a:bodyPr/>
        <a:lstStyle/>
        <a:p>
          <a:r>
            <a:rPr lang="en-US" dirty="0"/>
            <a:t>Perform binary classification on datasets</a:t>
          </a:r>
        </a:p>
      </dgm:t>
    </dgm:pt>
    <dgm:pt modelId="{09440D86-F3E6-4A3C-9E78-1AFC56348641}" type="parTrans" cxnId="{42CDCACA-F394-4044-BBF6-522A0005ABCB}">
      <dgm:prSet/>
      <dgm:spPr/>
      <dgm:t>
        <a:bodyPr/>
        <a:lstStyle/>
        <a:p>
          <a:endParaRPr lang="en-US"/>
        </a:p>
      </dgm:t>
    </dgm:pt>
    <dgm:pt modelId="{FBAA44FF-54DE-45C8-9FAC-512C40277233}" type="sibTrans" cxnId="{42CDCACA-F394-4044-BBF6-522A0005ABCB}">
      <dgm:prSet phldrT="02" phldr="0"/>
      <dgm:spPr/>
      <dgm:t>
        <a:bodyPr/>
        <a:lstStyle/>
        <a:p>
          <a:r>
            <a:rPr lang="en-US"/>
            <a:t>02</a:t>
          </a:r>
          <a:endParaRPr lang="en-US" dirty="0"/>
        </a:p>
      </dgm:t>
    </dgm:pt>
    <dgm:pt modelId="{09F899AB-70CA-46DA-8F8C-58514A9FEF67}" type="pres">
      <dgm:prSet presAssocID="{15509919-36B5-4162-8899-417A9F93473B}" presName="Name0" presStyleCnt="0">
        <dgm:presLayoutVars>
          <dgm:animLvl val="lvl"/>
          <dgm:resizeHandles val="exact"/>
        </dgm:presLayoutVars>
      </dgm:prSet>
      <dgm:spPr/>
    </dgm:pt>
    <dgm:pt modelId="{9E708B2C-9056-43B8-820C-8D4D2D591614}" type="pres">
      <dgm:prSet presAssocID="{AAF9DEE3-8444-4CA1-8BC2-D834D3ED6C74}" presName="compositeNode" presStyleCnt="0">
        <dgm:presLayoutVars>
          <dgm:bulletEnabled val="1"/>
        </dgm:presLayoutVars>
      </dgm:prSet>
      <dgm:spPr/>
    </dgm:pt>
    <dgm:pt modelId="{F4992080-7D4E-4F2B-B608-170DDBB6006A}" type="pres">
      <dgm:prSet presAssocID="{AAF9DEE3-8444-4CA1-8BC2-D834D3ED6C74}" presName="bgRect" presStyleLbl="alignNode1" presStyleIdx="0" presStyleCnt="2"/>
      <dgm:spPr/>
    </dgm:pt>
    <dgm:pt modelId="{15536E38-36FE-4A51-B620-2715BFAD5475}" type="pres">
      <dgm:prSet presAssocID="{23210C7F-6847-491E-BE1F-A79529AF2B8B}" presName="sibTransNodeRect" presStyleLbl="alignNode1" presStyleIdx="0" presStyleCnt="2">
        <dgm:presLayoutVars>
          <dgm:chMax val="0"/>
          <dgm:bulletEnabled val="1"/>
        </dgm:presLayoutVars>
      </dgm:prSet>
      <dgm:spPr/>
    </dgm:pt>
    <dgm:pt modelId="{B158057C-23C1-45AE-9273-5935A8F6104B}" type="pres">
      <dgm:prSet presAssocID="{AAF9DEE3-8444-4CA1-8BC2-D834D3ED6C74}" presName="nodeRect" presStyleLbl="alignNode1" presStyleIdx="0" presStyleCnt="2">
        <dgm:presLayoutVars>
          <dgm:bulletEnabled val="1"/>
        </dgm:presLayoutVars>
      </dgm:prSet>
      <dgm:spPr/>
    </dgm:pt>
    <dgm:pt modelId="{5D52B8B6-958E-480C-9455-911A104C8C73}" type="pres">
      <dgm:prSet presAssocID="{23210C7F-6847-491E-BE1F-A79529AF2B8B}" presName="sibTrans" presStyleCnt="0"/>
      <dgm:spPr/>
    </dgm:pt>
    <dgm:pt modelId="{070CFBFA-AE62-406D-B2E3-4A871FE3EC95}" type="pres">
      <dgm:prSet presAssocID="{B2B879BD-3840-400C-92BD-B2C2383358D7}" presName="compositeNode" presStyleCnt="0">
        <dgm:presLayoutVars>
          <dgm:bulletEnabled val="1"/>
        </dgm:presLayoutVars>
      </dgm:prSet>
      <dgm:spPr/>
    </dgm:pt>
    <dgm:pt modelId="{89A9B4CF-6439-46B1-B6A9-1D6CD5034774}" type="pres">
      <dgm:prSet presAssocID="{B2B879BD-3840-400C-92BD-B2C2383358D7}" presName="bgRect" presStyleLbl="alignNode1" presStyleIdx="1" presStyleCnt="2"/>
      <dgm:spPr/>
    </dgm:pt>
    <dgm:pt modelId="{379B8CE4-8135-4F2C-A5A0-E55EBE328E9A}" type="pres">
      <dgm:prSet presAssocID="{FBAA44FF-54DE-45C8-9FAC-512C40277233}" presName="sibTransNodeRect" presStyleLbl="alignNode1" presStyleIdx="1" presStyleCnt="2">
        <dgm:presLayoutVars>
          <dgm:chMax val="0"/>
          <dgm:bulletEnabled val="1"/>
        </dgm:presLayoutVars>
      </dgm:prSet>
      <dgm:spPr/>
    </dgm:pt>
    <dgm:pt modelId="{9F2B2B99-E41C-48B6-9241-186B3896CDB2}" type="pres">
      <dgm:prSet presAssocID="{B2B879BD-3840-400C-92BD-B2C2383358D7}" presName="nodeRect" presStyleLbl="alignNode1" presStyleIdx="1" presStyleCnt="2">
        <dgm:presLayoutVars>
          <dgm:bulletEnabled val="1"/>
        </dgm:presLayoutVars>
      </dgm:prSet>
      <dgm:spPr/>
    </dgm:pt>
  </dgm:ptLst>
  <dgm:cxnLst>
    <dgm:cxn modelId="{0A7DA706-17DD-412A-8BE0-4F6529274E66}" srcId="{15509919-36B5-4162-8899-417A9F93473B}" destId="{AAF9DEE3-8444-4CA1-8BC2-D834D3ED6C74}" srcOrd="0" destOrd="0" parTransId="{205BDF49-153E-4CE8-8402-E23704595764}" sibTransId="{23210C7F-6847-491E-BE1F-A79529AF2B8B}"/>
    <dgm:cxn modelId="{109C0B15-B806-4127-A7EA-6F2FD85C2B5C}" type="presOf" srcId="{AAF9DEE3-8444-4CA1-8BC2-D834D3ED6C74}" destId="{B158057C-23C1-45AE-9273-5935A8F6104B}" srcOrd="1" destOrd="0" presId="urn:microsoft.com/office/officeart/2016/7/layout/LinearBlockProcessNumbered#1"/>
    <dgm:cxn modelId="{28938E20-006F-438A-BC3B-539C09A41AF8}" type="presOf" srcId="{23210C7F-6847-491E-BE1F-A79529AF2B8B}" destId="{15536E38-36FE-4A51-B620-2715BFAD5475}" srcOrd="0" destOrd="0" presId="urn:microsoft.com/office/officeart/2016/7/layout/LinearBlockProcessNumbered#1"/>
    <dgm:cxn modelId="{E774C62E-62A2-478F-B2D4-49AC51F9A4FC}" type="presOf" srcId="{FBAA44FF-54DE-45C8-9FAC-512C40277233}" destId="{379B8CE4-8135-4F2C-A5A0-E55EBE328E9A}" srcOrd="0" destOrd="0" presId="urn:microsoft.com/office/officeart/2016/7/layout/LinearBlockProcessNumbered#1"/>
    <dgm:cxn modelId="{6E5EF465-680F-4962-87CA-2B44BA61BBF3}" type="presOf" srcId="{AAF9DEE3-8444-4CA1-8BC2-D834D3ED6C74}" destId="{F4992080-7D4E-4F2B-B608-170DDBB6006A}" srcOrd="0" destOrd="0" presId="urn:microsoft.com/office/officeart/2016/7/layout/LinearBlockProcessNumbered#1"/>
    <dgm:cxn modelId="{BE05FF76-48E4-476C-9495-A13A63321F9B}" type="presOf" srcId="{B2B879BD-3840-400C-92BD-B2C2383358D7}" destId="{89A9B4CF-6439-46B1-B6A9-1D6CD5034774}" srcOrd="0" destOrd="0" presId="urn:microsoft.com/office/officeart/2016/7/layout/LinearBlockProcessNumbered#1"/>
    <dgm:cxn modelId="{840BB0C7-181A-4BA4-9324-C35937B4BA77}" type="presOf" srcId="{15509919-36B5-4162-8899-417A9F93473B}" destId="{09F899AB-70CA-46DA-8F8C-58514A9FEF67}" srcOrd="0" destOrd="0" presId="urn:microsoft.com/office/officeart/2016/7/layout/LinearBlockProcessNumbered#1"/>
    <dgm:cxn modelId="{42CDCACA-F394-4044-BBF6-522A0005ABCB}" srcId="{15509919-36B5-4162-8899-417A9F93473B}" destId="{B2B879BD-3840-400C-92BD-B2C2383358D7}" srcOrd="1" destOrd="0" parTransId="{09440D86-F3E6-4A3C-9E78-1AFC56348641}" sibTransId="{FBAA44FF-54DE-45C8-9FAC-512C40277233}"/>
    <dgm:cxn modelId="{6AB3E3E3-CAC3-4821-AAD0-21289FC8AF3F}" type="presOf" srcId="{B2B879BD-3840-400C-92BD-B2C2383358D7}" destId="{9F2B2B99-E41C-48B6-9241-186B3896CDB2}" srcOrd="1" destOrd="0" presId="urn:microsoft.com/office/officeart/2016/7/layout/LinearBlockProcessNumbered#1"/>
    <dgm:cxn modelId="{90D3E440-E32E-4616-A794-C357B58C725C}" type="presParOf" srcId="{09F899AB-70CA-46DA-8F8C-58514A9FEF67}" destId="{9E708B2C-9056-43B8-820C-8D4D2D591614}" srcOrd="0" destOrd="0" presId="urn:microsoft.com/office/officeart/2016/7/layout/LinearBlockProcessNumbered#1"/>
    <dgm:cxn modelId="{94905F72-0547-4876-85BD-1CE201853F0E}" type="presParOf" srcId="{9E708B2C-9056-43B8-820C-8D4D2D591614}" destId="{F4992080-7D4E-4F2B-B608-170DDBB6006A}" srcOrd="0" destOrd="0" presId="urn:microsoft.com/office/officeart/2016/7/layout/LinearBlockProcessNumbered#1"/>
    <dgm:cxn modelId="{32F232D9-C82F-455D-A4CB-8A6F950974CB}" type="presParOf" srcId="{9E708B2C-9056-43B8-820C-8D4D2D591614}" destId="{15536E38-36FE-4A51-B620-2715BFAD5475}" srcOrd="1" destOrd="0" presId="urn:microsoft.com/office/officeart/2016/7/layout/LinearBlockProcessNumbered#1"/>
    <dgm:cxn modelId="{E1630E94-0972-452E-A256-8FE168492E2F}" type="presParOf" srcId="{9E708B2C-9056-43B8-820C-8D4D2D591614}" destId="{B158057C-23C1-45AE-9273-5935A8F6104B}" srcOrd="2" destOrd="0" presId="urn:microsoft.com/office/officeart/2016/7/layout/LinearBlockProcessNumbered#1"/>
    <dgm:cxn modelId="{3D53040A-6114-439D-91AE-A92823686B42}" type="presParOf" srcId="{09F899AB-70CA-46DA-8F8C-58514A9FEF67}" destId="{5D52B8B6-958E-480C-9455-911A104C8C73}" srcOrd="1" destOrd="0" presId="urn:microsoft.com/office/officeart/2016/7/layout/LinearBlockProcessNumbered#1"/>
    <dgm:cxn modelId="{71CD1E60-9941-432A-AAD3-6BEE9759C7CA}" type="presParOf" srcId="{09F899AB-70CA-46DA-8F8C-58514A9FEF67}" destId="{070CFBFA-AE62-406D-B2E3-4A871FE3EC95}" srcOrd="2" destOrd="0" presId="urn:microsoft.com/office/officeart/2016/7/layout/LinearBlockProcessNumbered#1"/>
    <dgm:cxn modelId="{E24E5F24-B05D-485A-B1E3-F029361EAC2F}" type="presParOf" srcId="{070CFBFA-AE62-406D-B2E3-4A871FE3EC95}" destId="{89A9B4CF-6439-46B1-B6A9-1D6CD5034774}" srcOrd="0" destOrd="0" presId="urn:microsoft.com/office/officeart/2016/7/layout/LinearBlockProcessNumbered#1"/>
    <dgm:cxn modelId="{B1A2A29E-FBA6-4188-BE73-D4752962B995}" type="presParOf" srcId="{070CFBFA-AE62-406D-B2E3-4A871FE3EC95}" destId="{379B8CE4-8135-4F2C-A5A0-E55EBE328E9A}" srcOrd="1" destOrd="0" presId="urn:microsoft.com/office/officeart/2016/7/layout/LinearBlockProcessNumbered#1"/>
    <dgm:cxn modelId="{F07F5881-E747-4C57-B3A8-80D81CA9E653}" type="presParOf" srcId="{070CFBFA-AE62-406D-B2E3-4A871FE3EC95}" destId="{9F2B2B99-E41C-48B6-9241-186B3896CDB2}" srcOrd="2" destOrd="0" presId="urn:microsoft.com/office/officeart/2016/7/layout/LinearBlock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92080-7D4E-4F2B-B608-170DDBB6006A}">
      <dsp:nvSpPr>
        <dsp:cNvPr id="0" name=""/>
        <dsp:cNvSpPr/>
      </dsp:nvSpPr>
      <dsp:spPr>
        <a:xfrm>
          <a:off x="3143" y="0"/>
          <a:ext cx="4832746"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77368" tIns="0" rIns="477368" bIns="330200" numCol="1" spcCol="1270" anchor="t" anchorCtr="0">
          <a:noAutofit/>
        </a:bodyPr>
        <a:lstStyle/>
        <a:p>
          <a:pPr marL="0" lvl="0" indent="0" algn="l" defTabSz="1155700">
            <a:lnSpc>
              <a:spcPct val="90000"/>
            </a:lnSpc>
            <a:spcBef>
              <a:spcPct val="0"/>
            </a:spcBef>
            <a:spcAft>
              <a:spcPct val="35000"/>
            </a:spcAft>
            <a:buNone/>
          </a:pPr>
          <a:r>
            <a:rPr lang="en-US" sz="2600" kern="1200" dirty="0"/>
            <a:t>Describe perceptron learning and logistic regression</a:t>
          </a:r>
        </a:p>
      </dsp:txBody>
      <dsp:txXfrm>
        <a:off x="3143" y="1490244"/>
        <a:ext cx="4832746" cy="2235367"/>
      </dsp:txXfrm>
    </dsp:sp>
    <dsp:sp modelId="{15536E38-36FE-4A51-B620-2715BFAD5475}">
      <dsp:nvSpPr>
        <dsp:cNvPr id="0" name=""/>
        <dsp:cNvSpPr/>
      </dsp:nvSpPr>
      <dsp:spPr>
        <a:xfrm>
          <a:off x="3143" y="0"/>
          <a:ext cx="4832746"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477368" tIns="165100" rIns="477368"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3143" y="0"/>
        <a:ext cx="4832746" cy="1490244"/>
      </dsp:txXfrm>
    </dsp:sp>
    <dsp:sp modelId="{89A9B4CF-6439-46B1-B6A9-1D6CD5034774}">
      <dsp:nvSpPr>
        <dsp:cNvPr id="0" name=""/>
        <dsp:cNvSpPr/>
      </dsp:nvSpPr>
      <dsp:spPr>
        <a:xfrm>
          <a:off x="5222509" y="0"/>
          <a:ext cx="4832746"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77368" tIns="0" rIns="477368" bIns="330200" numCol="1" spcCol="1270" anchor="t" anchorCtr="0">
          <a:noAutofit/>
        </a:bodyPr>
        <a:lstStyle/>
        <a:p>
          <a:pPr marL="0" lvl="0" indent="0" algn="l" defTabSz="1155700">
            <a:lnSpc>
              <a:spcPct val="90000"/>
            </a:lnSpc>
            <a:spcBef>
              <a:spcPct val="0"/>
            </a:spcBef>
            <a:spcAft>
              <a:spcPct val="35000"/>
            </a:spcAft>
            <a:buNone/>
          </a:pPr>
          <a:r>
            <a:rPr lang="en-US" sz="2600" kern="1200" dirty="0"/>
            <a:t>Perform binary classification on datasets</a:t>
          </a:r>
        </a:p>
      </dsp:txBody>
      <dsp:txXfrm>
        <a:off x="5222509" y="1490244"/>
        <a:ext cx="4832746" cy="2235367"/>
      </dsp:txXfrm>
    </dsp:sp>
    <dsp:sp modelId="{379B8CE4-8135-4F2C-A5A0-E55EBE328E9A}">
      <dsp:nvSpPr>
        <dsp:cNvPr id="0" name=""/>
        <dsp:cNvSpPr/>
      </dsp:nvSpPr>
      <dsp:spPr>
        <a:xfrm>
          <a:off x="5222509" y="0"/>
          <a:ext cx="4832746"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477368" tIns="165100" rIns="477368"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endParaRPr lang="en-US" sz="6600" kern="1200" dirty="0"/>
        </a:p>
      </dsp:txBody>
      <dsp:txXfrm>
        <a:off x="5222509" y="0"/>
        <a:ext cx="4832746" cy="149024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6/30/2023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6/30/2023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6/30/2023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6/30/2023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6/30/2023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Autofit/>
          </a:bodyPr>
          <a:lstStyle/>
          <a:p>
            <a:r>
              <a:rPr lang="en-US" sz="2400" dirty="0">
                <a:solidFill>
                  <a:schemeClr val="tx1"/>
                </a:solidFill>
              </a:rPr>
              <a:t>Binary classification (perceptron learning and logistic regression)</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fontScale="85000" lnSpcReduction="20000"/>
          </a:bodyPr>
          <a:lstStyle/>
          <a:p>
            <a:r>
              <a:rPr lang="en-US" dirty="0">
                <a:solidFill>
                  <a:schemeClr val="tx1"/>
                </a:solidFill>
              </a:rPr>
              <a:t>Ron Michael V. Acda</a:t>
            </a:r>
          </a:p>
          <a:p>
            <a:r>
              <a:rPr lang="en-US" dirty="0">
                <a:solidFill>
                  <a:schemeClr val="tx1"/>
                </a:solidFill>
              </a:rPr>
              <a:t>Activity 8</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FEF5-7F10-32D8-E3C7-A24CA8D1E956}"/>
              </a:ext>
            </a:extLst>
          </p:cNvPr>
          <p:cNvSpPr>
            <a:spLocks noGrp="1"/>
          </p:cNvSpPr>
          <p:nvPr>
            <p:ph type="title"/>
          </p:nvPr>
        </p:nvSpPr>
        <p:spPr/>
        <p:txBody>
          <a:bodyPr/>
          <a:lstStyle/>
          <a:p>
            <a:r>
              <a:rPr lang="en-PH" dirty="0"/>
              <a:t>Dataset 1: Synthetic Dataset (Perceptron)</a:t>
            </a:r>
          </a:p>
        </p:txBody>
      </p:sp>
      <p:sp>
        <p:nvSpPr>
          <p:cNvPr id="10" name="Title 1">
            <a:extLst>
              <a:ext uri="{FF2B5EF4-FFF2-40B4-BE49-F238E27FC236}">
                <a16:creationId xmlns:a16="http://schemas.microsoft.com/office/drawing/2014/main" id="{4E8F3B95-94C2-8AFA-2678-E60531A6EC7D}"/>
              </a:ext>
            </a:extLst>
          </p:cNvPr>
          <p:cNvSpPr txBox="1">
            <a:spLocks/>
          </p:cNvSpPr>
          <p:nvPr/>
        </p:nvSpPr>
        <p:spPr>
          <a:xfrm>
            <a:off x="692727" y="5428493"/>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r>
              <a:rPr lang="en-PH" sz="1600" dirty="0"/>
              <a:t>The data are linearly separable, so the perceptron decision boundary gives good separation between the two classes, as expected.</a:t>
            </a:r>
          </a:p>
        </p:txBody>
      </p:sp>
      <p:sp>
        <p:nvSpPr>
          <p:cNvPr id="3" name="Title 1">
            <a:extLst>
              <a:ext uri="{FF2B5EF4-FFF2-40B4-BE49-F238E27FC236}">
                <a16:creationId xmlns:a16="http://schemas.microsoft.com/office/drawing/2014/main" id="{8F1A098E-68E9-100D-ED76-AD8B3061A057}"/>
              </a:ext>
            </a:extLst>
          </p:cNvPr>
          <p:cNvSpPr txBox="1">
            <a:spLocks/>
          </p:cNvSpPr>
          <p:nvPr/>
        </p:nvSpPr>
        <p:spPr>
          <a:xfrm rot="16200000">
            <a:off x="-22180" y="3035543"/>
            <a:ext cx="2964873" cy="7869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r>
              <a:rPr lang="en-PH" sz="1600" dirty="0"/>
              <a:t>eta=0.05, epochs = 100</a:t>
            </a:r>
          </a:p>
        </p:txBody>
      </p:sp>
      <p:pic>
        <p:nvPicPr>
          <p:cNvPr id="5" name="Picture 4" descr="A picture containing screenshot, line, graphics&#10;&#10;Description automatically generated">
            <a:extLst>
              <a:ext uri="{FF2B5EF4-FFF2-40B4-BE49-F238E27FC236}">
                <a16:creationId xmlns:a16="http://schemas.microsoft.com/office/drawing/2014/main" id="{8627F25B-F89E-7559-D7BE-D47AA3AF1F8F}"/>
              </a:ext>
            </a:extLst>
          </p:cNvPr>
          <p:cNvPicPr>
            <a:picLocks noChangeAspect="1"/>
          </p:cNvPicPr>
          <p:nvPr/>
        </p:nvPicPr>
        <p:blipFill rotWithShape="1">
          <a:blip r:embed="rId2"/>
          <a:srcRect l="8181" t="8447" r="8751" b="5493"/>
          <a:stretch/>
        </p:blipFill>
        <p:spPr>
          <a:xfrm>
            <a:off x="1764145" y="1553944"/>
            <a:ext cx="8368146" cy="4334800"/>
          </a:xfrm>
          <a:prstGeom prst="rect">
            <a:avLst/>
          </a:prstGeom>
        </p:spPr>
      </p:pic>
    </p:spTree>
    <p:extLst>
      <p:ext uri="{BB962C8B-B14F-4D97-AF65-F5344CB8AC3E}">
        <p14:creationId xmlns:p14="http://schemas.microsoft.com/office/powerpoint/2010/main" val="693369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FEF5-7F10-32D8-E3C7-A24CA8D1E956}"/>
              </a:ext>
            </a:extLst>
          </p:cNvPr>
          <p:cNvSpPr>
            <a:spLocks noGrp="1"/>
          </p:cNvSpPr>
          <p:nvPr>
            <p:ph type="title"/>
          </p:nvPr>
        </p:nvSpPr>
        <p:spPr/>
        <p:txBody>
          <a:bodyPr>
            <a:normAutofit/>
          </a:bodyPr>
          <a:lstStyle/>
          <a:p>
            <a:r>
              <a:rPr lang="en-PH" sz="3200" dirty="0"/>
              <a:t>Dataset 1: Synthetic Dataset (Logistic Regression)</a:t>
            </a:r>
          </a:p>
        </p:txBody>
      </p:sp>
      <p:sp>
        <p:nvSpPr>
          <p:cNvPr id="10" name="Title 1">
            <a:extLst>
              <a:ext uri="{FF2B5EF4-FFF2-40B4-BE49-F238E27FC236}">
                <a16:creationId xmlns:a16="http://schemas.microsoft.com/office/drawing/2014/main" id="{4E8F3B95-94C2-8AFA-2678-E60531A6EC7D}"/>
              </a:ext>
            </a:extLst>
          </p:cNvPr>
          <p:cNvSpPr txBox="1">
            <a:spLocks/>
          </p:cNvSpPr>
          <p:nvPr/>
        </p:nvSpPr>
        <p:spPr>
          <a:xfrm>
            <a:off x="692727" y="5428493"/>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r>
              <a:rPr lang="en-PH" sz="1600" dirty="0"/>
              <a:t>Note that the green line is the perceptron decision boundary. The farther away the point is from the decision boundary, the higher the probability that it belongs to that certain class. The boundary can be thought of as a region of greatest uncertainty in classification.</a:t>
            </a:r>
          </a:p>
        </p:txBody>
      </p:sp>
      <p:pic>
        <p:nvPicPr>
          <p:cNvPr id="6" name="Picture 5" descr="A picture containing colorfulness, screenshot, rainbow, majorelle blue&#10;&#10;Description automatically generated">
            <a:extLst>
              <a:ext uri="{FF2B5EF4-FFF2-40B4-BE49-F238E27FC236}">
                <a16:creationId xmlns:a16="http://schemas.microsoft.com/office/drawing/2014/main" id="{D7625382-32C3-F945-6ED1-067D450F13BB}"/>
              </a:ext>
            </a:extLst>
          </p:cNvPr>
          <p:cNvPicPr>
            <a:picLocks noChangeAspect="1"/>
          </p:cNvPicPr>
          <p:nvPr/>
        </p:nvPicPr>
        <p:blipFill rotWithShape="1">
          <a:blip r:embed="rId2"/>
          <a:srcRect l="8750" t="9356" r="6591" b="6856"/>
          <a:stretch/>
        </p:blipFill>
        <p:spPr>
          <a:xfrm>
            <a:off x="1961746" y="1675488"/>
            <a:ext cx="8268508" cy="4091711"/>
          </a:xfrm>
          <a:prstGeom prst="rect">
            <a:avLst/>
          </a:prstGeom>
        </p:spPr>
      </p:pic>
      <p:sp>
        <p:nvSpPr>
          <p:cNvPr id="7" name="Title 1">
            <a:extLst>
              <a:ext uri="{FF2B5EF4-FFF2-40B4-BE49-F238E27FC236}">
                <a16:creationId xmlns:a16="http://schemas.microsoft.com/office/drawing/2014/main" id="{5E51C206-33BA-5C06-BB88-6457EAEB0964}"/>
              </a:ext>
            </a:extLst>
          </p:cNvPr>
          <p:cNvSpPr txBox="1">
            <a:spLocks/>
          </p:cNvSpPr>
          <p:nvPr/>
        </p:nvSpPr>
        <p:spPr>
          <a:xfrm rot="16200000">
            <a:off x="-22180" y="3035543"/>
            <a:ext cx="2964873" cy="7869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r>
              <a:rPr lang="en-PH" sz="1600" dirty="0"/>
              <a:t>eta=0.05, epochs = 100</a:t>
            </a:r>
          </a:p>
        </p:txBody>
      </p:sp>
    </p:spTree>
    <p:extLst>
      <p:ext uri="{BB962C8B-B14F-4D97-AF65-F5344CB8AC3E}">
        <p14:creationId xmlns:p14="http://schemas.microsoft.com/office/powerpoint/2010/main" val="3776541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FEF5-7F10-32D8-E3C7-A24CA8D1E956}"/>
              </a:ext>
            </a:extLst>
          </p:cNvPr>
          <p:cNvSpPr>
            <a:spLocks noGrp="1"/>
          </p:cNvSpPr>
          <p:nvPr>
            <p:ph type="title"/>
          </p:nvPr>
        </p:nvSpPr>
        <p:spPr/>
        <p:txBody>
          <a:bodyPr/>
          <a:lstStyle/>
          <a:p>
            <a:r>
              <a:rPr lang="en-PH" dirty="0"/>
              <a:t>Dataset 2: Breast Cancer Dataset</a:t>
            </a:r>
          </a:p>
        </p:txBody>
      </p:sp>
      <p:sp>
        <p:nvSpPr>
          <p:cNvPr id="3" name="Content Placeholder 2">
            <a:extLst>
              <a:ext uri="{FF2B5EF4-FFF2-40B4-BE49-F238E27FC236}">
                <a16:creationId xmlns:a16="http://schemas.microsoft.com/office/drawing/2014/main" id="{9D18DE92-3C16-0A64-DD48-1CF3032A54CA}"/>
              </a:ext>
            </a:extLst>
          </p:cNvPr>
          <p:cNvSpPr>
            <a:spLocks noGrp="1"/>
          </p:cNvSpPr>
          <p:nvPr>
            <p:ph idx="1"/>
          </p:nvPr>
        </p:nvSpPr>
        <p:spPr>
          <a:xfrm>
            <a:off x="1066800" y="2103120"/>
            <a:ext cx="10058400" cy="587216"/>
          </a:xfrm>
        </p:spPr>
        <p:txBody>
          <a:bodyPr>
            <a:normAutofit fontScale="85000" lnSpcReduction="10000"/>
          </a:bodyPr>
          <a:lstStyle/>
          <a:p>
            <a:pPr marL="0" indent="0">
              <a:buNone/>
            </a:pPr>
            <a:r>
              <a:rPr lang="en-PH" sz="1800" dirty="0"/>
              <a:t>Now to test our classifier in a real-life dataset from </a:t>
            </a:r>
            <a:r>
              <a:rPr lang="en-US" sz="1800" b="0" i="0" dirty="0">
                <a:solidFill>
                  <a:srgbClr val="212529"/>
                </a:solidFill>
                <a:effectLst/>
              </a:rPr>
              <a:t>UCI ML Breast Cancer Wisconsin, classifying tumors as either malignant or benign.</a:t>
            </a:r>
            <a:r>
              <a:rPr lang="en-PH" sz="1800" dirty="0"/>
              <a:t> </a:t>
            </a:r>
          </a:p>
        </p:txBody>
      </p:sp>
      <p:sp>
        <p:nvSpPr>
          <p:cNvPr id="5" name="TextBox 4">
            <a:extLst>
              <a:ext uri="{FF2B5EF4-FFF2-40B4-BE49-F238E27FC236}">
                <a16:creationId xmlns:a16="http://schemas.microsoft.com/office/drawing/2014/main" id="{CF3E5017-8733-77B3-BE8F-C1447C36933D}"/>
              </a:ext>
            </a:extLst>
          </p:cNvPr>
          <p:cNvSpPr txBox="1"/>
          <p:nvPr/>
        </p:nvSpPr>
        <p:spPr>
          <a:xfrm>
            <a:off x="1233577" y="2690336"/>
            <a:ext cx="9126748" cy="1200329"/>
          </a:xfrm>
          <a:prstGeom prst="rect">
            <a:avLst/>
          </a:prstGeom>
          <a:noFill/>
        </p:spPr>
        <p:txBody>
          <a:bodyPr wrap="square">
            <a:spAutoFit/>
          </a:bodyPr>
          <a:lstStyle/>
          <a:p>
            <a:r>
              <a:rPr lang="en-US" sz="1200" b="0" dirty="0">
                <a:effectLst/>
                <a:latin typeface="Consolas" panose="020B0609020204030204" pitchFamily="49" charset="0"/>
              </a:rPr>
              <a:t>from </a:t>
            </a:r>
            <a:r>
              <a:rPr lang="en-US" sz="1200" b="0" dirty="0" err="1">
                <a:effectLst/>
                <a:latin typeface="Consolas" panose="020B0609020204030204" pitchFamily="49" charset="0"/>
              </a:rPr>
              <a:t>sklearn.datasets</a:t>
            </a:r>
            <a:r>
              <a:rPr lang="en-US" sz="1200" b="0" dirty="0">
                <a:effectLst/>
                <a:latin typeface="Consolas" panose="020B0609020204030204" pitchFamily="49" charset="0"/>
              </a:rPr>
              <a:t> import </a:t>
            </a:r>
            <a:r>
              <a:rPr lang="en-US" sz="1200" b="0" dirty="0" err="1">
                <a:effectLst/>
                <a:latin typeface="Consolas" panose="020B0609020204030204" pitchFamily="49" charset="0"/>
              </a:rPr>
              <a:t>load_breast_cancer</a:t>
            </a:r>
            <a:r>
              <a:rPr lang="en-US" sz="1200" b="0" dirty="0">
                <a:effectLst/>
                <a:latin typeface="Consolas" panose="020B0609020204030204" pitchFamily="49" charset="0"/>
              </a:rPr>
              <a:t> </a:t>
            </a:r>
          </a:p>
          <a:p>
            <a:r>
              <a:rPr lang="en-US" sz="1200" b="0" dirty="0">
                <a:effectLst/>
                <a:latin typeface="Consolas" panose="020B0609020204030204" pitchFamily="49" charset="0"/>
              </a:rPr>
              <a:t>cancer = </a:t>
            </a:r>
            <a:r>
              <a:rPr lang="en-US" sz="1200" b="0" dirty="0" err="1">
                <a:effectLst/>
                <a:latin typeface="Consolas" panose="020B0609020204030204" pitchFamily="49" charset="0"/>
              </a:rPr>
              <a:t>load_breast_cancer</a:t>
            </a:r>
            <a:r>
              <a:rPr lang="en-US" sz="1200" b="0" dirty="0">
                <a:effectLst/>
                <a:latin typeface="Consolas" panose="020B0609020204030204" pitchFamily="49" charset="0"/>
              </a:rPr>
              <a:t>()</a:t>
            </a:r>
          </a:p>
          <a:p>
            <a:r>
              <a:rPr lang="en-PH" sz="1200" b="0" dirty="0">
                <a:effectLst/>
                <a:latin typeface="Consolas" panose="020B0609020204030204" pitchFamily="49" charset="0"/>
              </a:rPr>
              <a:t>print("Shape of cancer data: {}".format(</a:t>
            </a:r>
            <a:r>
              <a:rPr lang="en-PH" sz="1200" b="0" dirty="0" err="1">
                <a:effectLst/>
                <a:latin typeface="Consolas" panose="020B0609020204030204" pitchFamily="49" charset="0"/>
              </a:rPr>
              <a:t>cancer.data.shape</a:t>
            </a:r>
            <a:r>
              <a:rPr lang="en-PH" sz="1200" b="0" dirty="0">
                <a:effectLst/>
                <a:latin typeface="Consolas" panose="020B0609020204030204" pitchFamily="49" charset="0"/>
              </a:rPr>
              <a:t>))</a:t>
            </a:r>
          </a:p>
          <a:p>
            <a:r>
              <a:rPr lang="en-PH" sz="1200" b="0" dirty="0">
                <a:effectLst/>
                <a:latin typeface="Consolas" panose="020B0609020204030204" pitchFamily="49" charset="0"/>
              </a:rPr>
              <a:t>print("Sample counts per class:\n{}".format( {n: v for n, v in zip(</a:t>
            </a:r>
            <a:r>
              <a:rPr lang="en-PH" sz="1200" b="0" dirty="0" err="1">
                <a:effectLst/>
                <a:latin typeface="Consolas" panose="020B0609020204030204" pitchFamily="49" charset="0"/>
              </a:rPr>
              <a:t>cancer.target_names</a:t>
            </a:r>
            <a:r>
              <a:rPr lang="en-PH" sz="1200" b="0" dirty="0">
                <a:effectLst/>
                <a:latin typeface="Consolas" panose="020B0609020204030204" pitchFamily="49" charset="0"/>
              </a:rPr>
              <a:t>, </a:t>
            </a:r>
            <a:r>
              <a:rPr lang="en-PH" sz="1200" b="0" dirty="0" err="1">
                <a:effectLst/>
                <a:latin typeface="Consolas" panose="020B0609020204030204" pitchFamily="49" charset="0"/>
              </a:rPr>
              <a:t>np.bincount</a:t>
            </a:r>
            <a:r>
              <a:rPr lang="en-PH" sz="1200" b="0" dirty="0">
                <a:effectLst/>
                <a:latin typeface="Consolas" panose="020B0609020204030204" pitchFamily="49" charset="0"/>
              </a:rPr>
              <a:t>(</a:t>
            </a:r>
            <a:r>
              <a:rPr lang="en-PH" sz="1200" b="0" dirty="0" err="1">
                <a:effectLst/>
                <a:latin typeface="Consolas" panose="020B0609020204030204" pitchFamily="49" charset="0"/>
              </a:rPr>
              <a:t>cancer.target</a:t>
            </a:r>
            <a:r>
              <a:rPr lang="en-PH" sz="1200" b="0" dirty="0">
                <a:effectLst/>
                <a:latin typeface="Consolas" panose="020B0609020204030204" pitchFamily="49" charset="0"/>
              </a:rPr>
              <a:t>))}))</a:t>
            </a:r>
          </a:p>
          <a:p>
            <a:endParaRPr lang="en-US" sz="1200" b="0" dirty="0">
              <a:effectLst/>
              <a:latin typeface="Consolas" panose="020B0609020204030204" pitchFamily="49" charset="0"/>
            </a:endParaRPr>
          </a:p>
        </p:txBody>
      </p:sp>
      <p:sp>
        <p:nvSpPr>
          <p:cNvPr id="6" name="Content Placeholder 2">
            <a:extLst>
              <a:ext uri="{FF2B5EF4-FFF2-40B4-BE49-F238E27FC236}">
                <a16:creationId xmlns:a16="http://schemas.microsoft.com/office/drawing/2014/main" id="{C60DCF1F-8D1B-131C-F568-274DB57F76A6}"/>
              </a:ext>
            </a:extLst>
          </p:cNvPr>
          <p:cNvSpPr txBox="1">
            <a:spLocks/>
          </p:cNvSpPr>
          <p:nvPr/>
        </p:nvSpPr>
        <p:spPr>
          <a:xfrm>
            <a:off x="1066800" y="3785383"/>
            <a:ext cx="10058400" cy="461665"/>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PH" sz="2000" dirty="0"/>
              <a:t>Output:</a:t>
            </a:r>
          </a:p>
          <a:p>
            <a:pPr marL="0" indent="0">
              <a:buFont typeface="Garamond" pitchFamily="18" charset="0"/>
              <a:buNone/>
            </a:pPr>
            <a:endParaRPr lang="en-PH" sz="2000" dirty="0"/>
          </a:p>
        </p:txBody>
      </p:sp>
      <p:sp>
        <p:nvSpPr>
          <p:cNvPr id="7" name="TextBox 6">
            <a:extLst>
              <a:ext uri="{FF2B5EF4-FFF2-40B4-BE49-F238E27FC236}">
                <a16:creationId xmlns:a16="http://schemas.microsoft.com/office/drawing/2014/main" id="{933B22FF-FB35-86DF-364C-660F43BE86DF}"/>
              </a:ext>
            </a:extLst>
          </p:cNvPr>
          <p:cNvSpPr txBox="1"/>
          <p:nvPr/>
        </p:nvSpPr>
        <p:spPr>
          <a:xfrm>
            <a:off x="1434141" y="4247048"/>
            <a:ext cx="7071503" cy="523220"/>
          </a:xfrm>
          <a:prstGeom prst="rect">
            <a:avLst/>
          </a:prstGeom>
          <a:noFill/>
        </p:spPr>
        <p:txBody>
          <a:bodyPr wrap="square">
            <a:spAutoFit/>
          </a:bodyPr>
          <a:lstStyle/>
          <a:p>
            <a:r>
              <a:rPr lang="en-US" sz="1400" b="0" i="0" dirty="0">
                <a:effectLst/>
                <a:latin typeface="Consolas" panose="020B0609020204030204" pitchFamily="49" charset="0"/>
              </a:rPr>
              <a:t>Shape of cancer data: (569, 30) </a:t>
            </a:r>
          </a:p>
          <a:p>
            <a:r>
              <a:rPr lang="en-US" sz="1400" b="0" i="0" dirty="0">
                <a:effectLst/>
                <a:latin typeface="Consolas" panose="020B0609020204030204" pitchFamily="49" charset="0"/>
              </a:rPr>
              <a:t>Sample counts per class: {'malignant': 212, 'benign': 357}</a:t>
            </a:r>
            <a:endParaRPr lang="en-PH" sz="1400" dirty="0"/>
          </a:p>
        </p:txBody>
      </p:sp>
    </p:spTree>
    <p:extLst>
      <p:ext uri="{BB962C8B-B14F-4D97-AF65-F5344CB8AC3E}">
        <p14:creationId xmlns:p14="http://schemas.microsoft.com/office/powerpoint/2010/main" val="2463958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FEF5-7F10-32D8-E3C7-A24CA8D1E956}"/>
              </a:ext>
            </a:extLst>
          </p:cNvPr>
          <p:cNvSpPr>
            <a:spLocks noGrp="1"/>
          </p:cNvSpPr>
          <p:nvPr>
            <p:ph type="title"/>
          </p:nvPr>
        </p:nvSpPr>
        <p:spPr/>
        <p:txBody>
          <a:bodyPr/>
          <a:lstStyle/>
          <a:p>
            <a:r>
              <a:rPr lang="en-PH" dirty="0"/>
              <a:t>Dataset 2: Breast Cancer Dataset (Perceptron)</a:t>
            </a:r>
          </a:p>
        </p:txBody>
      </p:sp>
      <p:sp>
        <p:nvSpPr>
          <p:cNvPr id="11" name="Content Placeholder 2">
            <a:extLst>
              <a:ext uri="{FF2B5EF4-FFF2-40B4-BE49-F238E27FC236}">
                <a16:creationId xmlns:a16="http://schemas.microsoft.com/office/drawing/2014/main" id="{CC3958BE-4290-56AC-5EA5-8F4E1572783C}"/>
              </a:ext>
            </a:extLst>
          </p:cNvPr>
          <p:cNvSpPr>
            <a:spLocks noGrp="1"/>
          </p:cNvSpPr>
          <p:nvPr>
            <p:ph idx="1"/>
          </p:nvPr>
        </p:nvSpPr>
        <p:spPr>
          <a:xfrm>
            <a:off x="660400" y="1648692"/>
            <a:ext cx="10464800" cy="587216"/>
          </a:xfrm>
        </p:spPr>
        <p:txBody>
          <a:bodyPr>
            <a:normAutofit fontScale="85000" lnSpcReduction="10000"/>
          </a:bodyPr>
          <a:lstStyle/>
          <a:p>
            <a:pPr marL="0" indent="0">
              <a:buNone/>
            </a:pPr>
            <a:r>
              <a:rPr lang="en-PH" sz="1800" dirty="0"/>
              <a:t>There are 30 features in the dataset, but I only chose (1) worst radius, (2) worst concave points and (3) texture error. Note that by selecting these features, we can see that there is good linear separation between data points.</a:t>
            </a:r>
          </a:p>
        </p:txBody>
      </p:sp>
      <p:sp>
        <p:nvSpPr>
          <p:cNvPr id="12" name="Content Placeholder 2">
            <a:extLst>
              <a:ext uri="{FF2B5EF4-FFF2-40B4-BE49-F238E27FC236}">
                <a16:creationId xmlns:a16="http://schemas.microsoft.com/office/drawing/2014/main" id="{4CBEFF84-6C2E-646F-EAA2-0244704A2FF8}"/>
              </a:ext>
            </a:extLst>
          </p:cNvPr>
          <p:cNvSpPr txBox="1">
            <a:spLocks/>
          </p:cNvSpPr>
          <p:nvPr/>
        </p:nvSpPr>
        <p:spPr>
          <a:xfrm rot="16200000">
            <a:off x="-185081" y="3913555"/>
            <a:ext cx="2147455" cy="356307"/>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PH" dirty="0"/>
              <a:t>Eta = 0.01, epochs = 300</a:t>
            </a:r>
          </a:p>
        </p:txBody>
      </p:sp>
      <p:pic>
        <p:nvPicPr>
          <p:cNvPr id="14" name="Picture 13" descr="A picture containing screenshot, colorfulness, line, art&#10;&#10;Description automatically generated">
            <a:extLst>
              <a:ext uri="{FF2B5EF4-FFF2-40B4-BE49-F238E27FC236}">
                <a16:creationId xmlns:a16="http://schemas.microsoft.com/office/drawing/2014/main" id="{70C52603-6D11-B99C-6DB3-1BDA8B95449C}"/>
              </a:ext>
            </a:extLst>
          </p:cNvPr>
          <p:cNvPicPr>
            <a:picLocks noChangeAspect="1"/>
          </p:cNvPicPr>
          <p:nvPr/>
        </p:nvPicPr>
        <p:blipFill>
          <a:blip r:embed="rId2"/>
          <a:stretch>
            <a:fillRect/>
          </a:stretch>
        </p:blipFill>
        <p:spPr>
          <a:xfrm>
            <a:off x="0" y="1775691"/>
            <a:ext cx="12192000" cy="4876800"/>
          </a:xfrm>
          <a:prstGeom prst="rect">
            <a:avLst/>
          </a:prstGeom>
        </p:spPr>
      </p:pic>
    </p:spTree>
    <p:extLst>
      <p:ext uri="{BB962C8B-B14F-4D97-AF65-F5344CB8AC3E}">
        <p14:creationId xmlns:p14="http://schemas.microsoft.com/office/powerpoint/2010/main" val="163925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FEF5-7F10-32D8-E3C7-A24CA8D1E956}"/>
              </a:ext>
            </a:extLst>
          </p:cNvPr>
          <p:cNvSpPr>
            <a:spLocks noGrp="1"/>
          </p:cNvSpPr>
          <p:nvPr>
            <p:ph type="title"/>
          </p:nvPr>
        </p:nvSpPr>
        <p:spPr/>
        <p:txBody>
          <a:bodyPr>
            <a:normAutofit/>
          </a:bodyPr>
          <a:lstStyle/>
          <a:p>
            <a:r>
              <a:rPr lang="en-PH" sz="2800" dirty="0"/>
              <a:t>Dataset 2: Breast Cancer Dataset (Logistic Regression)</a:t>
            </a:r>
          </a:p>
        </p:txBody>
      </p:sp>
      <p:sp>
        <p:nvSpPr>
          <p:cNvPr id="11" name="Content Placeholder 2">
            <a:extLst>
              <a:ext uri="{FF2B5EF4-FFF2-40B4-BE49-F238E27FC236}">
                <a16:creationId xmlns:a16="http://schemas.microsoft.com/office/drawing/2014/main" id="{CC3958BE-4290-56AC-5EA5-8F4E1572783C}"/>
              </a:ext>
            </a:extLst>
          </p:cNvPr>
          <p:cNvSpPr>
            <a:spLocks noGrp="1"/>
          </p:cNvSpPr>
          <p:nvPr>
            <p:ph idx="1"/>
          </p:nvPr>
        </p:nvSpPr>
        <p:spPr>
          <a:xfrm>
            <a:off x="660400" y="1648692"/>
            <a:ext cx="10464800" cy="587216"/>
          </a:xfrm>
        </p:spPr>
        <p:txBody>
          <a:bodyPr>
            <a:normAutofit fontScale="85000" lnSpcReduction="10000"/>
          </a:bodyPr>
          <a:lstStyle/>
          <a:p>
            <a:pPr marL="0" indent="0">
              <a:buNone/>
            </a:pPr>
            <a:r>
              <a:rPr lang="en-PH" sz="1800" dirty="0"/>
              <a:t>There are 30 features in the dataset, but I only chose (1) worst radius, (2) worst concave points and (3) texture error. Note that by selecting these features, we can see that there is good linear separation between data points.</a:t>
            </a:r>
          </a:p>
        </p:txBody>
      </p:sp>
      <p:sp>
        <p:nvSpPr>
          <p:cNvPr id="12" name="Content Placeholder 2">
            <a:extLst>
              <a:ext uri="{FF2B5EF4-FFF2-40B4-BE49-F238E27FC236}">
                <a16:creationId xmlns:a16="http://schemas.microsoft.com/office/drawing/2014/main" id="{4CBEFF84-6C2E-646F-EAA2-0244704A2FF8}"/>
              </a:ext>
            </a:extLst>
          </p:cNvPr>
          <p:cNvSpPr txBox="1">
            <a:spLocks/>
          </p:cNvSpPr>
          <p:nvPr/>
        </p:nvSpPr>
        <p:spPr>
          <a:xfrm rot="16200000">
            <a:off x="-185081" y="3913555"/>
            <a:ext cx="2147455" cy="356307"/>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PH" dirty="0"/>
              <a:t>Eta = 0.01, epochs = 300</a:t>
            </a:r>
          </a:p>
        </p:txBody>
      </p:sp>
      <p:pic>
        <p:nvPicPr>
          <p:cNvPr id="4" name="Picture 3" descr="A picture containing colorfulness, screenshot, majorelle blue, blue&#10;&#10;Description automatically generated">
            <a:extLst>
              <a:ext uri="{FF2B5EF4-FFF2-40B4-BE49-F238E27FC236}">
                <a16:creationId xmlns:a16="http://schemas.microsoft.com/office/drawing/2014/main" id="{8C7728E4-06E2-D21F-E829-65DF533A7261}"/>
              </a:ext>
            </a:extLst>
          </p:cNvPr>
          <p:cNvPicPr>
            <a:picLocks noChangeAspect="1"/>
          </p:cNvPicPr>
          <p:nvPr/>
        </p:nvPicPr>
        <p:blipFill>
          <a:blip r:embed="rId2"/>
          <a:stretch>
            <a:fillRect/>
          </a:stretch>
        </p:blipFill>
        <p:spPr>
          <a:xfrm>
            <a:off x="0" y="1840346"/>
            <a:ext cx="12192000" cy="4876800"/>
          </a:xfrm>
          <a:prstGeom prst="rect">
            <a:avLst/>
          </a:prstGeom>
        </p:spPr>
      </p:pic>
    </p:spTree>
    <p:extLst>
      <p:ext uri="{BB962C8B-B14F-4D97-AF65-F5344CB8AC3E}">
        <p14:creationId xmlns:p14="http://schemas.microsoft.com/office/powerpoint/2010/main" val="1331580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FEF5-7F10-32D8-E3C7-A24CA8D1E956}"/>
              </a:ext>
            </a:extLst>
          </p:cNvPr>
          <p:cNvSpPr>
            <a:spLocks noGrp="1"/>
          </p:cNvSpPr>
          <p:nvPr>
            <p:ph type="title"/>
          </p:nvPr>
        </p:nvSpPr>
        <p:spPr/>
        <p:txBody>
          <a:bodyPr/>
          <a:lstStyle/>
          <a:p>
            <a:r>
              <a:rPr lang="en-PH" dirty="0"/>
              <a:t>Dataset 2: Breast Cancer Dataset</a:t>
            </a:r>
          </a:p>
        </p:txBody>
      </p:sp>
      <p:sp>
        <p:nvSpPr>
          <p:cNvPr id="11" name="Content Placeholder 2">
            <a:extLst>
              <a:ext uri="{FF2B5EF4-FFF2-40B4-BE49-F238E27FC236}">
                <a16:creationId xmlns:a16="http://schemas.microsoft.com/office/drawing/2014/main" id="{CC3958BE-4290-56AC-5EA5-8F4E1572783C}"/>
              </a:ext>
            </a:extLst>
          </p:cNvPr>
          <p:cNvSpPr>
            <a:spLocks noGrp="1"/>
          </p:cNvSpPr>
          <p:nvPr>
            <p:ph idx="1"/>
          </p:nvPr>
        </p:nvSpPr>
        <p:spPr>
          <a:xfrm>
            <a:off x="660400" y="1648692"/>
            <a:ext cx="10464800" cy="587216"/>
          </a:xfrm>
        </p:spPr>
        <p:txBody>
          <a:bodyPr>
            <a:normAutofit fontScale="85000" lnSpcReduction="10000"/>
          </a:bodyPr>
          <a:lstStyle/>
          <a:p>
            <a:pPr marL="0" indent="0">
              <a:buNone/>
            </a:pPr>
            <a:r>
              <a:rPr lang="en-PH" sz="1800" dirty="0"/>
              <a:t>To decide on the choice of features, I had to use an ML technique outside the scope of this course (feature importance by decision tree classifier). Nevertheless, I present it here for completeness. </a:t>
            </a:r>
          </a:p>
        </p:txBody>
      </p:sp>
      <p:sp>
        <p:nvSpPr>
          <p:cNvPr id="4" name="TextBox 3">
            <a:extLst>
              <a:ext uri="{FF2B5EF4-FFF2-40B4-BE49-F238E27FC236}">
                <a16:creationId xmlns:a16="http://schemas.microsoft.com/office/drawing/2014/main" id="{58627DCC-FD91-3C72-3254-2A198FE74CFE}"/>
              </a:ext>
            </a:extLst>
          </p:cNvPr>
          <p:cNvSpPr txBox="1"/>
          <p:nvPr/>
        </p:nvSpPr>
        <p:spPr>
          <a:xfrm>
            <a:off x="736121" y="2505906"/>
            <a:ext cx="4905554" cy="3170099"/>
          </a:xfrm>
          <a:prstGeom prst="rect">
            <a:avLst/>
          </a:prstGeom>
          <a:noFill/>
        </p:spPr>
        <p:txBody>
          <a:bodyPr wrap="square">
            <a:spAutoFit/>
          </a:bodyPr>
          <a:lstStyle/>
          <a:p>
            <a:r>
              <a:rPr lang="en-PH" sz="1000" b="0" dirty="0">
                <a:effectLst/>
                <a:latin typeface="Consolas" panose="020B0609020204030204" pitchFamily="49" charset="0"/>
              </a:rPr>
              <a:t>from </a:t>
            </a:r>
            <a:r>
              <a:rPr lang="en-PH" sz="1000" b="0" dirty="0" err="1">
                <a:effectLst/>
                <a:latin typeface="Consolas" panose="020B0609020204030204" pitchFamily="49" charset="0"/>
              </a:rPr>
              <a:t>sklearn.tree</a:t>
            </a:r>
            <a:r>
              <a:rPr lang="en-PH" sz="1000" b="0" dirty="0">
                <a:effectLst/>
                <a:latin typeface="Consolas" panose="020B0609020204030204" pitchFamily="49" charset="0"/>
              </a:rPr>
              <a:t> import </a:t>
            </a:r>
            <a:r>
              <a:rPr lang="en-PH" sz="1000" b="0" dirty="0" err="1">
                <a:effectLst/>
                <a:latin typeface="Consolas" panose="020B0609020204030204" pitchFamily="49" charset="0"/>
              </a:rPr>
              <a:t>DecisionTreeClassifier</a:t>
            </a:r>
            <a:endParaRPr lang="en-PH" sz="1000" b="0" dirty="0">
              <a:effectLst/>
              <a:latin typeface="Consolas" panose="020B0609020204030204" pitchFamily="49" charset="0"/>
            </a:endParaRPr>
          </a:p>
          <a:p>
            <a:br>
              <a:rPr lang="en-PH" sz="1000" b="0" dirty="0">
                <a:effectLst/>
                <a:latin typeface="Consolas" panose="020B0609020204030204" pitchFamily="49" charset="0"/>
              </a:rPr>
            </a:br>
            <a:r>
              <a:rPr lang="en-PH" sz="1000" b="0" dirty="0">
                <a:effectLst/>
                <a:latin typeface="Consolas" panose="020B0609020204030204" pitchFamily="49" charset="0"/>
              </a:rPr>
              <a:t>cancer = </a:t>
            </a:r>
            <a:r>
              <a:rPr lang="en-PH" sz="1000" b="0" dirty="0" err="1">
                <a:effectLst/>
                <a:latin typeface="Consolas" panose="020B0609020204030204" pitchFamily="49" charset="0"/>
              </a:rPr>
              <a:t>load_breast_cancer</a:t>
            </a:r>
            <a:r>
              <a:rPr lang="en-PH" sz="1000" b="0" dirty="0">
                <a:effectLst/>
                <a:latin typeface="Consolas" panose="020B0609020204030204" pitchFamily="49" charset="0"/>
              </a:rPr>
              <a:t>() </a:t>
            </a:r>
          </a:p>
          <a:p>
            <a:r>
              <a:rPr lang="en-PH" sz="1000" b="0" dirty="0" err="1">
                <a:effectLst/>
                <a:latin typeface="Consolas" panose="020B0609020204030204" pitchFamily="49" charset="0"/>
              </a:rPr>
              <a:t>X_train</a:t>
            </a:r>
            <a:r>
              <a:rPr lang="en-PH" sz="1000" b="0" dirty="0">
                <a:effectLst/>
                <a:latin typeface="Consolas" panose="020B0609020204030204" pitchFamily="49" charset="0"/>
              </a:rPr>
              <a:t>, </a:t>
            </a:r>
            <a:r>
              <a:rPr lang="en-PH" sz="1000" b="0" dirty="0" err="1">
                <a:effectLst/>
                <a:latin typeface="Consolas" panose="020B0609020204030204" pitchFamily="49" charset="0"/>
              </a:rPr>
              <a:t>X_test</a:t>
            </a:r>
            <a:r>
              <a:rPr lang="en-PH" sz="1000" b="0" dirty="0">
                <a:effectLst/>
                <a:latin typeface="Consolas" panose="020B0609020204030204" pitchFamily="49" charset="0"/>
              </a:rPr>
              <a:t>, </a:t>
            </a:r>
            <a:r>
              <a:rPr lang="en-PH" sz="1000" b="0" dirty="0" err="1">
                <a:effectLst/>
                <a:latin typeface="Consolas" panose="020B0609020204030204" pitchFamily="49" charset="0"/>
              </a:rPr>
              <a:t>y_train</a:t>
            </a:r>
            <a:r>
              <a:rPr lang="en-PH" sz="1000" b="0" dirty="0">
                <a:effectLst/>
                <a:latin typeface="Consolas" panose="020B0609020204030204" pitchFamily="49" charset="0"/>
              </a:rPr>
              <a:t>, </a:t>
            </a:r>
            <a:r>
              <a:rPr lang="en-PH" sz="1000" b="0" dirty="0" err="1">
                <a:effectLst/>
                <a:latin typeface="Consolas" panose="020B0609020204030204" pitchFamily="49" charset="0"/>
              </a:rPr>
              <a:t>y_test</a:t>
            </a:r>
            <a:r>
              <a:rPr lang="en-PH" sz="1000" b="0" dirty="0">
                <a:effectLst/>
                <a:latin typeface="Consolas" panose="020B0609020204030204" pitchFamily="49" charset="0"/>
              </a:rPr>
              <a:t> = </a:t>
            </a:r>
            <a:r>
              <a:rPr lang="en-PH" sz="1000" b="0" dirty="0" err="1">
                <a:effectLst/>
                <a:latin typeface="Consolas" panose="020B0609020204030204" pitchFamily="49" charset="0"/>
              </a:rPr>
              <a:t>train_test_split</a:t>
            </a:r>
            <a:r>
              <a:rPr lang="en-PH" sz="1000" b="0" dirty="0">
                <a:effectLst/>
                <a:latin typeface="Consolas" panose="020B0609020204030204" pitchFamily="49" charset="0"/>
              </a:rPr>
              <a:t>(</a:t>
            </a:r>
            <a:r>
              <a:rPr lang="en-PH" sz="1000" b="0" dirty="0" err="1">
                <a:effectLst/>
                <a:latin typeface="Consolas" panose="020B0609020204030204" pitchFamily="49" charset="0"/>
              </a:rPr>
              <a:t>cancer.data</a:t>
            </a:r>
            <a:r>
              <a:rPr lang="en-PH" sz="1000" b="0" dirty="0">
                <a:effectLst/>
                <a:latin typeface="Consolas" panose="020B0609020204030204" pitchFamily="49" charset="0"/>
              </a:rPr>
              <a:t>, </a:t>
            </a:r>
            <a:r>
              <a:rPr lang="en-PH" sz="1000" b="0" dirty="0" err="1">
                <a:effectLst/>
                <a:latin typeface="Consolas" panose="020B0609020204030204" pitchFamily="49" charset="0"/>
              </a:rPr>
              <a:t>cancer.target</a:t>
            </a:r>
            <a:r>
              <a:rPr lang="en-PH" sz="1000" b="0" dirty="0">
                <a:effectLst/>
                <a:latin typeface="Consolas" panose="020B0609020204030204" pitchFamily="49" charset="0"/>
              </a:rPr>
              <a:t>, stratify=</a:t>
            </a:r>
            <a:r>
              <a:rPr lang="en-PH" sz="1000" b="0" dirty="0" err="1">
                <a:effectLst/>
                <a:latin typeface="Consolas" panose="020B0609020204030204" pitchFamily="49" charset="0"/>
              </a:rPr>
              <a:t>cancer.target</a:t>
            </a:r>
            <a:r>
              <a:rPr lang="en-PH" sz="1000" b="0" dirty="0">
                <a:effectLst/>
                <a:latin typeface="Consolas" panose="020B0609020204030204" pitchFamily="49" charset="0"/>
              </a:rPr>
              <a:t>, </a:t>
            </a:r>
            <a:r>
              <a:rPr lang="en-PH" sz="1000" b="0" dirty="0" err="1">
                <a:effectLst/>
                <a:latin typeface="Consolas" panose="020B0609020204030204" pitchFamily="49" charset="0"/>
              </a:rPr>
              <a:t>random_state</a:t>
            </a:r>
            <a:r>
              <a:rPr lang="en-PH" sz="1000" b="0" dirty="0">
                <a:effectLst/>
                <a:latin typeface="Consolas" panose="020B0609020204030204" pitchFamily="49" charset="0"/>
              </a:rPr>
              <a:t>=42)</a:t>
            </a:r>
          </a:p>
          <a:p>
            <a:r>
              <a:rPr lang="en-PH" sz="1000" b="0" dirty="0">
                <a:effectLst/>
                <a:latin typeface="Consolas" panose="020B0609020204030204" pitchFamily="49" charset="0"/>
              </a:rPr>
              <a:t>tree = </a:t>
            </a:r>
            <a:r>
              <a:rPr lang="en-PH" sz="1000" b="0" dirty="0" err="1">
                <a:effectLst/>
                <a:latin typeface="Consolas" panose="020B0609020204030204" pitchFamily="49" charset="0"/>
              </a:rPr>
              <a:t>DecisionTreeClassifier</a:t>
            </a:r>
            <a:r>
              <a:rPr lang="en-PH" sz="1000" b="0" dirty="0">
                <a:effectLst/>
                <a:latin typeface="Consolas" panose="020B0609020204030204" pitchFamily="49" charset="0"/>
              </a:rPr>
              <a:t>(</a:t>
            </a:r>
            <a:r>
              <a:rPr lang="en-PH" sz="1000" b="0" dirty="0" err="1">
                <a:effectLst/>
                <a:latin typeface="Consolas" panose="020B0609020204030204" pitchFamily="49" charset="0"/>
              </a:rPr>
              <a:t>max_depth</a:t>
            </a:r>
            <a:r>
              <a:rPr lang="en-PH" sz="1000" b="0" dirty="0">
                <a:effectLst/>
                <a:latin typeface="Consolas" panose="020B0609020204030204" pitchFamily="49" charset="0"/>
              </a:rPr>
              <a:t> =3, </a:t>
            </a:r>
            <a:r>
              <a:rPr lang="en-PH" sz="1000" b="0" dirty="0" err="1">
                <a:effectLst/>
                <a:latin typeface="Consolas" panose="020B0609020204030204" pitchFamily="49" charset="0"/>
              </a:rPr>
              <a:t>random_state</a:t>
            </a:r>
            <a:r>
              <a:rPr lang="en-PH" sz="1000" b="0" dirty="0">
                <a:effectLst/>
                <a:latin typeface="Consolas" panose="020B0609020204030204" pitchFamily="49" charset="0"/>
              </a:rPr>
              <a:t>=0) </a:t>
            </a:r>
          </a:p>
          <a:p>
            <a:r>
              <a:rPr lang="en-PH" sz="1000" b="0" dirty="0" err="1">
                <a:effectLst/>
                <a:latin typeface="Consolas" panose="020B0609020204030204" pitchFamily="49" charset="0"/>
              </a:rPr>
              <a:t>tree.fit</a:t>
            </a:r>
            <a:r>
              <a:rPr lang="en-PH" sz="1000" b="0" dirty="0">
                <a:effectLst/>
                <a:latin typeface="Consolas" panose="020B0609020204030204" pitchFamily="49" charset="0"/>
              </a:rPr>
              <a:t>(</a:t>
            </a:r>
            <a:r>
              <a:rPr lang="en-PH" sz="1000" b="0" dirty="0" err="1">
                <a:effectLst/>
                <a:latin typeface="Consolas" panose="020B0609020204030204" pitchFamily="49" charset="0"/>
              </a:rPr>
              <a:t>X_train</a:t>
            </a:r>
            <a:r>
              <a:rPr lang="en-PH" sz="1000" b="0" dirty="0">
                <a:effectLst/>
                <a:latin typeface="Consolas" panose="020B0609020204030204" pitchFamily="49" charset="0"/>
              </a:rPr>
              <a:t>, </a:t>
            </a:r>
            <a:r>
              <a:rPr lang="en-PH" sz="1000" b="0" dirty="0" err="1">
                <a:effectLst/>
                <a:latin typeface="Consolas" panose="020B0609020204030204" pitchFamily="49" charset="0"/>
              </a:rPr>
              <a:t>y_train</a:t>
            </a:r>
            <a:r>
              <a:rPr lang="en-PH" sz="1000" b="0" dirty="0">
                <a:effectLst/>
                <a:latin typeface="Consolas" panose="020B0609020204030204" pitchFamily="49" charset="0"/>
              </a:rPr>
              <a:t>) </a:t>
            </a:r>
          </a:p>
          <a:p>
            <a:r>
              <a:rPr lang="en-PH" sz="1000" b="0" dirty="0">
                <a:effectLst/>
                <a:latin typeface="Consolas" panose="020B0609020204030204" pitchFamily="49" charset="0"/>
              </a:rPr>
              <a:t>print("Accuracy on training set: {:.3f}".format(</a:t>
            </a:r>
            <a:r>
              <a:rPr lang="en-PH" sz="1000" b="0" dirty="0" err="1">
                <a:effectLst/>
                <a:latin typeface="Consolas" panose="020B0609020204030204" pitchFamily="49" charset="0"/>
              </a:rPr>
              <a:t>tree.score</a:t>
            </a:r>
            <a:r>
              <a:rPr lang="en-PH" sz="1000" b="0" dirty="0">
                <a:effectLst/>
                <a:latin typeface="Consolas" panose="020B0609020204030204" pitchFamily="49" charset="0"/>
              </a:rPr>
              <a:t>(</a:t>
            </a:r>
            <a:r>
              <a:rPr lang="en-PH" sz="1000" b="0" dirty="0" err="1">
                <a:effectLst/>
                <a:latin typeface="Consolas" panose="020B0609020204030204" pitchFamily="49" charset="0"/>
              </a:rPr>
              <a:t>X_train</a:t>
            </a:r>
            <a:r>
              <a:rPr lang="en-PH" sz="1000" b="0" dirty="0">
                <a:effectLst/>
                <a:latin typeface="Consolas" panose="020B0609020204030204" pitchFamily="49" charset="0"/>
              </a:rPr>
              <a:t>, </a:t>
            </a:r>
            <a:r>
              <a:rPr lang="en-PH" sz="1000" b="0" dirty="0" err="1">
                <a:effectLst/>
                <a:latin typeface="Consolas" panose="020B0609020204030204" pitchFamily="49" charset="0"/>
              </a:rPr>
              <a:t>y_train</a:t>
            </a:r>
            <a:r>
              <a:rPr lang="en-PH" sz="1000" b="0" dirty="0">
                <a:effectLst/>
                <a:latin typeface="Consolas" panose="020B0609020204030204" pitchFamily="49" charset="0"/>
              </a:rPr>
              <a:t>))) </a:t>
            </a:r>
          </a:p>
          <a:p>
            <a:r>
              <a:rPr lang="en-PH" sz="1000" b="0" dirty="0">
                <a:effectLst/>
                <a:latin typeface="Consolas" panose="020B0609020204030204" pitchFamily="49" charset="0"/>
              </a:rPr>
              <a:t>print("Accuracy on test set: {:.3f}".format(</a:t>
            </a:r>
            <a:r>
              <a:rPr lang="en-PH" sz="1000" b="0" dirty="0" err="1">
                <a:effectLst/>
                <a:latin typeface="Consolas" panose="020B0609020204030204" pitchFamily="49" charset="0"/>
              </a:rPr>
              <a:t>tree.score</a:t>
            </a:r>
            <a:r>
              <a:rPr lang="en-PH" sz="1000" b="0" dirty="0">
                <a:effectLst/>
                <a:latin typeface="Consolas" panose="020B0609020204030204" pitchFamily="49" charset="0"/>
              </a:rPr>
              <a:t>(</a:t>
            </a:r>
            <a:r>
              <a:rPr lang="en-PH" sz="1000" b="0" dirty="0" err="1">
                <a:effectLst/>
                <a:latin typeface="Consolas" panose="020B0609020204030204" pitchFamily="49" charset="0"/>
              </a:rPr>
              <a:t>X_test</a:t>
            </a:r>
            <a:r>
              <a:rPr lang="en-PH" sz="1000" b="0" dirty="0">
                <a:effectLst/>
                <a:latin typeface="Consolas" panose="020B0609020204030204" pitchFamily="49" charset="0"/>
              </a:rPr>
              <a:t>, </a:t>
            </a:r>
            <a:r>
              <a:rPr lang="en-PH" sz="1000" b="0" dirty="0" err="1">
                <a:effectLst/>
                <a:latin typeface="Consolas" panose="020B0609020204030204" pitchFamily="49" charset="0"/>
              </a:rPr>
              <a:t>y_test</a:t>
            </a:r>
            <a:r>
              <a:rPr lang="en-PH" sz="1000" b="0" dirty="0">
                <a:effectLst/>
                <a:latin typeface="Consolas" panose="020B0609020204030204" pitchFamily="49" charset="0"/>
              </a:rPr>
              <a:t>)))</a:t>
            </a:r>
          </a:p>
          <a:p>
            <a:r>
              <a:rPr lang="en-PH" sz="1000" b="0" dirty="0">
                <a:effectLst/>
                <a:latin typeface="Consolas" panose="020B0609020204030204" pitchFamily="49" charset="0"/>
              </a:rPr>
              <a:t>def </a:t>
            </a:r>
            <a:r>
              <a:rPr lang="en-PH" sz="1000" b="0" dirty="0" err="1">
                <a:effectLst/>
                <a:latin typeface="Consolas" panose="020B0609020204030204" pitchFamily="49" charset="0"/>
              </a:rPr>
              <a:t>plot_feature_importances_cancer</a:t>
            </a:r>
            <a:r>
              <a:rPr lang="en-PH" sz="1000" b="0" dirty="0">
                <a:effectLst/>
                <a:latin typeface="Consolas" panose="020B0609020204030204" pitchFamily="49" charset="0"/>
              </a:rPr>
              <a:t>(model): </a:t>
            </a:r>
          </a:p>
          <a:p>
            <a:r>
              <a:rPr lang="en-PH" sz="1000" b="0" dirty="0">
                <a:effectLst/>
                <a:latin typeface="Consolas" panose="020B0609020204030204" pitchFamily="49" charset="0"/>
              </a:rPr>
              <a:t>    </a:t>
            </a:r>
            <a:r>
              <a:rPr lang="en-PH" sz="1000" b="0" dirty="0" err="1">
                <a:effectLst/>
                <a:latin typeface="Consolas" panose="020B0609020204030204" pitchFamily="49" charset="0"/>
              </a:rPr>
              <a:t>n_features</a:t>
            </a:r>
            <a:r>
              <a:rPr lang="en-PH" sz="1000" b="0" dirty="0">
                <a:effectLst/>
                <a:latin typeface="Consolas" panose="020B0609020204030204" pitchFamily="49" charset="0"/>
              </a:rPr>
              <a:t> = </a:t>
            </a:r>
            <a:r>
              <a:rPr lang="en-PH" sz="1000" b="0" dirty="0" err="1">
                <a:effectLst/>
                <a:latin typeface="Consolas" panose="020B0609020204030204" pitchFamily="49" charset="0"/>
              </a:rPr>
              <a:t>cancer.data.shape</a:t>
            </a:r>
            <a:r>
              <a:rPr lang="en-PH" sz="1000" b="0" dirty="0">
                <a:effectLst/>
                <a:latin typeface="Consolas" panose="020B0609020204030204" pitchFamily="49" charset="0"/>
              </a:rPr>
              <a:t>[1] </a:t>
            </a:r>
          </a:p>
          <a:p>
            <a:r>
              <a:rPr lang="en-PH" sz="1000" b="0" dirty="0">
                <a:effectLst/>
                <a:latin typeface="Consolas" panose="020B0609020204030204" pitchFamily="49" charset="0"/>
              </a:rPr>
              <a:t>    </a:t>
            </a:r>
            <a:r>
              <a:rPr lang="en-PH" sz="1000" b="0" dirty="0" err="1">
                <a:effectLst/>
                <a:latin typeface="Consolas" panose="020B0609020204030204" pitchFamily="49" charset="0"/>
              </a:rPr>
              <a:t>plt.barh</a:t>
            </a:r>
            <a:r>
              <a:rPr lang="en-PH" sz="1000" b="0" dirty="0">
                <a:effectLst/>
                <a:latin typeface="Consolas" panose="020B0609020204030204" pitchFamily="49" charset="0"/>
              </a:rPr>
              <a:t>(range(</a:t>
            </a:r>
            <a:r>
              <a:rPr lang="en-PH" sz="1000" b="0" dirty="0" err="1">
                <a:effectLst/>
                <a:latin typeface="Consolas" panose="020B0609020204030204" pitchFamily="49" charset="0"/>
              </a:rPr>
              <a:t>n_features</a:t>
            </a:r>
            <a:r>
              <a:rPr lang="en-PH" sz="1000" b="0" dirty="0">
                <a:effectLst/>
                <a:latin typeface="Consolas" panose="020B0609020204030204" pitchFamily="49" charset="0"/>
              </a:rPr>
              <a:t>), </a:t>
            </a:r>
            <a:r>
              <a:rPr lang="en-PH" sz="1000" b="0" dirty="0" err="1">
                <a:effectLst/>
                <a:latin typeface="Consolas" panose="020B0609020204030204" pitchFamily="49" charset="0"/>
              </a:rPr>
              <a:t>model.feature_importances</a:t>
            </a:r>
            <a:r>
              <a:rPr lang="en-PH" sz="1000" b="0" dirty="0">
                <a:effectLst/>
                <a:latin typeface="Consolas" panose="020B0609020204030204" pitchFamily="49" charset="0"/>
              </a:rPr>
              <a:t>_, align='center') </a:t>
            </a:r>
          </a:p>
          <a:p>
            <a:r>
              <a:rPr lang="en-PH" sz="1000" b="0" dirty="0">
                <a:effectLst/>
                <a:latin typeface="Consolas" panose="020B0609020204030204" pitchFamily="49" charset="0"/>
              </a:rPr>
              <a:t>    </a:t>
            </a:r>
            <a:r>
              <a:rPr lang="en-PH" sz="1000" b="0" dirty="0" err="1">
                <a:effectLst/>
                <a:latin typeface="Consolas" panose="020B0609020204030204" pitchFamily="49" charset="0"/>
              </a:rPr>
              <a:t>plt.yticks</a:t>
            </a:r>
            <a:r>
              <a:rPr lang="en-PH" sz="1000" b="0" dirty="0">
                <a:effectLst/>
                <a:latin typeface="Consolas" panose="020B0609020204030204" pitchFamily="49" charset="0"/>
              </a:rPr>
              <a:t>(</a:t>
            </a:r>
            <a:r>
              <a:rPr lang="en-PH" sz="1000" b="0" dirty="0" err="1">
                <a:effectLst/>
                <a:latin typeface="Consolas" panose="020B0609020204030204" pitchFamily="49" charset="0"/>
              </a:rPr>
              <a:t>np.arange</a:t>
            </a:r>
            <a:r>
              <a:rPr lang="en-PH" sz="1000" b="0" dirty="0">
                <a:effectLst/>
                <a:latin typeface="Consolas" panose="020B0609020204030204" pitchFamily="49" charset="0"/>
              </a:rPr>
              <a:t>(</a:t>
            </a:r>
            <a:r>
              <a:rPr lang="en-PH" sz="1000" b="0" dirty="0" err="1">
                <a:effectLst/>
                <a:latin typeface="Consolas" panose="020B0609020204030204" pitchFamily="49" charset="0"/>
              </a:rPr>
              <a:t>n_features</a:t>
            </a:r>
            <a:r>
              <a:rPr lang="en-PH" sz="1000" b="0" dirty="0">
                <a:effectLst/>
                <a:latin typeface="Consolas" panose="020B0609020204030204" pitchFamily="49" charset="0"/>
              </a:rPr>
              <a:t>), </a:t>
            </a:r>
            <a:r>
              <a:rPr lang="en-PH" sz="1000" b="0" dirty="0" err="1">
                <a:effectLst/>
                <a:latin typeface="Consolas" panose="020B0609020204030204" pitchFamily="49" charset="0"/>
              </a:rPr>
              <a:t>cancer.feature_names</a:t>
            </a:r>
            <a:r>
              <a:rPr lang="en-PH" sz="1000" b="0" dirty="0">
                <a:effectLst/>
                <a:latin typeface="Consolas" panose="020B0609020204030204" pitchFamily="49" charset="0"/>
              </a:rPr>
              <a:t>) </a:t>
            </a:r>
          </a:p>
          <a:p>
            <a:r>
              <a:rPr lang="en-PH" sz="1000" b="0" dirty="0">
                <a:effectLst/>
                <a:latin typeface="Consolas" panose="020B0609020204030204" pitchFamily="49" charset="0"/>
              </a:rPr>
              <a:t>    </a:t>
            </a:r>
            <a:r>
              <a:rPr lang="en-PH" sz="1000" b="0" dirty="0" err="1">
                <a:effectLst/>
                <a:latin typeface="Consolas" panose="020B0609020204030204" pitchFamily="49" charset="0"/>
              </a:rPr>
              <a:t>plt.xlabel</a:t>
            </a:r>
            <a:r>
              <a:rPr lang="en-PH" sz="1000" b="0" dirty="0">
                <a:effectLst/>
                <a:latin typeface="Consolas" panose="020B0609020204030204" pitchFamily="49" charset="0"/>
              </a:rPr>
              <a:t>("Feature importance") </a:t>
            </a:r>
          </a:p>
          <a:p>
            <a:r>
              <a:rPr lang="en-PH" sz="1000" b="0" dirty="0">
                <a:effectLst/>
                <a:latin typeface="Consolas" panose="020B0609020204030204" pitchFamily="49" charset="0"/>
              </a:rPr>
              <a:t>    </a:t>
            </a:r>
            <a:r>
              <a:rPr lang="en-PH" sz="1000" b="0" dirty="0" err="1">
                <a:effectLst/>
                <a:latin typeface="Consolas" panose="020B0609020204030204" pitchFamily="49" charset="0"/>
              </a:rPr>
              <a:t>plt.ylabel</a:t>
            </a:r>
            <a:r>
              <a:rPr lang="en-PH" sz="1000" b="0" dirty="0">
                <a:effectLst/>
                <a:latin typeface="Consolas" panose="020B0609020204030204" pitchFamily="49" charset="0"/>
              </a:rPr>
              <a:t>("Feature")</a:t>
            </a:r>
          </a:p>
          <a:p>
            <a:r>
              <a:rPr lang="en-PH" sz="1000" b="0" dirty="0" err="1">
                <a:effectLst/>
                <a:latin typeface="Consolas" panose="020B0609020204030204" pitchFamily="49" charset="0"/>
              </a:rPr>
              <a:t>plt.figure</a:t>
            </a:r>
            <a:r>
              <a:rPr lang="en-PH" sz="1000" b="0" dirty="0">
                <a:effectLst/>
                <a:latin typeface="Consolas" panose="020B0609020204030204" pitchFamily="49" charset="0"/>
              </a:rPr>
              <a:t>(</a:t>
            </a:r>
            <a:r>
              <a:rPr lang="en-PH" sz="1000" b="0" dirty="0" err="1">
                <a:effectLst/>
                <a:latin typeface="Consolas" panose="020B0609020204030204" pitchFamily="49" charset="0"/>
              </a:rPr>
              <a:t>figsize</a:t>
            </a:r>
            <a:r>
              <a:rPr lang="en-PH" sz="1000" b="0" dirty="0">
                <a:effectLst/>
                <a:latin typeface="Consolas" panose="020B0609020204030204" pitchFamily="49" charset="0"/>
              </a:rPr>
              <a:t>=(15,10))</a:t>
            </a:r>
          </a:p>
          <a:p>
            <a:r>
              <a:rPr lang="en-PH" sz="1000" b="0" dirty="0" err="1">
                <a:effectLst/>
                <a:latin typeface="Consolas" panose="020B0609020204030204" pitchFamily="49" charset="0"/>
              </a:rPr>
              <a:t>plot_feature_importances_cancer</a:t>
            </a:r>
            <a:r>
              <a:rPr lang="en-PH" sz="1000" b="0" dirty="0">
                <a:effectLst/>
                <a:latin typeface="Consolas" panose="020B0609020204030204" pitchFamily="49" charset="0"/>
              </a:rPr>
              <a:t>(tree)</a:t>
            </a:r>
          </a:p>
        </p:txBody>
      </p:sp>
      <p:pic>
        <p:nvPicPr>
          <p:cNvPr id="6" name="Picture 5">
            <a:extLst>
              <a:ext uri="{FF2B5EF4-FFF2-40B4-BE49-F238E27FC236}">
                <a16:creationId xmlns:a16="http://schemas.microsoft.com/office/drawing/2014/main" id="{28898534-41FF-3870-A66C-B260299F7CC4}"/>
              </a:ext>
            </a:extLst>
          </p:cNvPr>
          <p:cNvPicPr>
            <a:picLocks noChangeAspect="1"/>
          </p:cNvPicPr>
          <p:nvPr/>
        </p:nvPicPr>
        <p:blipFill>
          <a:blip r:embed="rId2"/>
          <a:stretch>
            <a:fillRect/>
          </a:stretch>
        </p:blipFill>
        <p:spPr>
          <a:xfrm>
            <a:off x="5749120" y="2390516"/>
            <a:ext cx="5706759" cy="3400881"/>
          </a:xfrm>
          <a:prstGeom prst="rect">
            <a:avLst/>
          </a:prstGeom>
        </p:spPr>
      </p:pic>
    </p:spTree>
    <p:extLst>
      <p:ext uri="{BB962C8B-B14F-4D97-AF65-F5344CB8AC3E}">
        <p14:creationId xmlns:p14="http://schemas.microsoft.com/office/powerpoint/2010/main" val="4037656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FEF5-7F10-32D8-E3C7-A24CA8D1E956}"/>
              </a:ext>
            </a:extLst>
          </p:cNvPr>
          <p:cNvSpPr>
            <a:spLocks noGrp="1"/>
          </p:cNvSpPr>
          <p:nvPr>
            <p:ph type="title"/>
          </p:nvPr>
        </p:nvSpPr>
        <p:spPr/>
        <p:txBody>
          <a:bodyPr/>
          <a:lstStyle/>
          <a:p>
            <a:r>
              <a:rPr lang="en-PH" dirty="0"/>
              <a:t>Dataset 3: Iris Dataset</a:t>
            </a:r>
          </a:p>
        </p:txBody>
      </p:sp>
      <p:sp>
        <p:nvSpPr>
          <p:cNvPr id="3" name="Content Placeholder 2">
            <a:extLst>
              <a:ext uri="{FF2B5EF4-FFF2-40B4-BE49-F238E27FC236}">
                <a16:creationId xmlns:a16="http://schemas.microsoft.com/office/drawing/2014/main" id="{9D18DE92-3C16-0A64-DD48-1CF3032A54CA}"/>
              </a:ext>
            </a:extLst>
          </p:cNvPr>
          <p:cNvSpPr>
            <a:spLocks noGrp="1"/>
          </p:cNvSpPr>
          <p:nvPr>
            <p:ph idx="1"/>
          </p:nvPr>
        </p:nvSpPr>
        <p:spPr>
          <a:xfrm>
            <a:off x="1066800" y="2103120"/>
            <a:ext cx="10058400" cy="587216"/>
          </a:xfrm>
        </p:spPr>
        <p:txBody>
          <a:bodyPr>
            <a:normAutofit fontScale="85000" lnSpcReduction="10000"/>
          </a:bodyPr>
          <a:lstStyle/>
          <a:p>
            <a:pPr marL="0" indent="0">
              <a:buNone/>
            </a:pPr>
            <a:r>
              <a:rPr lang="en-PH" sz="1800" dirty="0"/>
              <a:t>There are 150 data points, 50 for each type of iris (</a:t>
            </a:r>
            <a:r>
              <a:rPr lang="en-PH" sz="1800" dirty="0" err="1"/>
              <a:t>setosa</a:t>
            </a:r>
            <a:r>
              <a:rPr lang="en-PH" sz="1800" dirty="0"/>
              <a:t>, versicolor, virginica). There are four features: sepal length, sepal width, petal length, and petal width.</a:t>
            </a:r>
          </a:p>
        </p:txBody>
      </p:sp>
      <p:sp>
        <p:nvSpPr>
          <p:cNvPr id="5" name="TextBox 4">
            <a:extLst>
              <a:ext uri="{FF2B5EF4-FFF2-40B4-BE49-F238E27FC236}">
                <a16:creationId xmlns:a16="http://schemas.microsoft.com/office/drawing/2014/main" id="{CF3E5017-8733-77B3-BE8F-C1447C36933D}"/>
              </a:ext>
            </a:extLst>
          </p:cNvPr>
          <p:cNvSpPr txBox="1"/>
          <p:nvPr/>
        </p:nvSpPr>
        <p:spPr>
          <a:xfrm>
            <a:off x="1233577" y="2690336"/>
            <a:ext cx="9126748" cy="1384995"/>
          </a:xfrm>
          <a:prstGeom prst="rect">
            <a:avLst/>
          </a:prstGeom>
          <a:noFill/>
        </p:spPr>
        <p:txBody>
          <a:bodyPr wrap="square">
            <a:spAutoFit/>
          </a:bodyPr>
          <a:lstStyle/>
          <a:p>
            <a:r>
              <a:rPr lang="en-US" sz="1200" b="0" dirty="0">
                <a:effectLst/>
                <a:latin typeface="Consolas" panose="020B0609020204030204" pitchFamily="49" charset="0"/>
              </a:rPr>
              <a:t>from </a:t>
            </a:r>
            <a:r>
              <a:rPr lang="en-US" sz="1200" b="0" dirty="0" err="1">
                <a:effectLst/>
                <a:latin typeface="Consolas" panose="020B0609020204030204" pitchFamily="49" charset="0"/>
              </a:rPr>
              <a:t>sklearn.datasets</a:t>
            </a:r>
            <a:r>
              <a:rPr lang="en-US" sz="1200" b="0" dirty="0">
                <a:effectLst/>
                <a:latin typeface="Consolas" panose="020B0609020204030204" pitchFamily="49" charset="0"/>
              </a:rPr>
              <a:t> import </a:t>
            </a:r>
            <a:r>
              <a:rPr lang="en-US" sz="1200" b="0" dirty="0" err="1">
                <a:effectLst/>
                <a:latin typeface="Consolas" panose="020B0609020204030204" pitchFamily="49" charset="0"/>
              </a:rPr>
              <a:t>load_iris</a:t>
            </a:r>
            <a:endParaRPr lang="en-US" sz="1200" b="0" dirty="0">
              <a:effectLst/>
              <a:latin typeface="Consolas" panose="020B0609020204030204" pitchFamily="49" charset="0"/>
            </a:endParaRPr>
          </a:p>
          <a:p>
            <a:r>
              <a:rPr lang="en-US" sz="1200" b="0" dirty="0">
                <a:effectLst/>
                <a:latin typeface="Consolas" panose="020B0609020204030204" pitchFamily="49" charset="0"/>
              </a:rPr>
              <a:t>iris = </a:t>
            </a:r>
            <a:r>
              <a:rPr lang="en-US" sz="1200" b="0" dirty="0" err="1">
                <a:effectLst/>
                <a:latin typeface="Consolas" panose="020B0609020204030204" pitchFamily="49" charset="0"/>
              </a:rPr>
              <a:t>load_iris</a:t>
            </a:r>
            <a:r>
              <a:rPr lang="en-US" sz="1200" b="0" dirty="0">
                <a:effectLst/>
                <a:latin typeface="Consolas" panose="020B0609020204030204" pitchFamily="49" charset="0"/>
              </a:rPr>
              <a:t>() </a:t>
            </a:r>
          </a:p>
          <a:p>
            <a:r>
              <a:rPr lang="en-PH" sz="1200" b="0" dirty="0">
                <a:effectLst/>
                <a:latin typeface="Consolas" panose="020B0609020204030204" pitchFamily="49" charset="0"/>
              </a:rPr>
              <a:t>print("Shape of iris data: {}".format(</a:t>
            </a:r>
            <a:r>
              <a:rPr lang="en-PH" sz="1200" b="0" dirty="0" err="1">
                <a:effectLst/>
                <a:latin typeface="Consolas" panose="020B0609020204030204" pitchFamily="49" charset="0"/>
              </a:rPr>
              <a:t>iris.data.shape</a:t>
            </a:r>
            <a:r>
              <a:rPr lang="en-PH" sz="1200" b="0" dirty="0">
                <a:effectLst/>
                <a:latin typeface="Consolas" panose="020B0609020204030204" pitchFamily="49" charset="0"/>
              </a:rPr>
              <a:t>))</a:t>
            </a:r>
          </a:p>
          <a:p>
            <a:r>
              <a:rPr lang="en-PH" sz="1200" b="0" dirty="0">
                <a:effectLst/>
                <a:latin typeface="Consolas" panose="020B0609020204030204" pitchFamily="49" charset="0"/>
              </a:rPr>
              <a:t>print("Sample counts per class:\n{}".format( {n: v for n, v in zip(</a:t>
            </a:r>
            <a:r>
              <a:rPr lang="en-PH" sz="1200" b="0" dirty="0" err="1">
                <a:effectLst/>
                <a:latin typeface="Consolas" panose="020B0609020204030204" pitchFamily="49" charset="0"/>
              </a:rPr>
              <a:t>iris.target_names</a:t>
            </a:r>
            <a:r>
              <a:rPr lang="en-PH" sz="1200" b="0" dirty="0">
                <a:effectLst/>
                <a:latin typeface="Consolas" panose="020B0609020204030204" pitchFamily="49" charset="0"/>
              </a:rPr>
              <a:t>, </a:t>
            </a:r>
            <a:r>
              <a:rPr lang="en-PH" sz="1200" b="0" dirty="0" err="1">
                <a:effectLst/>
                <a:latin typeface="Consolas" panose="020B0609020204030204" pitchFamily="49" charset="0"/>
              </a:rPr>
              <a:t>np.bincount</a:t>
            </a:r>
            <a:r>
              <a:rPr lang="en-PH" sz="1200" b="0" dirty="0">
                <a:effectLst/>
                <a:latin typeface="Consolas" panose="020B0609020204030204" pitchFamily="49" charset="0"/>
              </a:rPr>
              <a:t>(</a:t>
            </a:r>
            <a:r>
              <a:rPr lang="en-PH" sz="1200" b="0" dirty="0" err="1">
                <a:effectLst/>
                <a:latin typeface="Consolas" panose="020B0609020204030204" pitchFamily="49" charset="0"/>
              </a:rPr>
              <a:t>iris.target</a:t>
            </a:r>
            <a:r>
              <a:rPr lang="en-PH" sz="1200" b="0" dirty="0">
                <a:effectLst/>
                <a:latin typeface="Consolas" panose="020B0609020204030204" pitchFamily="49" charset="0"/>
              </a:rPr>
              <a:t>))})) </a:t>
            </a:r>
          </a:p>
          <a:p>
            <a:r>
              <a:rPr lang="en-PH" sz="1200" b="0" dirty="0">
                <a:effectLst/>
                <a:latin typeface="Consolas" panose="020B0609020204030204" pitchFamily="49" charset="0"/>
              </a:rPr>
              <a:t>print("Feature names:\n{}".format(</a:t>
            </a:r>
            <a:r>
              <a:rPr lang="en-PH" sz="1200" b="0" dirty="0" err="1">
                <a:effectLst/>
                <a:latin typeface="Consolas" panose="020B0609020204030204" pitchFamily="49" charset="0"/>
              </a:rPr>
              <a:t>iris.feature_names</a:t>
            </a:r>
            <a:r>
              <a:rPr lang="en-PH" sz="1200" b="0" dirty="0">
                <a:effectLst/>
                <a:latin typeface="Consolas" panose="020B0609020204030204" pitchFamily="49" charset="0"/>
              </a:rPr>
              <a:t>))</a:t>
            </a:r>
          </a:p>
          <a:p>
            <a:endParaRPr lang="en-US" sz="1200" b="0" dirty="0">
              <a:effectLst/>
              <a:latin typeface="Consolas" panose="020B0609020204030204" pitchFamily="49" charset="0"/>
            </a:endParaRPr>
          </a:p>
        </p:txBody>
      </p:sp>
      <p:sp>
        <p:nvSpPr>
          <p:cNvPr id="6" name="Content Placeholder 2">
            <a:extLst>
              <a:ext uri="{FF2B5EF4-FFF2-40B4-BE49-F238E27FC236}">
                <a16:creationId xmlns:a16="http://schemas.microsoft.com/office/drawing/2014/main" id="{C60DCF1F-8D1B-131C-F568-274DB57F76A6}"/>
              </a:ext>
            </a:extLst>
          </p:cNvPr>
          <p:cNvSpPr txBox="1">
            <a:spLocks/>
          </p:cNvSpPr>
          <p:nvPr/>
        </p:nvSpPr>
        <p:spPr>
          <a:xfrm>
            <a:off x="1066800" y="3936832"/>
            <a:ext cx="10058400" cy="461665"/>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PH" sz="2000" dirty="0"/>
              <a:t>Output:</a:t>
            </a:r>
          </a:p>
          <a:p>
            <a:pPr marL="0" indent="0">
              <a:buFont typeface="Garamond" pitchFamily="18" charset="0"/>
              <a:buNone/>
            </a:pPr>
            <a:endParaRPr lang="en-PH" sz="2000" dirty="0"/>
          </a:p>
        </p:txBody>
      </p:sp>
      <p:sp>
        <p:nvSpPr>
          <p:cNvPr id="7" name="TextBox 6">
            <a:extLst>
              <a:ext uri="{FF2B5EF4-FFF2-40B4-BE49-F238E27FC236}">
                <a16:creationId xmlns:a16="http://schemas.microsoft.com/office/drawing/2014/main" id="{933B22FF-FB35-86DF-364C-660F43BE86DF}"/>
              </a:ext>
            </a:extLst>
          </p:cNvPr>
          <p:cNvSpPr txBox="1"/>
          <p:nvPr/>
        </p:nvSpPr>
        <p:spPr>
          <a:xfrm>
            <a:off x="1434141" y="4398497"/>
            <a:ext cx="7804750" cy="830997"/>
          </a:xfrm>
          <a:prstGeom prst="rect">
            <a:avLst/>
          </a:prstGeom>
          <a:noFill/>
        </p:spPr>
        <p:txBody>
          <a:bodyPr wrap="square">
            <a:spAutoFit/>
          </a:bodyPr>
          <a:lstStyle/>
          <a:p>
            <a:r>
              <a:rPr lang="en-PH" sz="1200" b="0" i="0" dirty="0">
                <a:effectLst/>
                <a:latin typeface="Consolas" panose="020B0609020204030204" pitchFamily="49" charset="0"/>
              </a:rPr>
              <a:t>Shape of cancer data: (150, 4) </a:t>
            </a:r>
          </a:p>
          <a:p>
            <a:r>
              <a:rPr lang="en-PH" sz="1200" b="0" i="0" dirty="0">
                <a:effectLst/>
                <a:latin typeface="Consolas" panose="020B0609020204030204" pitchFamily="49" charset="0"/>
              </a:rPr>
              <a:t>Sample counts per class: {'</a:t>
            </a:r>
            <a:r>
              <a:rPr lang="en-PH" sz="1200" b="0" i="0" dirty="0" err="1">
                <a:effectLst/>
                <a:latin typeface="Consolas" panose="020B0609020204030204" pitchFamily="49" charset="0"/>
              </a:rPr>
              <a:t>setosa</a:t>
            </a:r>
            <a:r>
              <a:rPr lang="en-PH" sz="1200" b="0" i="0" dirty="0">
                <a:effectLst/>
                <a:latin typeface="Consolas" panose="020B0609020204030204" pitchFamily="49" charset="0"/>
              </a:rPr>
              <a:t>': 50, 'versicolor': 50, 'virginica': 50} </a:t>
            </a:r>
          </a:p>
          <a:p>
            <a:r>
              <a:rPr lang="en-PH" sz="1200" b="0" i="0" dirty="0">
                <a:effectLst/>
                <a:latin typeface="Consolas" panose="020B0609020204030204" pitchFamily="49" charset="0"/>
              </a:rPr>
              <a:t>Feature names: ['sepal length (cm)', 'sepal width (cm)', 'petal length (cm)', 'petal width (cm)']</a:t>
            </a:r>
            <a:endParaRPr lang="en-PH" sz="1200" dirty="0"/>
          </a:p>
        </p:txBody>
      </p:sp>
      <p:sp>
        <p:nvSpPr>
          <p:cNvPr id="4" name="Content Placeholder 2">
            <a:extLst>
              <a:ext uri="{FF2B5EF4-FFF2-40B4-BE49-F238E27FC236}">
                <a16:creationId xmlns:a16="http://schemas.microsoft.com/office/drawing/2014/main" id="{38FAC02C-3B38-FC1C-DDDC-47F9FD673539}"/>
              </a:ext>
            </a:extLst>
          </p:cNvPr>
          <p:cNvSpPr txBox="1">
            <a:spLocks/>
          </p:cNvSpPr>
          <p:nvPr/>
        </p:nvSpPr>
        <p:spPr>
          <a:xfrm>
            <a:off x="1066800" y="5321827"/>
            <a:ext cx="10058400" cy="587216"/>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PH" sz="1800" dirty="0"/>
              <a:t>In this example, I only classify </a:t>
            </a:r>
            <a:r>
              <a:rPr lang="en-PH" sz="1800" dirty="0" err="1"/>
              <a:t>setosa</a:t>
            </a:r>
            <a:r>
              <a:rPr lang="en-PH" sz="1800" dirty="0"/>
              <a:t> and versicolor.</a:t>
            </a:r>
          </a:p>
        </p:txBody>
      </p:sp>
    </p:spTree>
    <p:extLst>
      <p:ext uri="{BB962C8B-B14F-4D97-AF65-F5344CB8AC3E}">
        <p14:creationId xmlns:p14="http://schemas.microsoft.com/office/powerpoint/2010/main" val="2265783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FEF5-7F10-32D8-E3C7-A24CA8D1E956}"/>
              </a:ext>
            </a:extLst>
          </p:cNvPr>
          <p:cNvSpPr>
            <a:spLocks noGrp="1"/>
          </p:cNvSpPr>
          <p:nvPr>
            <p:ph type="title"/>
          </p:nvPr>
        </p:nvSpPr>
        <p:spPr/>
        <p:txBody>
          <a:bodyPr>
            <a:normAutofit/>
          </a:bodyPr>
          <a:lstStyle/>
          <a:p>
            <a:r>
              <a:rPr lang="en-PH" sz="2800" dirty="0"/>
              <a:t>Dataset 3: Iris Dataset(Perceptron)</a:t>
            </a:r>
          </a:p>
        </p:txBody>
      </p:sp>
      <p:sp>
        <p:nvSpPr>
          <p:cNvPr id="11" name="Content Placeholder 2">
            <a:extLst>
              <a:ext uri="{FF2B5EF4-FFF2-40B4-BE49-F238E27FC236}">
                <a16:creationId xmlns:a16="http://schemas.microsoft.com/office/drawing/2014/main" id="{CC3958BE-4290-56AC-5EA5-8F4E1572783C}"/>
              </a:ext>
            </a:extLst>
          </p:cNvPr>
          <p:cNvSpPr>
            <a:spLocks noGrp="1"/>
          </p:cNvSpPr>
          <p:nvPr>
            <p:ph idx="1"/>
          </p:nvPr>
        </p:nvSpPr>
        <p:spPr>
          <a:xfrm>
            <a:off x="660400" y="1648692"/>
            <a:ext cx="10464800" cy="587216"/>
          </a:xfrm>
        </p:spPr>
        <p:txBody>
          <a:bodyPr>
            <a:normAutofit fontScale="85000" lnSpcReduction="10000"/>
          </a:bodyPr>
          <a:lstStyle/>
          <a:p>
            <a:pPr marL="0" indent="0">
              <a:buNone/>
            </a:pPr>
            <a:r>
              <a:rPr lang="en-PH" sz="1800" dirty="0"/>
              <a:t>Note that there is good linear separation between the datapoints, so the binary classifier works quite well.</a:t>
            </a:r>
          </a:p>
        </p:txBody>
      </p:sp>
      <p:sp>
        <p:nvSpPr>
          <p:cNvPr id="12" name="Content Placeholder 2">
            <a:extLst>
              <a:ext uri="{FF2B5EF4-FFF2-40B4-BE49-F238E27FC236}">
                <a16:creationId xmlns:a16="http://schemas.microsoft.com/office/drawing/2014/main" id="{4CBEFF84-6C2E-646F-EAA2-0244704A2FF8}"/>
              </a:ext>
            </a:extLst>
          </p:cNvPr>
          <p:cNvSpPr txBox="1">
            <a:spLocks/>
          </p:cNvSpPr>
          <p:nvPr/>
        </p:nvSpPr>
        <p:spPr>
          <a:xfrm rot="16200000">
            <a:off x="-185081" y="3913555"/>
            <a:ext cx="2147455" cy="356307"/>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PH" dirty="0"/>
              <a:t>Eta = 0.05, epochs = 100</a:t>
            </a:r>
          </a:p>
        </p:txBody>
      </p:sp>
      <p:pic>
        <p:nvPicPr>
          <p:cNvPr id="5" name="Picture 4" descr="A picture containing text, screenshot, line, font&#10;&#10;Description automatically generated">
            <a:extLst>
              <a:ext uri="{FF2B5EF4-FFF2-40B4-BE49-F238E27FC236}">
                <a16:creationId xmlns:a16="http://schemas.microsoft.com/office/drawing/2014/main" id="{6F0CEB80-ED21-0E4B-CD52-C3EEA6FD8330}"/>
              </a:ext>
            </a:extLst>
          </p:cNvPr>
          <p:cNvPicPr>
            <a:picLocks noChangeAspect="1"/>
          </p:cNvPicPr>
          <p:nvPr/>
        </p:nvPicPr>
        <p:blipFill rotWithShape="1">
          <a:blip r:embed="rId2"/>
          <a:srcRect l="8749" t="9741" r="8751" b="6344"/>
          <a:stretch/>
        </p:blipFill>
        <p:spPr>
          <a:xfrm>
            <a:off x="1818736" y="2219178"/>
            <a:ext cx="8231038" cy="4186111"/>
          </a:xfrm>
          <a:prstGeom prst="rect">
            <a:avLst/>
          </a:prstGeom>
        </p:spPr>
      </p:pic>
    </p:spTree>
    <p:extLst>
      <p:ext uri="{BB962C8B-B14F-4D97-AF65-F5344CB8AC3E}">
        <p14:creationId xmlns:p14="http://schemas.microsoft.com/office/powerpoint/2010/main" val="3071205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FEF5-7F10-32D8-E3C7-A24CA8D1E956}"/>
              </a:ext>
            </a:extLst>
          </p:cNvPr>
          <p:cNvSpPr>
            <a:spLocks noGrp="1"/>
          </p:cNvSpPr>
          <p:nvPr>
            <p:ph type="title"/>
          </p:nvPr>
        </p:nvSpPr>
        <p:spPr/>
        <p:txBody>
          <a:bodyPr>
            <a:normAutofit/>
          </a:bodyPr>
          <a:lstStyle/>
          <a:p>
            <a:r>
              <a:rPr lang="en-PH" sz="2800" dirty="0"/>
              <a:t>Dataset 3: Iris Dataset(Perceptron)</a:t>
            </a:r>
          </a:p>
        </p:txBody>
      </p:sp>
      <p:sp>
        <p:nvSpPr>
          <p:cNvPr id="11" name="Content Placeholder 2">
            <a:extLst>
              <a:ext uri="{FF2B5EF4-FFF2-40B4-BE49-F238E27FC236}">
                <a16:creationId xmlns:a16="http://schemas.microsoft.com/office/drawing/2014/main" id="{CC3958BE-4290-56AC-5EA5-8F4E1572783C}"/>
              </a:ext>
            </a:extLst>
          </p:cNvPr>
          <p:cNvSpPr>
            <a:spLocks noGrp="1"/>
          </p:cNvSpPr>
          <p:nvPr>
            <p:ph idx="1"/>
          </p:nvPr>
        </p:nvSpPr>
        <p:spPr>
          <a:xfrm>
            <a:off x="660400" y="1648692"/>
            <a:ext cx="10464800" cy="587216"/>
          </a:xfrm>
        </p:spPr>
        <p:txBody>
          <a:bodyPr>
            <a:normAutofit fontScale="85000" lnSpcReduction="10000"/>
          </a:bodyPr>
          <a:lstStyle/>
          <a:p>
            <a:pPr marL="0" indent="0">
              <a:buNone/>
            </a:pPr>
            <a:r>
              <a:rPr lang="en-PH" sz="1800" dirty="0"/>
              <a:t>Note that there is good linear separation between the datapoints, so the binary classifier works quite well.</a:t>
            </a:r>
          </a:p>
        </p:txBody>
      </p:sp>
      <p:sp>
        <p:nvSpPr>
          <p:cNvPr id="12" name="Content Placeholder 2">
            <a:extLst>
              <a:ext uri="{FF2B5EF4-FFF2-40B4-BE49-F238E27FC236}">
                <a16:creationId xmlns:a16="http://schemas.microsoft.com/office/drawing/2014/main" id="{4CBEFF84-6C2E-646F-EAA2-0244704A2FF8}"/>
              </a:ext>
            </a:extLst>
          </p:cNvPr>
          <p:cNvSpPr txBox="1">
            <a:spLocks/>
          </p:cNvSpPr>
          <p:nvPr/>
        </p:nvSpPr>
        <p:spPr>
          <a:xfrm rot="16200000">
            <a:off x="-185081" y="3913555"/>
            <a:ext cx="2147455" cy="356307"/>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PH" dirty="0"/>
              <a:t>Eta = 0.05, epochs = 100</a:t>
            </a:r>
          </a:p>
        </p:txBody>
      </p:sp>
      <p:pic>
        <p:nvPicPr>
          <p:cNvPr id="4" name="Picture 3" descr="A picture containing rainbow, colorfulness, screenshot, electric blue&#10;&#10;Description automatically generated">
            <a:extLst>
              <a:ext uri="{FF2B5EF4-FFF2-40B4-BE49-F238E27FC236}">
                <a16:creationId xmlns:a16="http://schemas.microsoft.com/office/drawing/2014/main" id="{FF4B2A47-4A30-0CA8-12D3-01FC04500981}"/>
              </a:ext>
            </a:extLst>
          </p:cNvPr>
          <p:cNvPicPr>
            <a:picLocks noChangeAspect="1"/>
          </p:cNvPicPr>
          <p:nvPr/>
        </p:nvPicPr>
        <p:blipFill>
          <a:blip r:embed="rId2"/>
          <a:stretch>
            <a:fillRect/>
          </a:stretch>
        </p:blipFill>
        <p:spPr>
          <a:xfrm>
            <a:off x="888646" y="1551228"/>
            <a:ext cx="10161917" cy="5080959"/>
          </a:xfrm>
          <a:prstGeom prst="rect">
            <a:avLst/>
          </a:prstGeom>
        </p:spPr>
      </p:pic>
    </p:spTree>
    <p:extLst>
      <p:ext uri="{BB962C8B-B14F-4D97-AF65-F5344CB8AC3E}">
        <p14:creationId xmlns:p14="http://schemas.microsoft.com/office/powerpoint/2010/main" val="2282487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FF9BD-BC11-CE55-FA91-98A56D59831E}"/>
              </a:ext>
            </a:extLst>
          </p:cNvPr>
          <p:cNvSpPr>
            <a:spLocks noGrp="1"/>
          </p:cNvSpPr>
          <p:nvPr>
            <p:ph type="title"/>
          </p:nvPr>
        </p:nvSpPr>
        <p:spPr/>
        <p:txBody>
          <a:bodyPr/>
          <a:lstStyle/>
          <a:p>
            <a:r>
              <a:rPr lang="en-PH" dirty="0"/>
              <a:t>Self-Reflection	</a:t>
            </a:r>
          </a:p>
        </p:txBody>
      </p:sp>
      <p:sp>
        <p:nvSpPr>
          <p:cNvPr id="3" name="Content Placeholder 2">
            <a:extLst>
              <a:ext uri="{FF2B5EF4-FFF2-40B4-BE49-F238E27FC236}">
                <a16:creationId xmlns:a16="http://schemas.microsoft.com/office/drawing/2014/main" id="{12D05867-F28E-348A-4874-A6F44E170E8F}"/>
              </a:ext>
            </a:extLst>
          </p:cNvPr>
          <p:cNvSpPr>
            <a:spLocks noGrp="1"/>
          </p:cNvSpPr>
          <p:nvPr>
            <p:ph idx="1"/>
          </p:nvPr>
        </p:nvSpPr>
        <p:spPr/>
        <p:txBody>
          <a:bodyPr/>
          <a:lstStyle/>
          <a:p>
            <a:r>
              <a:rPr lang="en-PH" dirty="0"/>
              <a:t>I liked this activity since it allows us to dip our toes into machine learning by simple binary classification. The algorithm is also quite easy to follow and code, and it is satisfying to see it put into action in real-life datasets.</a:t>
            </a:r>
          </a:p>
          <a:p>
            <a:pPr marL="0" indent="0">
              <a:buNone/>
            </a:pPr>
            <a:r>
              <a:rPr lang="en-PH" dirty="0"/>
              <a:t>Self-score: 95/100</a:t>
            </a:r>
          </a:p>
        </p:txBody>
      </p:sp>
    </p:spTree>
    <p:extLst>
      <p:ext uri="{BB962C8B-B14F-4D97-AF65-F5344CB8AC3E}">
        <p14:creationId xmlns:p14="http://schemas.microsoft.com/office/powerpoint/2010/main" val="319977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371600"/>
          </a:xfrm>
        </p:spPr>
        <p:txBody>
          <a:bodyPr>
            <a:normAutofit/>
          </a:bodyPr>
          <a:lstStyle/>
          <a:p>
            <a:pPr algn="ctr"/>
            <a:r>
              <a:rPr lang="en-US" dirty="0"/>
              <a:t>Objectives</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extLst>
              <p:ext uri="{D42A27DB-BD31-4B8C-83A1-F6EECF244321}">
                <p14:modId xmlns:p14="http://schemas.microsoft.com/office/powerpoint/2010/main" val="402704839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3773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FF9BD-BC11-CE55-FA91-98A56D59831E}"/>
              </a:ext>
            </a:extLst>
          </p:cNvPr>
          <p:cNvSpPr>
            <a:spLocks noGrp="1"/>
          </p:cNvSpPr>
          <p:nvPr>
            <p:ph type="title"/>
          </p:nvPr>
        </p:nvSpPr>
        <p:spPr/>
        <p:txBody>
          <a:bodyPr/>
          <a:lstStyle/>
          <a:p>
            <a:r>
              <a:rPr lang="en-PH" dirty="0"/>
              <a:t>References</a:t>
            </a:r>
          </a:p>
        </p:txBody>
      </p:sp>
      <p:sp>
        <p:nvSpPr>
          <p:cNvPr id="3" name="Content Placeholder 2">
            <a:extLst>
              <a:ext uri="{FF2B5EF4-FFF2-40B4-BE49-F238E27FC236}">
                <a16:creationId xmlns:a16="http://schemas.microsoft.com/office/drawing/2014/main" id="{12D05867-F28E-348A-4874-A6F44E170E8F}"/>
              </a:ext>
            </a:extLst>
          </p:cNvPr>
          <p:cNvSpPr>
            <a:spLocks noGrp="1"/>
          </p:cNvSpPr>
          <p:nvPr>
            <p:ph idx="1"/>
          </p:nvPr>
        </p:nvSpPr>
        <p:spPr/>
        <p:txBody>
          <a:bodyPr/>
          <a:lstStyle/>
          <a:p>
            <a:pPr marL="0" indent="0">
              <a:buNone/>
            </a:pPr>
            <a:r>
              <a:rPr lang="en-PH" dirty="0"/>
              <a:t>Soriano, M. (2020), Applied Physics 157 Module, “</a:t>
            </a:r>
            <a:r>
              <a:rPr lang="en-PH" i="1" dirty="0"/>
              <a:t>ML2 – Perceptron</a:t>
            </a:r>
            <a:r>
              <a:rPr lang="en-PH" dirty="0"/>
              <a:t>” </a:t>
            </a:r>
          </a:p>
          <a:p>
            <a:pPr marL="0" indent="0">
              <a:buNone/>
            </a:pPr>
            <a:r>
              <a:rPr lang="en-US" dirty="0">
                <a:effectLst/>
              </a:rPr>
              <a:t>Müller, A. C., &amp; Guido, S. (2018). </a:t>
            </a:r>
            <a:r>
              <a:rPr lang="en-US" i="1" dirty="0">
                <a:effectLst/>
              </a:rPr>
              <a:t>Introduction to machine learning with python: A guide for data scientists</a:t>
            </a:r>
            <a:r>
              <a:rPr lang="en-US" dirty="0">
                <a:effectLst/>
              </a:rPr>
              <a:t>. O’Reilly Media. </a:t>
            </a:r>
          </a:p>
          <a:p>
            <a:pPr marL="0" indent="0">
              <a:buNone/>
            </a:pPr>
            <a:endParaRPr lang="en-PH" dirty="0"/>
          </a:p>
        </p:txBody>
      </p:sp>
    </p:spTree>
    <p:extLst>
      <p:ext uri="{BB962C8B-B14F-4D97-AF65-F5344CB8AC3E}">
        <p14:creationId xmlns:p14="http://schemas.microsoft.com/office/powerpoint/2010/main" val="21865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FEF5-7F10-32D8-E3C7-A24CA8D1E956}"/>
              </a:ext>
            </a:extLst>
          </p:cNvPr>
          <p:cNvSpPr>
            <a:spLocks noGrp="1"/>
          </p:cNvSpPr>
          <p:nvPr>
            <p:ph type="title"/>
          </p:nvPr>
        </p:nvSpPr>
        <p:spPr/>
        <p:txBody>
          <a:bodyPr/>
          <a:lstStyle/>
          <a:p>
            <a:r>
              <a:rPr lang="en-PH" dirty="0"/>
              <a:t>Perceptron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18DE92-3C16-0A64-DD48-1CF3032A54CA}"/>
                  </a:ext>
                </a:extLst>
              </p:cNvPr>
              <p:cNvSpPr>
                <a:spLocks noGrp="1"/>
              </p:cNvSpPr>
              <p:nvPr>
                <p:ph idx="1"/>
              </p:nvPr>
            </p:nvSpPr>
            <p:spPr/>
            <p:txBody>
              <a:bodyPr/>
              <a:lstStyle/>
              <a:p>
                <a:pPr marL="0" indent="0">
                  <a:buNone/>
                </a:pPr>
                <a:r>
                  <a:rPr lang="en-PH" dirty="0"/>
                  <a:t>- The perceptron classification algorithm assumes that the data points are linearly separable; that is, there is a line/plane/hyperplane separating the clusters of data. That is, we can draw a hyperplane of the form:</a:t>
                </a:r>
              </a:p>
              <a:p>
                <a:pPr marL="0" indent="0">
                  <a:buNone/>
                </a:pPr>
                <a14:m>
                  <m:oMathPara xmlns:m="http://schemas.openxmlformats.org/officeDocument/2006/math">
                    <m:oMathParaPr>
                      <m:jc m:val="centerGroup"/>
                    </m:oMathParaPr>
                    <m:oMath xmlns:m="http://schemas.openxmlformats.org/officeDocument/2006/math">
                      <m:sSub>
                        <m:sSubPr>
                          <m:ctrlPr>
                            <a:rPr lang="en-PH" b="0" i="1" smtClean="0">
                              <a:latin typeface="Cambria Math" panose="02040503050406030204" pitchFamily="18" charset="0"/>
                            </a:rPr>
                          </m:ctrlPr>
                        </m:sSubPr>
                        <m:e>
                          <m:r>
                            <a:rPr lang="en-PH" b="0" i="1" smtClean="0">
                              <a:latin typeface="Cambria Math" panose="02040503050406030204" pitchFamily="18" charset="0"/>
                            </a:rPr>
                            <m:t>𝑤</m:t>
                          </m:r>
                        </m:e>
                        <m:sub>
                          <m:r>
                            <a:rPr lang="en-PH" b="0" i="1" smtClean="0">
                              <a:latin typeface="Cambria Math" panose="02040503050406030204" pitchFamily="18" charset="0"/>
                            </a:rPr>
                            <m:t>1</m:t>
                          </m:r>
                        </m:sub>
                      </m:sSub>
                      <m:sSub>
                        <m:sSubPr>
                          <m:ctrlPr>
                            <a:rPr lang="en-PH" b="0" i="1" smtClean="0">
                              <a:latin typeface="Cambria Math" panose="02040503050406030204" pitchFamily="18" charset="0"/>
                            </a:rPr>
                          </m:ctrlPr>
                        </m:sSubPr>
                        <m:e>
                          <m:r>
                            <a:rPr lang="en-PH" b="0" i="1" smtClean="0">
                              <a:latin typeface="Cambria Math" panose="02040503050406030204" pitchFamily="18" charset="0"/>
                            </a:rPr>
                            <m:t>𝑥</m:t>
                          </m:r>
                        </m:e>
                        <m:sub>
                          <m:r>
                            <a:rPr lang="en-PH" b="0" i="1" smtClean="0">
                              <a:latin typeface="Cambria Math" panose="02040503050406030204" pitchFamily="18" charset="0"/>
                            </a:rPr>
                            <m:t>1</m:t>
                          </m:r>
                        </m:sub>
                      </m:sSub>
                      <m:r>
                        <a:rPr lang="en-PH" b="0" i="1" smtClean="0">
                          <a:latin typeface="Cambria Math" panose="02040503050406030204" pitchFamily="18" charset="0"/>
                        </a:rPr>
                        <m:t>+</m:t>
                      </m:r>
                      <m:sSub>
                        <m:sSubPr>
                          <m:ctrlPr>
                            <a:rPr lang="en-PH" b="0" i="1" smtClean="0">
                              <a:latin typeface="Cambria Math" panose="02040503050406030204" pitchFamily="18" charset="0"/>
                            </a:rPr>
                          </m:ctrlPr>
                        </m:sSubPr>
                        <m:e>
                          <m:r>
                            <a:rPr lang="en-PH" b="0" i="1" smtClean="0">
                              <a:latin typeface="Cambria Math" panose="02040503050406030204" pitchFamily="18" charset="0"/>
                            </a:rPr>
                            <m:t>𝑤</m:t>
                          </m:r>
                        </m:e>
                        <m:sub>
                          <m:r>
                            <a:rPr lang="en-PH" b="0" i="1" smtClean="0">
                              <a:latin typeface="Cambria Math" panose="02040503050406030204" pitchFamily="18" charset="0"/>
                            </a:rPr>
                            <m:t>2</m:t>
                          </m:r>
                        </m:sub>
                      </m:sSub>
                      <m:sSub>
                        <m:sSubPr>
                          <m:ctrlPr>
                            <a:rPr lang="en-PH" b="0" i="1" smtClean="0">
                              <a:latin typeface="Cambria Math" panose="02040503050406030204" pitchFamily="18" charset="0"/>
                            </a:rPr>
                          </m:ctrlPr>
                        </m:sSubPr>
                        <m:e>
                          <m:r>
                            <a:rPr lang="en-PH" b="0" i="1" smtClean="0">
                              <a:latin typeface="Cambria Math" panose="02040503050406030204" pitchFamily="18" charset="0"/>
                            </a:rPr>
                            <m:t>𝑥</m:t>
                          </m:r>
                        </m:e>
                        <m:sub>
                          <m:r>
                            <a:rPr lang="en-PH" b="0" i="1" smtClean="0">
                              <a:latin typeface="Cambria Math" panose="02040503050406030204" pitchFamily="18" charset="0"/>
                            </a:rPr>
                            <m:t>2</m:t>
                          </m:r>
                        </m:sub>
                      </m:sSub>
                      <m:r>
                        <a:rPr lang="en-PH" b="0" i="1" smtClean="0">
                          <a:latin typeface="Cambria Math" panose="02040503050406030204" pitchFamily="18" charset="0"/>
                        </a:rPr>
                        <m:t>+</m:t>
                      </m:r>
                      <m:sSub>
                        <m:sSubPr>
                          <m:ctrlPr>
                            <a:rPr lang="en-PH" b="0" i="1" smtClean="0">
                              <a:latin typeface="Cambria Math" panose="02040503050406030204" pitchFamily="18" charset="0"/>
                            </a:rPr>
                          </m:ctrlPr>
                        </m:sSubPr>
                        <m:e>
                          <m:r>
                            <a:rPr lang="en-PH" b="0" i="1" smtClean="0">
                              <a:latin typeface="Cambria Math" panose="02040503050406030204" pitchFamily="18" charset="0"/>
                            </a:rPr>
                            <m:t>𝑤</m:t>
                          </m:r>
                        </m:e>
                        <m:sub>
                          <m:r>
                            <a:rPr lang="en-PH" b="0" i="1" smtClean="0">
                              <a:latin typeface="Cambria Math" panose="02040503050406030204" pitchFamily="18" charset="0"/>
                            </a:rPr>
                            <m:t>3</m:t>
                          </m:r>
                        </m:sub>
                      </m:sSub>
                      <m:sSub>
                        <m:sSubPr>
                          <m:ctrlPr>
                            <a:rPr lang="en-PH" b="0" i="1" smtClean="0">
                              <a:latin typeface="Cambria Math" panose="02040503050406030204" pitchFamily="18" charset="0"/>
                            </a:rPr>
                          </m:ctrlPr>
                        </m:sSubPr>
                        <m:e>
                          <m:r>
                            <a:rPr lang="en-PH" b="0" i="1" smtClean="0">
                              <a:latin typeface="Cambria Math" panose="02040503050406030204" pitchFamily="18" charset="0"/>
                            </a:rPr>
                            <m:t>𝑥</m:t>
                          </m:r>
                        </m:e>
                        <m:sub>
                          <m:r>
                            <a:rPr lang="en-PH" b="0" i="1" smtClean="0">
                              <a:latin typeface="Cambria Math" panose="02040503050406030204" pitchFamily="18" charset="0"/>
                            </a:rPr>
                            <m:t>3</m:t>
                          </m:r>
                        </m:sub>
                      </m:sSub>
                      <m:r>
                        <a:rPr lang="en-PH" b="0" i="1" smtClean="0">
                          <a:latin typeface="Cambria Math" panose="02040503050406030204" pitchFamily="18" charset="0"/>
                        </a:rPr>
                        <m:t>+…+</m:t>
                      </m:r>
                      <m:sSub>
                        <m:sSubPr>
                          <m:ctrlPr>
                            <a:rPr lang="en-PH" b="0" i="1" smtClean="0">
                              <a:latin typeface="Cambria Math" panose="02040503050406030204" pitchFamily="18" charset="0"/>
                            </a:rPr>
                          </m:ctrlPr>
                        </m:sSubPr>
                        <m:e>
                          <m:r>
                            <a:rPr lang="en-PH" b="0" i="1" smtClean="0">
                              <a:latin typeface="Cambria Math" panose="02040503050406030204" pitchFamily="18" charset="0"/>
                            </a:rPr>
                            <m:t>𝑤</m:t>
                          </m:r>
                        </m:e>
                        <m:sub>
                          <m:r>
                            <a:rPr lang="en-PH" b="0" i="1" smtClean="0">
                              <a:latin typeface="Cambria Math" panose="02040503050406030204" pitchFamily="18" charset="0"/>
                            </a:rPr>
                            <m:t>𝑛</m:t>
                          </m:r>
                        </m:sub>
                      </m:sSub>
                      <m:sSub>
                        <m:sSubPr>
                          <m:ctrlPr>
                            <a:rPr lang="en-PH" b="0" i="1" smtClean="0">
                              <a:latin typeface="Cambria Math" panose="02040503050406030204" pitchFamily="18" charset="0"/>
                            </a:rPr>
                          </m:ctrlPr>
                        </m:sSubPr>
                        <m:e>
                          <m:r>
                            <a:rPr lang="en-PH" b="0" i="1" smtClean="0">
                              <a:latin typeface="Cambria Math" panose="02040503050406030204" pitchFamily="18" charset="0"/>
                            </a:rPr>
                            <m:t>𝑥</m:t>
                          </m:r>
                        </m:e>
                        <m:sub>
                          <m:r>
                            <a:rPr lang="en-PH" b="0" i="1" smtClean="0">
                              <a:latin typeface="Cambria Math" panose="02040503050406030204" pitchFamily="18" charset="0"/>
                            </a:rPr>
                            <m:t>𝑛</m:t>
                          </m:r>
                        </m:sub>
                      </m:sSub>
                      <m:r>
                        <a:rPr lang="en-PH" b="0" i="1" smtClean="0">
                          <a:latin typeface="Cambria Math" panose="02040503050406030204" pitchFamily="18" charset="0"/>
                        </a:rPr>
                        <m:t>=0</m:t>
                      </m:r>
                    </m:oMath>
                  </m:oMathPara>
                </a14:m>
                <a:endParaRPr lang="en-PH" dirty="0"/>
              </a:p>
              <a:p>
                <a:pPr marL="0" indent="0">
                  <a:buNone/>
                </a:pPr>
                <a:r>
                  <a:rPr lang="en-PH" dirty="0"/>
                  <a:t>Where n is the number of features and </a:t>
                </a:r>
                <a14:m>
                  <m:oMath xmlns:m="http://schemas.openxmlformats.org/officeDocument/2006/math">
                    <m:sSub>
                      <m:sSubPr>
                        <m:ctrlPr>
                          <a:rPr lang="en-PH" b="0" i="1" smtClean="0">
                            <a:latin typeface="Cambria Math" panose="02040503050406030204" pitchFamily="18" charset="0"/>
                          </a:rPr>
                        </m:ctrlPr>
                      </m:sSubPr>
                      <m:e>
                        <m:r>
                          <a:rPr lang="en-PH" b="0" i="1" smtClean="0">
                            <a:latin typeface="Cambria Math" panose="02040503050406030204" pitchFamily="18" charset="0"/>
                          </a:rPr>
                          <m:t>𝑤</m:t>
                        </m:r>
                      </m:e>
                      <m:sub>
                        <m:r>
                          <a:rPr lang="en-PH" b="0" i="1" smtClean="0">
                            <a:latin typeface="Cambria Math" panose="02040503050406030204" pitchFamily="18" charset="0"/>
                          </a:rPr>
                          <m:t>𝑖</m:t>
                        </m:r>
                      </m:sub>
                    </m:sSub>
                  </m:oMath>
                </a14:m>
                <a:r>
                  <a:rPr lang="en-PH" dirty="0"/>
                  <a:t> is the weight of the </a:t>
                </a:r>
                <a:r>
                  <a:rPr lang="en-PH" dirty="0" err="1"/>
                  <a:t>ith</a:t>
                </a:r>
                <a:r>
                  <a:rPr lang="en-PH" dirty="0"/>
                  <a:t> feature. </a:t>
                </a:r>
              </a:p>
              <a:p>
                <a:pPr marL="0" indent="0">
                  <a:buNone/>
                </a:pPr>
                <a:r>
                  <a:rPr lang="en-PH" dirty="0"/>
                  <a:t>- The equation describes the decision boundary which separates the datapoint clusters. The weights are chosen randomly at first and continually refined by iterating through the samples.</a:t>
                </a:r>
              </a:p>
            </p:txBody>
          </p:sp>
        </mc:Choice>
        <mc:Fallback xmlns="">
          <p:sp>
            <p:nvSpPr>
              <p:cNvPr id="3" name="Content Placeholder 2">
                <a:extLst>
                  <a:ext uri="{FF2B5EF4-FFF2-40B4-BE49-F238E27FC236}">
                    <a16:creationId xmlns:a16="http://schemas.microsoft.com/office/drawing/2014/main" id="{9D18DE92-3C16-0A64-DD48-1CF3032A54CA}"/>
                  </a:ext>
                </a:extLst>
              </p:cNvPr>
              <p:cNvSpPr>
                <a:spLocks noGrp="1" noRot="1" noChangeAspect="1" noMove="1" noResize="1" noEditPoints="1" noAdjustHandles="1" noChangeArrowheads="1" noChangeShapeType="1" noTextEdit="1"/>
              </p:cNvSpPr>
              <p:nvPr>
                <p:ph idx="1"/>
              </p:nvPr>
            </p:nvSpPr>
            <p:spPr>
              <a:blipFill>
                <a:blip r:embed="rId2"/>
                <a:stretch>
                  <a:fillRect l="-182"/>
                </a:stretch>
              </a:blipFill>
            </p:spPr>
            <p:txBody>
              <a:bodyPr/>
              <a:lstStyle/>
              <a:p>
                <a:r>
                  <a:rPr lang="en-PH">
                    <a:noFill/>
                  </a:rPr>
                  <a:t> </a:t>
                </a:r>
              </a:p>
            </p:txBody>
          </p:sp>
        </mc:Fallback>
      </mc:AlternateContent>
    </p:spTree>
    <p:extLst>
      <p:ext uri="{BB962C8B-B14F-4D97-AF65-F5344CB8AC3E}">
        <p14:creationId xmlns:p14="http://schemas.microsoft.com/office/powerpoint/2010/main" val="543421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D3134D-5B42-B425-BFF9-73983A1B6F21}"/>
              </a:ext>
            </a:extLst>
          </p:cNvPr>
          <p:cNvSpPr txBox="1"/>
          <p:nvPr/>
        </p:nvSpPr>
        <p:spPr>
          <a:xfrm>
            <a:off x="882049" y="612844"/>
            <a:ext cx="4759627" cy="5632311"/>
          </a:xfrm>
          <a:prstGeom prst="rect">
            <a:avLst/>
          </a:prstGeom>
          <a:noFill/>
        </p:spPr>
        <p:txBody>
          <a:bodyPr wrap="square">
            <a:spAutoFit/>
          </a:bodyPr>
          <a:lstStyle/>
          <a:p>
            <a:r>
              <a:rPr lang="en-PH" sz="800" b="0" dirty="0">
                <a:effectLst/>
                <a:latin typeface="Consolas" panose="020B0609020204030204" pitchFamily="49" charset="0"/>
              </a:rPr>
              <a:t>class Perceptron:</a:t>
            </a:r>
          </a:p>
          <a:p>
            <a:r>
              <a:rPr lang="en-PH" sz="800" b="0" dirty="0">
                <a:effectLst/>
                <a:latin typeface="Consolas" panose="020B0609020204030204" pitchFamily="49" charset="0"/>
              </a:rPr>
              <a:t>    </a:t>
            </a:r>
          </a:p>
          <a:p>
            <a:r>
              <a:rPr lang="en-PH" sz="800" b="0" dirty="0">
                <a:effectLst/>
                <a:latin typeface="Consolas" panose="020B0609020204030204" pitchFamily="49" charset="0"/>
              </a:rPr>
              <a:t>    def __</a:t>
            </a:r>
            <a:r>
              <a:rPr lang="en-PH" sz="800" b="0" dirty="0" err="1">
                <a:effectLst/>
                <a:latin typeface="Consolas" panose="020B0609020204030204" pitchFamily="49" charset="0"/>
              </a:rPr>
              <a:t>init</a:t>
            </a:r>
            <a:r>
              <a:rPr lang="en-PH" sz="800" b="0" dirty="0">
                <a:effectLst/>
                <a:latin typeface="Consolas" panose="020B0609020204030204" pitchFamily="49" charset="0"/>
              </a:rPr>
              <a:t>__(self, </a:t>
            </a:r>
            <a:r>
              <a:rPr lang="en-PH" sz="800" b="0" dirty="0" err="1">
                <a:effectLst/>
                <a:latin typeface="Consolas" panose="020B0609020204030204" pitchFamily="49" charset="0"/>
              </a:rPr>
              <a:t>max_iters</a:t>
            </a:r>
            <a:r>
              <a:rPr lang="en-PH" sz="800" b="0" dirty="0">
                <a:effectLst/>
                <a:latin typeface="Consolas" panose="020B0609020204030204" pitchFamily="49" charset="0"/>
              </a:rPr>
              <a:t>=100, eta=0.5):</a:t>
            </a:r>
          </a:p>
          <a:p>
            <a:r>
              <a:rPr lang="en-PH" sz="800" b="0" dirty="0">
                <a:effectLst/>
                <a:latin typeface="Consolas" panose="020B0609020204030204" pitchFamily="49" charset="0"/>
              </a:rPr>
              <a:t>        </a:t>
            </a:r>
            <a:r>
              <a:rPr lang="en-PH" sz="800" b="0" dirty="0" err="1">
                <a:effectLst/>
                <a:latin typeface="Consolas" panose="020B0609020204030204" pitchFamily="49" charset="0"/>
              </a:rPr>
              <a:t>self.max_iters</a:t>
            </a:r>
            <a:r>
              <a:rPr lang="en-PH" sz="800" b="0" dirty="0">
                <a:effectLst/>
                <a:latin typeface="Consolas" panose="020B0609020204030204" pitchFamily="49" charset="0"/>
              </a:rPr>
              <a:t> = </a:t>
            </a:r>
            <a:r>
              <a:rPr lang="en-PH" sz="800" b="0" dirty="0" err="1">
                <a:effectLst/>
                <a:latin typeface="Consolas" panose="020B0609020204030204" pitchFamily="49" charset="0"/>
              </a:rPr>
              <a:t>max_iters</a:t>
            </a:r>
            <a:r>
              <a:rPr lang="en-PH" sz="800" b="0" dirty="0">
                <a:effectLst/>
                <a:latin typeface="Consolas" panose="020B0609020204030204" pitchFamily="49" charset="0"/>
              </a:rPr>
              <a:t> </a:t>
            </a:r>
          </a:p>
          <a:p>
            <a:r>
              <a:rPr lang="en-PH" sz="800" b="0" dirty="0">
                <a:effectLst/>
                <a:latin typeface="Consolas" panose="020B0609020204030204" pitchFamily="49" charset="0"/>
              </a:rPr>
              <a:t>        </a:t>
            </a:r>
            <a:r>
              <a:rPr lang="en-PH" sz="800" b="0" dirty="0" err="1">
                <a:effectLst/>
                <a:latin typeface="Consolas" panose="020B0609020204030204" pitchFamily="49" charset="0"/>
              </a:rPr>
              <a:t>self.eta</a:t>
            </a:r>
            <a:r>
              <a:rPr lang="en-PH" sz="800" b="0" dirty="0">
                <a:effectLst/>
                <a:latin typeface="Consolas" panose="020B0609020204030204" pitchFamily="49" charset="0"/>
              </a:rPr>
              <a:t> = eta </a:t>
            </a:r>
          </a:p>
          <a:p>
            <a:br>
              <a:rPr lang="en-PH" sz="800" b="0" dirty="0">
                <a:effectLst/>
                <a:latin typeface="Consolas" panose="020B0609020204030204" pitchFamily="49" charset="0"/>
              </a:rPr>
            </a:br>
            <a:r>
              <a:rPr lang="en-PH" sz="800" b="0" dirty="0">
                <a:effectLst/>
                <a:latin typeface="Consolas" panose="020B0609020204030204" pitchFamily="49" charset="0"/>
              </a:rPr>
              <a:t>    def </a:t>
            </a:r>
            <a:r>
              <a:rPr lang="en-PH" sz="800" b="0" dirty="0" err="1">
                <a:effectLst/>
                <a:latin typeface="Consolas" panose="020B0609020204030204" pitchFamily="49" charset="0"/>
              </a:rPr>
              <a:t>set_trainData</a:t>
            </a:r>
            <a:r>
              <a:rPr lang="en-PH" sz="800" b="0" dirty="0">
                <a:effectLst/>
                <a:latin typeface="Consolas" panose="020B0609020204030204" pitchFamily="49" charset="0"/>
              </a:rPr>
              <a:t>(self, </a:t>
            </a:r>
            <a:r>
              <a:rPr lang="en-PH" sz="800" b="0" dirty="0" err="1">
                <a:effectLst/>
                <a:latin typeface="Consolas" panose="020B0609020204030204" pitchFamily="49" charset="0"/>
              </a:rPr>
              <a:t>X_train</a:t>
            </a:r>
            <a:r>
              <a:rPr lang="en-PH" sz="800" b="0" dirty="0">
                <a:effectLst/>
                <a:latin typeface="Consolas" panose="020B0609020204030204" pitchFamily="49" charset="0"/>
              </a:rPr>
              <a:t>, </a:t>
            </a:r>
            <a:r>
              <a:rPr lang="en-PH" sz="800" b="0" dirty="0" err="1">
                <a:effectLst/>
                <a:latin typeface="Consolas" panose="020B0609020204030204" pitchFamily="49" charset="0"/>
              </a:rPr>
              <a:t>y_train</a:t>
            </a:r>
            <a:r>
              <a:rPr lang="en-PH" sz="800" b="0" dirty="0">
                <a:effectLst/>
                <a:latin typeface="Consolas" panose="020B0609020204030204" pitchFamily="49" charset="0"/>
              </a:rPr>
              <a:t>): </a:t>
            </a:r>
          </a:p>
          <a:p>
            <a:r>
              <a:rPr lang="en-PH" sz="800" b="0" dirty="0">
                <a:effectLst/>
                <a:latin typeface="Consolas" panose="020B0609020204030204" pitchFamily="49" charset="0"/>
              </a:rPr>
              <a:t>        </a:t>
            </a:r>
            <a:r>
              <a:rPr lang="en-PH" sz="800" b="0" dirty="0" err="1">
                <a:effectLst/>
                <a:latin typeface="Consolas" panose="020B0609020204030204" pitchFamily="49" charset="0"/>
              </a:rPr>
              <a:t>self.X</a:t>
            </a:r>
            <a:r>
              <a:rPr lang="en-PH" sz="800" b="0" dirty="0">
                <a:effectLst/>
                <a:latin typeface="Consolas" panose="020B0609020204030204" pitchFamily="49" charset="0"/>
              </a:rPr>
              <a:t>_ = </a:t>
            </a:r>
            <a:r>
              <a:rPr lang="en-PH" sz="800" b="0" dirty="0" err="1">
                <a:effectLst/>
                <a:latin typeface="Consolas" panose="020B0609020204030204" pitchFamily="49" charset="0"/>
              </a:rPr>
              <a:t>X_train</a:t>
            </a:r>
            <a:r>
              <a:rPr lang="en-PH" sz="800" b="0" dirty="0">
                <a:effectLst/>
                <a:latin typeface="Consolas" panose="020B0609020204030204" pitchFamily="49" charset="0"/>
              </a:rPr>
              <a:t> </a:t>
            </a:r>
          </a:p>
          <a:p>
            <a:r>
              <a:rPr lang="en-PH" sz="800" b="0" dirty="0">
                <a:effectLst/>
                <a:latin typeface="Consolas" panose="020B0609020204030204" pitchFamily="49" charset="0"/>
              </a:rPr>
              <a:t>        d = </a:t>
            </a:r>
            <a:r>
              <a:rPr lang="en-PH" sz="800" b="0" dirty="0" err="1">
                <a:effectLst/>
                <a:latin typeface="Consolas" panose="020B0609020204030204" pitchFamily="49" charset="0"/>
              </a:rPr>
              <a:t>np.copy</a:t>
            </a:r>
            <a:r>
              <a:rPr lang="en-PH" sz="800" b="0" dirty="0">
                <a:effectLst/>
                <a:latin typeface="Consolas" panose="020B0609020204030204" pitchFamily="49" charset="0"/>
              </a:rPr>
              <a:t>(</a:t>
            </a:r>
            <a:r>
              <a:rPr lang="en-PH" sz="800" b="0" dirty="0" err="1">
                <a:effectLst/>
                <a:latin typeface="Consolas" panose="020B0609020204030204" pitchFamily="49" charset="0"/>
              </a:rPr>
              <a:t>y_train</a:t>
            </a:r>
            <a:r>
              <a:rPr lang="en-PH" sz="800" b="0" dirty="0">
                <a:effectLst/>
                <a:latin typeface="Consolas" panose="020B0609020204030204" pitchFamily="49" charset="0"/>
              </a:rPr>
              <a:t>)</a:t>
            </a:r>
          </a:p>
          <a:p>
            <a:r>
              <a:rPr lang="en-PH" sz="800" b="0" dirty="0">
                <a:effectLst/>
                <a:latin typeface="Consolas" panose="020B0609020204030204" pitchFamily="49" charset="0"/>
              </a:rPr>
              <a:t>        d[d&lt;=0] = 0 </a:t>
            </a:r>
          </a:p>
          <a:p>
            <a:r>
              <a:rPr lang="en-PH" sz="800" b="0" dirty="0">
                <a:effectLst/>
                <a:latin typeface="Consolas" panose="020B0609020204030204" pitchFamily="49" charset="0"/>
              </a:rPr>
              <a:t>        </a:t>
            </a:r>
            <a:r>
              <a:rPr lang="en-PH" sz="800" b="0" dirty="0" err="1">
                <a:effectLst/>
                <a:latin typeface="Consolas" panose="020B0609020204030204" pitchFamily="49" charset="0"/>
              </a:rPr>
              <a:t>self.y</a:t>
            </a:r>
            <a:r>
              <a:rPr lang="en-PH" sz="800" b="0" dirty="0">
                <a:effectLst/>
                <a:latin typeface="Consolas" panose="020B0609020204030204" pitchFamily="49" charset="0"/>
              </a:rPr>
              <a:t>_ = d</a:t>
            </a:r>
          </a:p>
          <a:p>
            <a:r>
              <a:rPr lang="en-PH" sz="800" b="0" dirty="0">
                <a:effectLst/>
                <a:latin typeface="Consolas" panose="020B0609020204030204" pitchFamily="49" charset="0"/>
              </a:rPr>
              <a:t>        return self </a:t>
            </a:r>
          </a:p>
          <a:p>
            <a:r>
              <a:rPr lang="en-PH" sz="800" b="0" dirty="0">
                <a:effectLst/>
                <a:latin typeface="Consolas" panose="020B0609020204030204" pitchFamily="49" charset="0"/>
              </a:rPr>
              <a:t>    </a:t>
            </a:r>
          </a:p>
          <a:p>
            <a:r>
              <a:rPr lang="en-PH" sz="800" b="0" dirty="0">
                <a:effectLst/>
                <a:latin typeface="Consolas" panose="020B0609020204030204" pitchFamily="49" charset="0"/>
              </a:rPr>
              <a:t>    def fit(self):</a:t>
            </a:r>
          </a:p>
          <a:p>
            <a:r>
              <a:rPr lang="en-PH" sz="800" b="0" dirty="0">
                <a:effectLst/>
                <a:latin typeface="Consolas" panose="020B0609020204030204" pitchFamily="49" charset="0"/>
              </a:rPr>
              <a:t>        </a:t>
            </a:r>
            <a:r>
              <a:rPr lang="en-PH" sz="800" b="0" dirty="0" err="1">
                <a:effectLst/>
                <a:latin typeface="Consolas" panose="020B0609020204030204" pitchFamily="49" charset="0"/>
              </a:rPr>
              <a:t>self.w</a:t>
            </a:r>
            <a:r>
              <a:rPr lang="en-PH" sz="800" b="0" dirty="0">
                <a:effectLst/>
                <a:latin typeface="Consolas" panose="020B0609020204030204" pitchFamily="49" charset="0"/>
              </a:rPr>
              <a:t>_ = </a:t>
            </a:r>
            <a:r>
              <a:rPr lang="en-PH" sz="800" b="0" dirty="0" err="1">
                <a:effectLst/>
                <a:latin typeface="Consolas" panose="020B0609020204030204" pitchFamily="49" charset="0"/>
              </a:rPr>
              <a:t>np.zeros</a:t>
            </a:r>
            <a:r>
              <a:rPr lang="en-PH" sz="800" b="0" dirty="0">
                <a:effectLst/>
                <a:latin typeface="Consolas" panose="020B0609020204030204" pitchFamily="49" charset="0"/>
              </a:rPr>
              <a:t>(1 + </a:t>
            </a:r>
            <a:r>
              <a:rPr lang="en-PH" sz="800" b="0" dirty="0" err="1">
                <a:effectLst/>
                <a:latin typeface="Consolas" panose="020B0609020204030204" pitchFamily="49" charset="0"/>
              </a:rPr>
              <a:t>self.X_.shape</a:t>
            </a:r>
            <a:r>
              <a:rPr lang="en-PH" sz="800" b="0" dirty="0">
                <a:effectLst/>
                <a:latin typeface="Consolas" panose="020B0609020204030204" pitchFamily="49" charset="0"/>
              </a:rPr>
              <a:t>[1])</a:t>
            </a:r>
          </a:p>
          <a:p>
            <a:r>
              <a:rPr lang="en-PH" sz="800" b="0" dirty="0">
                <a:effectLst/>
                <a:latin typeface="Consolas" panose="020B0609020204030204" pitchFamily="49" charset="0"/>
              </a:rPr>
              <a:t>        </a:t>
            </a:r>
            <a:r>
              <a:rPr lang="en-PH" sz="800" b="0" dirty="0" err="1">
                <a:effectLst/>
                <a:latin typeface="Consolas" panose="020B0609020204030204" pitchFamily="49" charset="0"/>
              </a:rPr>
              <a:t>self.errors</a:t>
            </a:r>
            <a:r>
              <a:rPr lang="en-PH" sz="800" b="0" dirty="0">
                <a:effectLst/>
                <a:latin typeface="Consolas" panose="020B0609020204030204" pitchFamily="49" charset="0"/>
              </a:rPr>
              <a:t>_ = []</a:t>
            </a:r>
          </a:p>
          <a:p>
            <a:br>
              <a:rPr lang="en-PH" sz="800" b="0" dirty="0">
                <a:effectLst/>
                <a:latin typeface="Consolas" panose="020B0609020204030204" pitchFamily="49" charset="0"/>
              </a:rPr>
            </a:br>
            <a:r>
              <a:rPr lang="en-PH" sz="800" b="0" dirty="0">
                <a:effectLst/>
                <a:latin typeface="Consolas" panose="020B0609020204030204" pitchFamily="49" charset="0"/>
              </a:rPr>
              <a:t>        for _ in range(</a:t>
            </a:r>
            <a:r>
              <a:rPr lang="en-PH" sz="800" b="0" dirty="0" err="1">
                <a:effectLst/>
                <a:latin typeface="Consolas" panose="020B0609020204030204" pitchFamily="49" charset="0"/>
              </a:rPr>
              <a:t>self.max_iters</a:t>
            </a:r>
            <a:r>
              <a:rPr lang="en-PH" sz="800" b="0" dirty="0">
                <a:effectLst/>
                <a:latin typeface="Consolas" panose="020B0609020204030204" pitchFamily="49" charset="0"/>
              </a:rPr>
              <a:t>):</a:t>
            </a:r>
          </a:p>
          <a:p>
            <a:r>
              <a:rPr lang="en-PH" sz="800" b="0" dirty="0">
                <a:effectLst/>
                <a:latin typeface="Consolas" panose="020B0609020204030204" pitchFamily="49" charset="0"/>
              </a:rPr>
              <a:t>            error = 0</a:t>
            </a:r>
          </a:p>
          <a:p>
            <a:r>
              <a:rPr lang="en-PH" sz="800" b="0" dirty="0">
                <a:effectLst/>
                <a:latin typeface="Consolas" panose="020B0609020204030204" pitchFamily="49" charset="0"/>
              </a:rPr>
              <a:t>            </a:t>
            </a:r>
            <a:r>
              <a:rPr lang="en-PH" sz="800" b="0" dirty="0" err="1">
                <a:effectLst/>
                <a:latin typeface="Consolas" panose="020B0609020204030204" pitchFamily="49" charset="0"/>
              </a:rPr>
              <a:t>delta_wj</a:t>
            </a:r>
            <a:r>
              <a:rPr lang="en-PH" sz="800" b="0" dirty="0">
                <a:effectLst/>
                <a:latin typeface="Consolas" panose="020B0609020204030204" pitchFamily="49" charset="0"/>
              </a:rPr>
              <a:t> = </a:t>
            </a:r>
            <a:r>
              <a:rPr lang="en-PH" sz="800" b="0" dirty="0" err="1">
                <a:effectLst/>
                <a:latin typeface="Consolas" panose="020B0609020204030204" pitchFamily="49" charset="0"/>
              </a:rPr>
              <a:t>np.copy</a:t>
            </a:r>
            <a:r>
              <a:rPr lang="en-PH" sz="800" b="0" dirty="0">
                <a:effectLst/>
                <a:latin typeface="Consolas" panose="020B0609020204030204" pitchFamily="49" charset="0"/>
              </a:rPr>
              <a:t>(</a:t>
            </a:r>
            <a:r>
              <a:rPr lang="en-PH" sz="800" b="0" dirty="0" err="1">
                <a:effectLst/>
                <a:latin typeface="Consolas" panose="020B0609020204030204" pitchFamily="49" charset="0"/>
              </a:rPr>
              <a:t>self.w</a:t>
            </a:r>
            <a:r>
              <a:rPr lang="en-PH" sz="800" b="0" dirty="0">
                <a:effectLst/>
                <a:latin typeface="Consolas" panose="020B0609020204030204" pitchFamily="49" charset="0"/>
              </a:rPr>
              <a:t>_)</a:t>
            </a:r>
          </a:p>
          <a:p>
            <a:r>
              <a:rPr lang="en-PH" sz="800" b="0" dirty="0">
                <a:effectLst/>
                <a:latin typeface="Consolas" panose="020B0609020204030204" pitchFamily="49" charset="0"/>
              </a:rPr>
              <a:t>            </a:t>
            </a:r>
          </a:p>
          <a:p>
            <a:r>
              <a:rPr lang="en-PH" sz="800" b="0" dirty="0">
                <a:effectLst/>
                <a:latin typeface="Consolas" panose="020B0609020204030204" pitchFamily="49" charset="0"/>
              </a:rPr>
              <a:t>            # Shuffle the training data</a:t>
            </a:r>
          </a:p>
          <a:p>
            <a:r>
              <a:rPr lang="en-PH" sz="800" b="0" dirty="0">
                <a:effectLst/>
                <a:latin typeface="Consolas" panose="020B0609020204030204" pitchFamily="49" charset="0"/>
              </a:rPr>
              <a:t>            indices = </a:t>
            </a:r>
            <a:r>
              <a:rPr lang="en-PH" sz="800" b="0" dirty="0" err="1">
                <a:effectLst/>
                <a:latin typeface="Consolas" panose="020B0609020204030204" pitchFamily="49" charset="0"/>
              </a:rPr>
              <a:t>np.arange</a:t>
            </a:r>
            <a:r>
              <a:rPr lang="en-PH" sz="800" b="0" dirty="0">
                <a:effectLst/>
                <a:latin typeface="Consolas" panose="020B0609020204030204" pitchFamily="49" charset="0"/>
              </a:rPr>
              <a:t>(</a:t>
            </a:r>
            <a:r>
              <a:rPr lang="en-PH" sz="800" b="0" dirty="0" err="1">
                <a:effectLst/>
                <a:latin typeface="Consolas" panose="020B0609020204030204" pitchFamily="49" charset="0"/>
              </a:rPr>
              <a:t>len</a:t>
            </a:r>
            <a:r>
              <a:rPr lang="en-PH" sz="800" b="0" dirty="0">
                <a:effectLst/>
                <a:latin typeface="Consolas" panose="020B0609020204030204" pitchFamily="49" charset="0"/>
              </a:rPr>
              <a:t>(</a:t>
            </a:r>
            <a:r>
              <a:rPr lang="en-PH" sz="800" b="0" dirty="0" err="1">
                <a:effectLst/>
                <a:latin typeface="Consolas" panose="020B0609020204030204" pitchFamily="49" charset="0"/>
              </a:rPr>
              <a:t>self.X</a:t>
            </a:r>
            <a:r>
              <a:rPr lang="en-PH" sz="800" b="0" dirty="0">
                <a:effectLst/>
                <a:latin typeface="Consolas" panose="020B0609020204030204" pitchFamily="49" charset="0"/>
              </a:rPr>
              <a:t>_))</a:t>
            </a:r>
          </a:p>
          <a:p>
            <a:r>
              <a:rPr lang="en-PH" sz="800" b="0" dirty="0">
                <a:effectLst/>
                <a:latin typeface="Consolas" panose="020B0609020204030204" pitchFamily="49" charset="0"/>
              </a:rPr>
              <a:t>            </a:t>
            </a:r>
            <a:r>
              <a:rPr lang="en-PH" sz="800" b="0" dirty="0" err="1">
                <a:effectLst/>
                <a:latin typeface="Consolas" panose="020B0609020204030204" pitchFamily="49" charset="0"/>
              </a:rPr>
              <a:t>np.random.shuffle</a:t>
            </a:r>
            <a:r>
              <a:rPr lang="en-PH" sz="800" b="0" dirty="0">
                <a:effectLst/>
                <a:latin typeface="Consolas" panose="020B0609020204030204" pitchFamily="49" charset="0"/>
              </a:rPr>
              <a:t>(indices)</a:t>
            </a:r>
          </a:p>
          <a:p>
            <a:r>
              <a:rPr lang="en-PH" sz="800" b="0" dirty="0">
                <a:effectLst/>
                <a:latin typeface="Consolas" panose="020B0609020204030204" pitchFamily="49" charset="0"/>
              </a:rPr>
              <a:t>            </a:t>
            </a:r>
            <a:r>
              <a:rPr lang="en-PH" sz="800" b="0" dirty="0" err="1">
                <a:effectLst/>
                <a:latin typeface="Consolas" panose="020B0609020204030204" pitchFamily="49" charset="0"/>
              </a:rPr>
              <a:t>X_shuffled</a:t>
            </a:r>
            <a:r>
              <a:rPr lang="en-PH" sz="800" b="0" dirty="0">
                <a:effectLst/>
                <a:latin typeface="Consolas" panose="020B0609020204030204" pitchFamily="49" charset="0"/>
              </a:rPr>
              <a:t> = </a:t>
            </a:r>
            <a:r>
              <a:rPr lang="en-PH" sz="800" b="0" dirty="0" err="1">
                <a:effectLst/>
                <a:latin typeface="Consolas" panose="020B0609020204030204" pitchFamily="49" charset="0"/>
              </a:rPr>
              <a:t>self.X</a:t>
            </a:r>
            <a:r>
              <a:rPr lang="en-PH" sz="800" b="0" dirty="0">
                <a:effectLst/>
                <a:latin typeface="Consolas" panose="020B0609020204030204" pitchFamily="49" charset="0"/>
              </a:rPr>
              <a:t>_[indices]</a:t>
            </a:r>
          </a:p>
          <a:p>
            <a:r>
              <a:rPr lang="en-PH" sz="800" b="0" dirty="0">
                <a:effectLst/>
                <a:latin typeface="Consolas" panose="020B0609020204030204" pitchFamily="49" charset="0"/>
              </a:rPr>
              <a:t>            </a:t>
            </a:r>
            <a:r>
              <a:rPr lang="en-PH" sz="800" b="0" dirty="0" err="1">
                <a:effectLst/>
                <a:latin typeface="Consolas" panose="020B0609020204030204" pitchFamily="49" charset="0"/>
              </a:rPr>
              <a:t>y_shuffled</a:t>
            </a:r>
            <a:r>
              <a:rPr lang="en-PH" sz="800" b="0" dirty="0">
                <a:effectLst/>
                <a:latin typeface="Consolas" panose="020B0609020204030204" pitchFamily="49" charset="0"/>
              </a:rPr>
              <a:t> = </a:t>
            </a:r>
            <a:r>
              <a:rPr lang="en-PH" sz="800" b="0" dirty="0" err="1">
                <a:effectLst/>
                <a:latin typeface="Consolas" panose="020B0609020204030204" pitchFamily="49" charset="0"/>
              </a:rPr>
              <a:t>self.y</a:t>
            </a:r>
            <a:r>
              <a:rPr lang="en-PH" sz="800" b="0" dirty="0">
                <a:effectLst/>
                <a:latin typeface="Consolas" panose="020B0609020204030204" pitchFamily="49" charset="0"/>
              </a:rPr>
              <a:t>_[indices]</a:t>
            </a:r>
          </a:p>
          <a:p>
            <a:r>
              <a:rPr lang="en-PH" sz="800" b="0" dirty="0">
                <a:effectLst/>
                <a:latin typeface="Consolas" panose="020B0609020204030204" pitchFamily="49" charset="0"/>
              </a:rPr>
              <a:t>            </a:t>
            </a:r>
          </a:p>
          <a:p>
            <a:r>
              <a:rPr lang="en-PH" sz="800" b="0" dirty="0">
                <a:effectLst/>
                <a:latin typeface="Consolas" panose="020B0609020204030204" pitchFamily="49" charset="0"/>
              </a:rPr>
              <a:t>            for </a:t>
            </a:r>
            <a:r>
              <a:rPr lang="en-PH" sz="800" b="0" dirty="0" err="1">
                <a:effectLst/>
                <a:latin typeface="Consolas" panose="020B0609020204030204" pitchFamily="49" charset="0"/>
              </a:rPr>
              <a:t>xj</a:t>
            </a:r>
            <a:r>
              <a:rPr lang="en-PH" sz="800" b="0" dirty="0">
                <a:effectLst/>
                <a:latin typeface="Consolas" panose="020B0609020204030204" pitchFamily="49" charset="0"/>
              </a:rPr>
              <a:t>, di in zip(</a:t>
            </a:r>
            <a:r>
              <a:rPr lang="en-PH" sz="800" b="0" dirty="0" err="1">
                <a:effectLst/>
                <a:latin typeface="Consolas" panose="020B0609020204030204" pitchFamily="49" charset="0"/>
              </a:rPr>
              <a:t>X_shuffled</a:t>
            </a:r>
            <a:r>
              <a:rPr lang="en-PH" sz="800" b="0" dirty="0">
                <a:effectLst/>
                <a:latin typeface="Consolas" panose="020B0609020204030204" pitchFamily="49" charset="0"/>
              </a:rPr>
              <a:t>, </a:t>
            </a:r>
            <a:r>
              <a:rPr lang="en-PH" sz="800" b="0" dirty="0" err="1">
                <a:effectLst/>
                <a:latin typeface="Consolas" panose="020B0609020204030204" pitchFamily="49" charset="0"/>
              </a:rPr>
              <a:t>y_shuffled</a:t>
            </a:r>
            <a:r>
              <a:rPr lang="en-PH" sz="800" b="0" dirty="0">
                <a:effectLst/>
                <a:latin typeface="Consolas" panose="020B0609020204030204" pitchFamily="49" charset="0"/>
              </a:rPr>
              <a:t>):</a:t>
            </a:r>
          </a:p>
          <a:p>
            <a:r>
              <a:rPr lang="en-PH" sz="800" b="0" dirty="0">
                <a:effectLst/>
                <a:latin typeface="Consolas" panose="020B0609020204030204" pitchFamily="49" charset="0"/>
              </a:rPr>
              <a:t>                update = </a:t>
            </a:r>
            <a:r>
              <a:rPr lang="en-PH" sz="800" b="0" dirty="0" err="1">
                <a:effectLst/>
                <a:latin typeface="Consolas" panose="020B0609020204030204" pitchFamily="49" charset="0"/>
              </a:rPr>
              <a:t>self.eta</a:t>
            </a:r>
            <a:r>
              <a:rPr lang="en-PH" sz="800" b="0" dirty="0">
                <a:effectLst/>
                <a:latin typeface="Consolas" panose="020B0609020204030204" pitchFamily="49" charset="0"/>
              </a:rPr>
              <a:t> * (di - </a:t>
            </a:r>
            <a:r>
              <a:rPr lang="en-PH" sz="800" b="0" dirty="0" err="1">
                <a:effectLst/>
                <a:latin typeface="Consolas" panose="020B0609020204030204" pitchFamily="49" charset="0"/>
              </a:rPr>
              <a:t>self.predict</a:t>
            </a:r>
            <a:r>
              <a:rPr lang="en-PH" sz="800" b="0" dirty="0">
                <a:effectLst/>
                <a:latin typeface="Consolas" panose="020B0609020204030204" pitchFamily="49" charset="0"/>
              </a:rPr>
              <a:t>(</a:t>
            </a:r>
            <a:r>
              <a:rPr lang="en-PH" sz="800" b="0" dirty="0" err="1">
                <a:effectLst/>
                <a:latin typeface="Consolas" panose="020B0609020204030204" pitchFamily="49" charset="0"/>
              </a:rPr>
              <a:t>xj</a:t>
            </a:r>
            <a:r>
              <a:rPr lang="en-PH" sz="800" b="0" dirty="0">
                <a:effectLst/>
                <a:latin typeface="Consolas" panose="020B0609020204030204" pitchFamily="49" charset="0"/>
              </a:rPr>
              <a:t>))</a:t>
            </a:r>
          </a:p>
          <a:p>
            <a:r>
              <a:rPr lang="en-PH" sz="800" b="0" dirty="0">
                <a:effectLst/>
                <a:latin typeface="Consolas" panose="020B0609020204030204" pitchFamily="49" charset="0"/>
              </a:rPr>
              <a:t>                </a:t>
            </a:r>
            <a:r>
              <a:rPr lang="en-PH" sz="800" b="0" dirty="0" err="1">
                <a:effectLst/>
                <a:latin typeface="Consolas" panose="020B0609020204030204" pitchFamily="49" charset="0"/>
              </a:rPr>
              <a:t>self.w</a:t>
            </a:r>
            <a:r>
              <a:rPr lang="en-PH" sz="800" b="0" dirty="0">
                <a:effectLst/>
                <a:latin typeface="Consolas" panose="020B0609020204030204" pitchFamily="49" charset="0"/>
              </a:rPr>
              <a:t>_[0] += update </a:t>
            </a:r>
          </a:p>
          <a:p>
            <a:r>
              <a:rPr lang="en-PH" sz="800" b="0" dirty="0">
                <a:effectLst/>
                <a:latin typeface="Consolas" panose="020B0609020204030204" pitchFamily="49" charset="0"/>
              </a:rPr>
              <a:t>                </a:t>
            </a:r>
            <a:r>
              <a:rPr lang="en-PH" sz="800" b="0" dirty="0" err="1">
                <a:effectLst/>
                <a:latin typeface="Consolas" panose="020B0609020204030204" pitchFamily="49" charset="0"/>
              </a:rPr>
              <a:t>self.w</a:t>
            </a:r>
            <a:r>
              <a:rPr lang="en-PH" sz="800" b="0" dirty="0">
                <a:effectLst/>
                <a:latin typeface="Consolas" panose="020B0609020204030204" pitchFamily="49" charset="0"/>
              </a:rPr>
              <a:t>_[1:] += update * </a:t>
            </a:r>
            <a:r>
              <a:rPr lang="en-PH" sz="800" b="0" dirty="0" err="1">
                <a:effectLst/>
                <a:latin typeface="Consolas" panose="020B0609020204030204" pitchFamily="49" charset="0"/>
              </a:rPr>
              <a:t>xj</a:t>
            </a:r>
            <a:r>
              <a:rPr lang="en-PH" sz="800" b="0" dirty="0">
                <a:effectLst/>
                <a:latin typeface="Consolas" panose="020B0609020204030204" pitchFamily="49" charset="0"/>
              </a:rPr>
              <a:t> </a:t>
            </a:r>
          </a:p>
          <a:p>
            <a:r>
              <a:rPr lang="en-PH" sz="800" b="0" dirty="0">
                <a:effectLst/>
                <a:latin typeface="Consolas" panose="020B0609020204030204" pitchFamily="49" charset="0"/>
              </a:rPr>
              <a:t>                error += </a:t>
            </a:r>
            <a:r>
              <a:rPr lang="en-PH" sz="800" b="0" dirty="0" err="1">
                <a:effectLst/>
                <a:latin typeface="Consolas" panose="020B0609020204030204" pitchFamily="49" charset="0"/>
              </a:rPr>
              <a:t>np.abs</a:t>
            </a:r>
            <a:r>
              <a:rPr lang="en-PH" sz="800" b="0" dirty="0">
                <a:effectLst/>
                <a:latin typeface="Consolas" panose="020B0609020204030204" pitchFamily="49" charset="0"/>
              </a:rPr>
              <a:t>(update / </a:t>
            </a:r>
            <a:r>
              <a:rPr lang="en-PH" sz="800" b="0" dirty="0" err="1">
                <a:effectLst/>
                <a:latin typeface="Consolas" panose="020B0609020204030204" pitchFamily="49" charset="0"/>
              </a:rPr>
              <a:t>self.eta</a:t>
            </a:r>
            <a:r>
              <a:rPr lang="en-PH" sz="800" b="0" dirty="0">
                <a:effectLst/>
                <a:latin typeface="Consolas" panose="020B0609020204030204" pitchFamily="49" charset="0"/>
              </a:rPr>
              <a:t>)</a:t>
            </a:r>
          </a:p>
          <a:p>
            <a:r>
              <a:rPr lang="en-PH" sz="800" b="0" dirty="0">
                <a:effectLst/>
                <a:latin typeface="Consolas" panose="020B0609020204030204" pitchFamily="49" charset="0"/>
              </a:rPr>
              <a:t>            </a:t>
            </a:r>
            <a:r>
              <a:rPr lang="en-PH" sz="800" b="0" dirty="0" err="1">
                <a:effectLst/>
                <a:latin typeface="Consolas" panose="020B0609020204030204" pitchFamily="49" charset="0"/>
              </a:rPr>
              <a:t>self.errors_.append</a:t>
            </a:r>
            <a:r>
              <a:rPr lang="en-PH" sz="800" b="0" dirty="0">
                <a:effectLst/>
                <a:latin typeface="Consolas" panose="020B0609020204030204" pitchFamily="49" charset="0"/>
              </a:rPr>
              <a:t>(error)</a:t>
            </a:r>
          </a:p>
          <a:p>
            <a:br>
              <a:rPr lang="en-PH" sz="800" b="0" dirty="0">
                <a:effectLst/>
                <a:latin typeface="Consolas" panose="020B0609020204030204" pitchFamily="49" charset="0"/>
              </a:rPr>
            </a:br>
            <a:r>
              <a:rPr lang="en-PH" sz="800" b="0" dirty="0">
                <a:effectLst/>
                <a:latin typeface="Consolas" panose="020B0609020204030204" pitchFamily="49" charset="0"/>
              </a:rPr>
              <a:t>        return self</a:t>
            </a:r>
          </a:p>
          <a:p>
            <a:br>
              <a:rPr lang="en-PH" sz="800" b="0" dirty="0">
                <a:effectLst/>
                <a:latin typeface="Consolas" panose="020B0609020204030204" pitchFamily="49" charset="0"/>
              </a:rPr>
            </a:br>
            <a:r>
              <a:rPr lang="en-PH" sz="800" b="0" dirty="0">
                <a:effectLst/>
                <a:latin typeface="Consolas" panose="020B0609020204030204" pitchFamily="49" charset="0"/>
              </a:rPr>
              <a:t>    def weights(self):</a:t>
            </a:r>
          </a:p>
          <a:p>
            <a:r>
              <a:rPr lang="en-PH" sz="800" b="0" dirty="0">
                <a:effectLst/>
                <a:latin typeface="Consolas" panose="020B0609020204030204" pitchFamily="49" charset="0"/>
              </a:rPr>
              <a:t>        return </a:t>
            </a:r>
            <a:r>
              <a:rPr lang="en-PH" sz="800" b="0" dirty="0" err="1">
                <a:effectLst/>
                <a:latin typeface="Consolas" panose="020B0609020204030204" pitchFamily="49" charset="0"/>
              </a:rPr>
              <a:t>self.w</a:t>
            </a:r>
            <a:r>
              <a:rPr lang="en-PH" sz="800" b="0" dirty="0">
                <a:effectLst/>
                <a:latin typeface="Consolas" panose="020B0609020204030204" pitchFamily="49" charset="0"/>
              </a:rPr>
              <a:t>_ </a:t>
            </a:r>
          </a:p>
          <a:p>
            <a:r>
              <a:rPr lang="en-PH" sz="800" b="0" dirty="0">
                <a:effectLst/>
                <a:latin typeface="Consolas" panose="020B0609020204030204" pitchFamily="49" charset="0"/>
              </a:rPr>
              <a:t>    </a:t>
            </a:r>
          </a:p>
          <a:p>
            <a:r>
              <a:rPr lang="en-PH" sz="800" b="0" dirty="0">
                <a:effectLst/>
                <a:latin typeface="Consolas" panose="020B0609020204030204" pitchFamily="49" charset="0"/>
              </a:rPr>
              <a:t>    def errors(self):</a:t>
            </a:r>
          </a:p>
          <a:p>
            <a:r>
              <a:rPr lang="en-PH" sz="800" b="0" dirty="0">
                <a:effectLst/>
                <a:latin typeface="Consolas" panose="020B0609020204030204" pitchFamily="49" charset="0"/>
              </a:rPr>
              <a:t>        return </a:t>
            </a:r>
            <a:r>
              <a:rPr lang="en-PH" sz="800" b="0" dirty="0" err="1">
                <a:effectLst/>
                <a:latin typeface="Consolas" panose="020B0609020204030204" pitchFamily="49" charset="0"/>
              </a:rPr>
              <a:t>self.errors</a:t>
            </a:r>
            <a:r>
              <a:rPr lang="en-PH" sz="800" b="0" dirty="0">
                <a:effectLst/>
                <a:latin typeface="Consolas" panose="020B0609020204030204" pitchFamily="49" charset="0"/>
              </a:rPr>
              <a:t>_ </a:t>
            </a:r>
          </a:p>
          <a:p>
            <a:r>
              <a:rPr lang="en-PH" sz="800" b="0" dirty="0">
                <a:effectLst/>
                <a:latin typeface="Consolas" panose="020B0609020204030204" pitchFamily="49" charset="0"/>
              </a:rPr>
              <a:t>    </a:t>
            </a:r>
          </a:p>
          <a:p>
            <a:r>
              <a:rPr lang="en-PH" sz="800" b="0" dirty="0">
                <a:effectLst/>
                <a:latin typeface="Consolas" panose="020B0609020204030204" pitchFamily="49" charset="0"/>
              </a:rPr>
              <a:t>    def predict(self, X):</a:t>
            </a:r>
          </a:p>
          <a:p>
            <a:r>
              <a:rPr lang="en-PH" sz="800" b="0" dirty="0">
                <a:effectLst/>
                <a:latin typeface="Consolas" panose="020B0609020204030204" pitchFamily="49" charset="0"/>
              </a:rPr>
              <a:t>        a=np.dot(X, </a:t>
            </a:r>
            <a:r>
              <a:rPr lang="en-PH" sz="800" b="0" dirty="0" err="1">
                <a:effectLst/>
                <a:latin typeface="Consolas" panose="020B0609020204030204" pitchFamily="49" charset="0"/>
              </a:rPr>
              <a:t>self.w</a:t>
            </a:r>
            <a:r>
              <a:rPr lang="en-PH" sz="800" b="0" dirty="0">
                <a:effectLst/>
                <a:latin typeface="Consolas" panose="020B0609020204030204" pitchFamily="49" charset="0"/>
              </a:rPr>
              <a:t>_[1:]) + </a:t>
            </a:r>
            <a:r>
              <a:rPr lang="en-PH" sz="800" b="0" dirty="0" err="1">
                <a:effectLst/>
                <a:latin typeface="Consolas" panose="020B0609020204030204" pitchFamily="49" charset="0"/>
              </a:rPr>
              <a:t>self.w</a:t>
            </a:r>
            <a:r>
              <a:rPr lang="en-PH" sz="800" b="0" dirty="0">
                <a:effectLst/>
                <a:latin typeface="Consolas" panose="020B0609020204030204" pitchFamily="49" charset="0"/>
              </a:rPr>
              <a:t>_[0] </a:t>
            </a:r>
          </a:p>
          <a:p>
            <a:r>
              <a:rPr lang="en-PH" sz="800" b="0" dirty="0">
                <a:effectLst/>
                <a:latin typeface="Consolas" panose="020B0609020204030204" pitchFamily="49" charset="0"/>
              </a:rPr>
              <a:t>        return </a:t>
            </a:r>
            <a:r>
              <a:rPr lang="en-PH" sz="800" b="0" dirty="0" err="1">
                <a:effectLst/>
                <a:latin typeface="Consolas" panose="020B0609020204030204" pitchFamily="49" charset="0"/>
              </a:rPr>
              <a:t>np.where</a:t>
            </a:r>
            <a:r>
              <a:rPr lang="en-PH" sz="800" b="0" dirty="0">
                <a:effectLst/>
                <a:latin typeface="Consolas" panose="020B0609020204030204" pitchFamily="49" charset="0"/>
              </a:rPr>
              <a:t>(a &gt;= 0, 1, 0) </a:t>
            </a:r>
          </a:p>
        </p:txBody>
      </p:sp>
      <p:sp>
        <p:nvSpPr>
          <p:cNvPr id="4" name="Content Placeholder 2">
            <a:extLst>
              <a:ext uri="{FF2B5EF4-FFF2-40B4-BE49-F238E27FC236}">
                <a16:creationId xmlns:a16="http://schemas.microsoft.com/office/drawing/2014/main" id="{D1556782-2404-D214-25B6-F992123A64B2}"/>
              </a:ext>
            </a:extLst>
          </p:cNvPr>
          <p:cNvSpPr txBox="1">
            <a:spLocks/>
          </p:cNvSpPr>
          <p:nvPr/>
        </p:nvSpPr>
        <p:spPr>
          <a:xfrm>
            <a:off x="5641676" y="1309490"/>
            <a:ext cx="4759627" cy="4112286"/>
          </a:xfrm>
          <a:prstGeom prst="rect">
            <a:avLst/>
          </a:prstGeom>
        </p:spPr>
        <p:txBody>
          <a:bodyPr>
            <a:normAutofit fontScale="92500" lnSpcReduction="200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PH" dirty="0"/>
              <a:t>Here’s the algorithm for the perceptron classifier.</a:t>
            </a:r>
          </a:p>
          <a:p>
            <a:pPr marL="342900" indent="-342900">
              <a:buFont typeface="Garamond" pitchFamily="18" charset="0"/>
              <a:buAutoNum type="arabicPeriod"/>
            </a:pPr>
            <a:r>
              <a:rPr lang="en-PH" dirty="0"/>
              <a:t>Initialize an arbitrary weight vector w_ = </a:t>
            </a:r>
            <a:r>
              <a:rPr lang="en-PH" dirty="0" err="1"/>
              <a:t>np.zeros</a:t>
            </a:r>
            <a:r>
              <a:rPr lang="en-PH" dirty="0"/>
              <a:t>(1 + </a:t>
            </a:r>
            <a:r>
              <a:rPr lang="en-PH" dirty="0" err="1"/>
              <a:t>X_.shape</a:t>
            </a:r>
            <a:r>
              <a:rPr lang="en-PH" dirty="0"/>
              <a:t>[1]). Note that if there are n features, the weight vector would be a (n+1) x 1 column vector, with the zeroth row as the bias.</a:t>
            </a:r>
          </a:p>
          <a:p>
            <a:pPr marL="342900" indent="-342900">
              <a:buFont typeface="Garamond" pitchFamily="18" charset="0"/>
              <a:buAutoNum type="arabicPeriod"/>
            </a:pPr>
            <a:r>
              <a:rPr lang="en-PH" dirty="0"/>
              <a:t>Iterate throughout the data points (optional: shuffle datapoints first).</a:t>
            </a:r>
          </a:p>
          <a:p>
            <a:pPr marL="617220" lvl="1" indent="-342900">
              <a:buFont typeface="Garamond" pitchFamily="18" charset="0"/>
              <a:buAutoNum type="arabicPeriod"/>
            </a:pPr>
            <a:r>
              <a:rPr lang="en-PH" dirty="0"/>
              <a:t>For the </a:t>
            </a:r>
            <a:r>
              <a:rPr lang="en-PH" dirty="0" err="1"/>
              <a:t>ith</a:t>
            </a:r>
            <a:r>
              <a:rPr lang="en-PH" dirty="0"/>
              <a:t> data point, let di and </a:t>
            </a:r>
            <a:r>
              <a:rPr lang="en-PH" dirty="0" err="1"/>
              <a:t>xj</a:t>
            </a:r>
            <a:r>
              <a:rPr lang="en-PH" dirty="0"/>
              <a:t> be the data label (1 or -1) and feature vector with bias. </a:t>
            </a:r>
          </a:p>
          <a:p>
            <a:pPr marL="617220" lvl="1" indent="-342900">
              <a:buFont typeface="Garamond" pitchFamily="18" charset="0"/>
              <a:buAutoNum type="arabicPeriod"/>
            </a:pPr>
            <a:r>
              <a:rPr lang="en-PH" dirty="0"/>
              <a:t>Let eta be the learning rate. </a:t>
            </a:r>
          </a:p>
          <a:p>
            <a:pPr marL="617220" lvl="1" indent="-342900">
              <a:buFont typeface="Garamond" pitchFamily="18" charset="0"/>
              <a:buAutoNum type="arabicPeriod"/>
            </a:pPr>
            <a:r>
              <a:rPr lang="en-PH" dirty="0"/>
              <a:t>Obtain the activation value a = np.dot(X, w_[1:]) + w_[0]</a:t>
            </a:r>
          </a:p>
          <a:p>
            <a:pPr marL="617220" lvl="1" indent="-342900">
              <a:buFont typeface="Garamond" pitchFamily="18" charset="0"/>
              <a:buAutoNum type="arabicPeriod"/>
            </a:pPr>
            <a:r>
              <a:rPr lang="en-PH" dirty="0"/>
              <a:t>Use the step function as thresholding, b = </a:t>
            </a:r>
            <a:r>
              <a:rPr lang="en-PH" dirty="0" err="1"/>
              <a:t>np.where</a:t>
            </a:r>
            <a:r>
              <a:rPr lang="en-PH" dirty="0"/>
              <a:t>(a&gt;= 0, 1, 0); that is, return 1 if a&gt;= 0, 0 otherwise. </a:t>
            </a:r>
          </a:p>
          <a:p>
            <a:pPr marL="617220" lvl="1" indent="-342900">
              <a:buFont typeface="Garamond" pitchFamily="18" charset="0"/>
              <a:buAutoNum type="arabicPeriod"/>
            </a:pPr>
            <a:r>
              <a:rPr lang="en-PH" dirty="0"/>
              <a:t>Let the update u be eta*(di – b) for each data point</a:t>
            </a:r>
          </a:p>
          <a:p>
            <a:pPr marL="617220" lvl="1" indent="-342900">
              <a:buFont typeface="Garamond" pitchFamily="18" charset="0"/>
              <a:buAutoNum type="arabicPeriod"/>
            </a:pPr>
            <a:r>
              <a:rPr lang="en-PH" dirty="0"/>
              <a:t>For the zeroth row of the weight vector, w_[0] += u</a:t>
            </a:r>
          </a:p>
          <a:p>
            <a:pPr marL="617220" lvl="1" indent="-342900">
              <a:buFont typeface="Garamond" pitchFamily="18" charset="0"/>
              <a:buAutoNum type="arabicPeriod"/>
            </a:pPr>
            <a:r>
              <a:rPr lang="en-PH" dirty="0"/>
              <a:t>For the other rows, w_[1:] += update* </a:t>
            </a:r>
            <a:r>
              <a:rPr lang="en-PH" dirty="0" err="1"/>
              <a:t>xj</a:t>
            </a:r>
            <a:endParaRPr lang="en-PH" dirty="0"/>
          </a:p>
          <a:p>
            <a:pPr marL="342900" indent="-342900">
              <a:buFont typeface="Garamond" pitchFamily="18" charset="0"/>
              <a:buAutoNum type="arabicPeriod"/>
            </a:pPr>
            <a:r>
              <a:rPr lang="en-PH" dirty="0"/>
              <a:t>A pass through all data points is defined as a single epoch. Repeat Step 2 until the max number of epochs is attained.</a:t>
            </a:r>
          </a:p>
        </p:txBody>
      </p:sp>
      <p:sp>
        <p:nvSpPr>
          <p:cNvPr id="6" name="TextBox 5">
            <a:extLst>
              <a:ext uri="{FF2B5EF4-FFF2-40B4-BE49-F238E27FC236}">
                <a16:creationId xmlns:a16="http://schemas.microsoft.com/office/drawing/2014/main" id="{4FB4822C-D650-8BD2-D35F-8A35F413755E}"/>
              </a:ext>
            </a:extLst>
          </p:cNvPr>
          <p:cNvSpPr txBox="1"/>
          <p:nvPr/>
        </p:nvSpPr>
        <p:spPr>
          <a:xfrm>
            <a:off x="5419546" y="776501"/>
            <a:ext cx="6094562" cy="369332"/>
          </a:xfrm>
          <a:prstGeom prst="rect">
            <a:avLst/>
          </a:prstGeom>
          <a:noFill/>
        </p:spPr>
        <p:txBody>
          <a:bodyPr wrap="square">
            <a:spAutoFit/>
          </a:bodyPr>
          <a:lstStyle/>
          <a:p>
            <a:r>
              <a:rPr lang="en-PH" dirty="0"/>
              <a:t>Perceptron Algorithm</a:t>
            </a:r>
          </a:p>
        </p:txBody>
      </p:sp>
    </p:spTree>
    <p:extLst>
      <p:ext uri="{BB962C8B-B14F-4D97-AF65-F5344CB8AC3E}">
        <p14:creationId xmlns:p14="http://schemas.microsoft.com/office/powerpoint/2010/main" val="3593197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FEF5-7F10-32D8-E3C7-A24CA8D1E956}"/>
              </a:ext>
            </a:extLst>
          </p:cNvPr>
          <p:cNvSpPr>
            <a:spLocks noGrp="1"/>
          </p:cNvSpPr>
          <p:nvPr>
            <p:ph type="title"/>
          </p:nvPr>
        </p:nvSpPr>
        <p:spPr/>
        <p:txBody>
          <a:bodyPr/>
          <a:lstStyle/>
          <a:p>
            <a:r>
              <a:rPr lang="en-PH" dirty="0"/>
              <a:t>Perceptron Algorithm</a:t>
            </a:r>
          </a:p>
        </p:txBody>
      </p:sp>
      <p:sp>
        <p:nvSpPr>
          <p:cNvPr id="3" name="Content Placeholder 2">
            <a:extLst>
              <a:ext uri="{FF2B5EF4-FFF2-40B4-BE49-F238E27FC236}">
                <a16:creationId xmlns:a16="http://schemas.microsoft.com/office/drawing/2014/main" id="{9D18DE92-3C16-0A64-DD48-1CF3032A54CA}"/>
              </a:ext>
            </a:extLst>
          </p:cNvPr>
          <p:cNvSpPr>
            <a:spLocks noGrp="1"/>
          </p:cNvSpPr>
          <p:nvPr>
            <p:ph idx="1"/>
          </p:nvPr>
        </p:nvSpPr>
        <p:spPr>
          <a:xfrm>
            <a:off x="1066800" y="2103120"/>
            <a:ext cx="10058400" cy="4112286"/>
          </a:xfrm>
        </p:spPr>
        <p:txBody>
          <a:bodyPr>
            <a:normAutofit/>
          </a:bodyPr>
          <a:lstStyle/>
          <a:p>
            <a:pPr marL="0" indent="0">
              <a:buNone/>
            </a:pPr>
            <a:r>
              <a:rPr lang="en-PH" sz="2000" dirty="0"/>
              <a:t>Note that the higher the learning rate eta, the faster the weights change. This can mean that the algorithm can converge to a local minimum quickly, but also runs the risk of overshooting and not finding a good solution.</a:t>
            </a:r>
          </a:p>
          <a:p>
            <a:pPr marL="0" indent="0">
              <a:buNone/>
            </a:pPr>
            <a:r>
              <a:rPr lang="en-PH" sz="2000" dirty="0"/>
              <a:t>On the other hand, a lower learning rate means less risk of overshooting, but the number of iterations or epochs needed to converge to a local minimum is higher.</a:t>
            </a:r>
          </a:p>
        </p:txBody>
      </p:sp>
    </p:spTree>
    <p:extLst>
      <p:ext uri="{BB962C8B-B14F-4D97-AF65-F5344CB8AC3E}">
        <p14:creationId xmlns:p14="http://schemas.microsoft.com/office/powerpoint/2010/main" val="1032975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FEF5-7F10-32D8-E3C7-A24CA8D1E956}"/>
              </a:ext>
            </a:extLst>
          </p:cNvPr>
          <p:cNvSpPr>
            <a:spLocks noGrp="1"/>
          </p:cNvSpPr>
          <p:nvPr>
            <p:ph type="title"/>
          </p:nvPr>
        </p:nvSpPr>
        <p:spPr/>
        <p:txBody>
          <a:bodyPr/>
          <a:lstStyle/>
          <a:p>
            <a:r>
              <a:rPr lang="en-PH" dirty="0"/>
              <a:t>Perceptron Algorithm</a:t>
            </a:r>
          </a:p>
        </p:txBody>
      </p:sp>
      <p:sp>
        <p:nvSpPr>
          <p:cNvPr id="3" name="Content Placeholder 2">
            <a:extLst>
              <a:ext uri="{FF2B5EF4-FFF2-40B4-BE49-F238E27FC236}">
                <a16:creationId xmlns:a16="http://schemas.microsoft.com/office/drawing/2014/main" id="{9D18DE92-3C16-0A64-DD48-1CF3032A54CA}"/>
              </a:ext>
            </a:extLst>
          </p:cNvPr>
          <p:cNvSpPr>
            <a:spLocks noGrp="1"/>
          </p:cNvSpPr>
          <p:nvPr>
            <p:ph idx="1"/>
          </p:nvPr>
        </p:nvSpPr>
        <p:spPr>
          <a:xfrm>
            <a:off x="1066800" y="2103120"/>
            <a:ext cx="10058400" cy="4112286"/>
          </a:xfrm>
        </p:spPr>
        <p:txBody>
          <a:bodyPr>
            <a:normAutofit/>
          </a:bodyPr>
          <a:lstStyle/>
          <a:p>
            <a:pPr marL="0" indent="0">
              <a:buNone/>
            </a:pPr>
            <a:r>
              <a:rPr lang="en-PH" sz="2000" dirty="0"/>
              <a:t>Sometimes, the algorithm may get stuck in local minima that are quite far from the optimal solution (think of valleys or troughs). To avoid this, </a:t>
            </a:r>
            <a:r>
              <a:rPr lang="en-PH" sz="2000" b="1" dirty="0"/>
              <a:t>we can shuffle the training data every iteration</a:t>
            </a:r>
            <a:r>
              <a:rPr lang="en-PH" sz="2000" dirty="0"/>
              <a:t>, introducing a “random” factor that can sometimes “kick” a stuck solution out of an unwanted local minimum.</a:t>
            </a:r>
          </a:p>
          <a:p>
            <a:pPr marL="0" indent="0">
              <a:buNone/>
            </a:pPr>
            <a:endParaRPr lang="en-PH" sz="2000" dirty="0"/>
          </a:p>
          <a:p>
            <a:pPr marL="0" indent="0">
              <a:buNone/>
            </a:pPr>
            <a:r>
              <a:rPr lang="en-PH" sz="2000" b="1" dirty="0"/>
              <a:t>Disadvantage</a:t>
            </a:r>
            <a:r>
              <a:rPr lang="en-PH" sz="2000" dirty="0"/>
              <a:t>: Somewhat slows down the program.</a:t>
            </a:r>
            <a:endParaRPr lang="en-PH" sz="2000" b="1" dirty="0"/>
          </a:p>
          <a:p>
            <a:pPr marL="0" indent="0">
              <a:buNone/>
            </a:pPr>
            <a:endParaRPr lang="en-PH" sz="2000" dirty="0"/>
          </a:p>
        </p:txBody>
      </p:sp>
    </p:spTree>
    <p:extLst>
      <p:ext uri="{BB962C8B-B14F-4D97-AF65-F5344CB8AC3E}">
        <p14:creationId xmlns:p14="http://schemas.microsoft.com/office/powerpoint/2010/main" val="716961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FEF5-7F10-32D8-E3C7-A24CA8D1E956}"/>
              </a:ext>
            </a:extLst>
          </p:cNvPr>
          <p:cNvSpPr>
            <a:spLocks noGrp="1"/>
          </p:cNvSpPr>
          <p:nvPr>
            <p:ph type="title"/>
          </p:nvPr>
        </p:nvSpPr>
        <p:spPr/>
        <p:txBody>
          <a:bodyPr/>
          <a:lstStyle/>
          <a:p>
            <a:r>
              <a:rPr lang="en-PH" dirty="0"/>
              <a:t>Logistic Regression</a:t>
            </a:r>
          </a:p>
        </p:txBody>
      </p:sp>
      <p:sp>
        <p:nvSpPr>
          <p:cNvPr id="3" name="Content Placeholder 2">
            <a:extLst>
              <a:ext uri="{FF2B5EF4-FFF2-40B4-BE49-F238E27FC236}">
                <a16:creationId xmlns:a16="http://schemas.microsoft.com/office/drawing/2014/main" id="{9D18DE92-3C16-0A64-DD48-1CF3032A54CA}"/>
              </a:ext>
            </a:extLst>
          </p:cNvPr>
          <p:cNvSpPr>
            <a:spLocks noGrp="1"/>
          </p:cNvSpPr>
          <p:nvPr>
            <p:ph idx="1"/>
          </p:nvPr>
        </p:nvSpPr>
        <p:spPr>
          <a:xfrm>
            <a:off x="1066800" y="2103120"/>
            <a:ext cx="10058400" cy="4112286"/>
          </a:xfrm>
        </p:spPr>
        <p:txBody>
          <a:bodyPr>
            <a:normAutofit/>
          </a:bodyPr>
          <a:lstStyle/>
          <a:p>
            <a:pPr marL="0" indent="0">
              <a:buNone/>
            </a:pPr>
            <a:r>
              <a:rPr lang="en-PH" sz="2000" dirty="0"/>
              <a:t>We can modify the perceptron learning algorithm by returning a continuous value between 0 and 1 for the output. </a:t>
            </a:r>
          </a:p>
          <a:p>
            <a:pPr marL="0" indent="0">
              <a:buNone/>
            </a:pPr>
            <a:r>
              <a:rPr lang="en-PH" sz="2000" dirty="0"/>
              <a:t>Instead of passing </a:t>
            </a:r>
            <a:r>
              <a:rPr lang="en-PH" sz="2000" i="1" dirty="0"/>
              <a:t>a </a:t>
            </a:r>
            <a:r>
              <a:rPr lang="en-PH" sz="2000" dirty="0"/>
              <a:t>through a step function, we can pass it through a sigmoid activation function. This basically “squishes” the real number line into the open interval (0,1). </a:t>
            </a:r>
          </a:p>
          <a:p>
            <a:pPr marL="0" indent="0">
              <a:buNone/>
            </a:pPr>
            <a:r>
              <a:rPr lang="en-PH" sz="2000" dirty="0"/>
              <a:t>Therefore, the output is probabilistic i.e., the probability that a point has a certain class label. </a:t>
            </a:r>
          </a:p>
        </p:txBody>
      </p:sp>
    </p:spTree>
    <p:extLst>
      <p:ext uri="{BB962C8B-B14F-4D97-AF65-F5344CB8AC3E}">
        <p14:creationId xmlns:p14="http://schemas.microsoft.com/office/powerpoint/2010/main" val="2801051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FEF5-7F10-32D8-E3C7-A24CA8D1E956}"/>
              </a:ext>
            </a:extLst>
          </p:cNvPr>
          <p:cNvSpPr>
            <a:spLocks noGrp="1"/>
          </p:cNvSpPr>
          <p:nvPr>
            <p:ph type="title"/>
          </p:nvPr>
        </p:nvSpPr>
        <p:spPr>
          <a:xfrm>
            <a:off x="782128" y="366549"/>
            <a:ext cx="10058400" cy="1371600"/>
          </a:xfrm>
        </p:spPr>
        <p:txBody>
          <a:bodyPr/>
          <a:lstStyle/>
          <a:p>
            <a:r>
              <a:rPr lang="en-PH" dirty="0"/>
              <a:t>Logistic Regression</a:t>
            </a:r>
          </a:p>
        </p:txBody>
      </p:sp>
      <p:sp>
        <p:nvSpPr>
          <p:cNvPr id="10" name="TextBox 9">
            <a:extLst>
              <a:ext uri="{FF2B5EF4-FFF2-40B4-BE49-F238E27FC236}">
                <a16:creationId xmlns:a16="http://schemas.microsoft.com/office/drawing/2014/main" id="{CD9C79D8-CF4F-1657-8BC8-ED610197EEBB}"/>
              </a:ext>
            </a:extLst>
          </p:cNvPr>
          <p:cNvSpPr txBox="1"/>
          <p:nvPr/>
        </p:nvSpPr>
        <p:spPr>
          <a:xfrm>
            <a:off x="1028697" y="1388851"/>
            <a:ext cx="8011785" cy="5078313"/>
          </a:xfrm>
          <a:prstGeom prst="rect">
            <a:avLst/>
          </a:prstGeom>
          <a:noFill/>
        </p:spPr>
        <p:txBody>
          <a:bodyPr wrap="square">
            <a:spAutoFit/>
          </a:bodyPr>
          <a:lstStyle/>
          <a:p>
            <a:r>
              <a:rPr lang="en-PH" sz="900" b="0" dirty="0">
                <a:effectLst/>
                <a:latin typeface="Consolas" panose="020B0609020204030204" pitchFamily="49" charset="0"/>
              </a:rPr>
              <a:t>class </a:t>
            </a:r>
            <a:r>
              <a:rPr lang="en-PH" sz="900" b="0" dirty="0" err="1">
                <a:effectLst/>
                <a:latin typeface="Consolas" panose="020B0609020204030204" pitchFamily="49" charset="0"/>
              </a:rPr>
              <a:t>LogisticRegression</a:t>
            </a:r>
            <a:r>
              <a:rPr lang="en-PH" sz="900" b="0" dirty="0">
                <a:effectLst/>
                <a:latin typeface="Consolas" panose="020B0609020204030204" pitchFamily="49" charset="0"/>
              </a:rPr>
              <a:t>:</a:t>
            </a:r>
          </a:p>
          <a:p>
            <a:r>
              <a:rPr lang="en-PH" sz="900" b="0" dirty="0">
                <a:effectLst/>
                <a:latin typeface="Consolas" panose="020B0609020204030204" pitchFamily="49" charset="0"/>
              </a:rPr>
              <a:t>    </a:t>
            </a:r>
          </a:p>
          <a:p>
            <a:r>
              <a:rPr lang="en-PH" sz="900" b="0" dirty="0">
                <a:effectLst/>
                <a:latin typeface="Consolas" panose="020B0609020204030204" pitchFamily="49" charset="0"/>
              </a:rPr>
              <a:t>    def __</a:t>
            </a:r>
            <a:r>
              <a:rPr lang="en-PH" sz="900" b="0" dirty="0" err="1">
                <a:effectLst/>
                <a:latin typeface="Consolas" panose="020B0609020204030204" pitchFamily="49" charset="0"/>
              </a:rPr>
              <a:t>init</a:t>
            </a:r>
            <a:r>
              <a:rPr lang="en-PH" sz="900" b="0" dirty="0">
                <a:effectLst/>
                <a:latin typeface="Consolas" panose="020B0609020204030204" pitchFamily="49" charset="0"/>
              </a:rPr>
              <a:t>__(self, </a:t>
            </a:r>
            <a:r>
              <a:rPr lang="en-PH" sz="900" b="0" dirty="0" err="1">
                <a:effectLst/>
                <a:latin typeface="Consolas" panose="020B0609020204030204" pitchFamily="49" charset="0"/>
              </a:rPr>
              <a:t>max_iters</a:t>
            </a:r>
            <a:r>
              <a:rPr lang="en-PH" sz="900" b="0" dirty="0">
                <a:effectLst/>
                <a:latin typeface="Consolas" panose="020B0609020204030204" pitchFamily="49" charset="0"/>
              </a:rPr>
              <a:t>=100, eta=0.5):</a:t>
            </a:r>
          </a:p>
          <a:p>
            <a:r>
              <a:rPr lang="en-PH" sz="900" b="0" dirty="0">
                <a:effectLst/>
                <a:latin typeface="Consolas" panose="020B0609020204030204" pitchFamily="49" charset="0"/>
              </a:rPr>
              <a:t>        </a:t>
            </a:r>
            <a:r>
              <a:rPr lang="en-PH" sz="900" b="0" dirty="0" err="1">
                <a:effectLst/>
                <a:latin typeface="Consolas" panose="020B0609020204030204" pitchFamily="49" charset="0"/>
              </a:rPr>
              <a:t>self.max_iters</a:t>
            </a:r>
            <a:r>
              <a:rPr lang="en-PH" sz="900" b="0" dirty="0">
                <a:effectLst/>
                <a:latin typeface="Consolas" panose="020B0609020204030204" pitchFamily="49" charset="0"/>
              </a:rPr>
              <a:t> = </a:t>
            </a:r>
            <a:r>
              <a:rPr lang="en-PH" sz="900" b="0" dirty="0" err="1">
                <a:effectLst/>
                <a:latin typeface="Consolas" panose="020B0609020204030204" pitchFamily="49" charset="0"/>
              </a:rPr>
              <a:t>max_iters</a:t>
            </a:r>
            <a:r>
              <a:rPr lang="en-PH" sz="900" b="0" dirty="0">
                <a:effectLst/>
                <a:latin typeface="Consolas" panose="020B0609020204030204" pitchFamily="49" charset="0"/>
              </a:rPr>
              <a:t> </a:t>
            </a:r>
          </a:p>
          <a:p>
            <a:r>
              <a:rPr lang="en-PH" sz="900" b="0" dirty="0">
                <a:effectLst/>
                <a:latin typeface="Consolas" panose="020B0609020204030204" pitchFamily="49" charset="0"/>
              </a:rPr>
              <a:t>        </a:t>
            </a:r>
            <a:r>
              <a:rPr lang="en-PH" sz="900" b="0" dirty="0" err="1">
                <a:effectLst/>
                <a:latin typeface="Consolas" panose="020B0609020204030204" pitchFamily="49" charset="0"/>
              </a:rPr>
              <a:t>self.eta</a:t>
            </a:r>
            <a:r>
              <a:rPr lang="en-PH" sz="900" b="0" dirty="0">
                <a:effectLst/>
                <a:latin typeface="Consolas" panose="020B0609020204030204" pitchFamily="49" charset="0"/>
              </a:rPr>
              <a:t> = eta </a:t>
            </a:r>
            <a:br>
              <a:rPr lang="en-PH" sz="900" b="0" dirty="0">
                <a:effectLst/>
                <a:latin typeface="Consolas" panose="020B0609020204030204" pitchFamily="49" charset="0"/>
              </a:rPr>
            </a:br>
            <a:r>
              <a:rPr lang="en-PH" sz="900" b="0" dirty="0">
                <a:effectLst/>
                <a:latin typeface="Consolas" panose="020B0609020204030204" pitchFamily="49" charset="0"/>
              </a:rPr>
              <a:t>    def </a:t>
            </a:r>
            <a:r>
              <a:rPr lang="en-PH" sz="900" b="0" dirty="0" err="1">
                <a:effectLst/>
                <a:latin typeface="Consolas" panose="020B0609020204030204" pitchFamily="49" charset="0"/>
              </a:rPr>
              <a:t>set_trainData</a:t>
            </a:r>
            <a:r>
              <a:rPr lang="en-PH" sz="900" b="0" dirty="0">
                <a:effectLst/>
                <a:latin typeface="Consolas" panose="020B0609020204030204" pitchFamily="49" charset="0"/>
              </a:rPr>
              <a:t>(self, </a:t>
            </a:r>
            <a:r>
              <a:rPr lang="en-PH" sz="900" b="0" dirty="0" err="1">
                <a:effectLst/>
                <a:latin typeface="Consolas" panose="020B0609020204030204" pitchFamily="49" charset="0"/>
              </a:rPr>
              <a:t>X_train</a:t>
            </a:r>
            <a:r>
              <a:rPr lang="en-PH" sz="900" b="0" dirty="0">
                <a:effectLst/>
                <a:latin typeface="Consolas" panose="020B0609020204030204" pitchFamily="49" charset="0"/>
              </a:rPr>
              <a:t>, </a:t>
            </a:r>
            <a:r>
              <a:rPr lang="en-PH" sz="900" b="0" dirty="0" err="1">
                <a:effectLst/>
                <a:latin typeface="Consolas" panose="020B0609020204030204" pitchFamily="49" charset="0"/>
              </a:rPr>
              <a:t>y_train</a:t>
            </a:r>
            <a:r>
              <a:rPr lang="en-PH" sz="900" b="0" dirty="0">
                <a:effectLst/>
                <a:latin typeface="Consolas" panose="020B0609020204030204" pitchFamily="49" charset="0"/>
              </a:rPr>
              <a:t>): </a:t>
            </a:r>
          </a:p>
          <a:p>
            <a:r>
              <a:rPr lang="en-PH" sz="900" b="0" dirty="0">
                <a:effectLst/>
                <a:latin typeface="Consolas" panose="020B0609020204030204" pitchFamily="49" charset="0"/>
              </a:rPr>
              <a:t>        </a:t>
            </a:r>
            <a:r>
              <a:rPr lang="en-PH" sz="900" b="0" dirty="0" err="1">
                <a:effectLst/>
                <a:latin typeface="Consolas" panose="020B0609020204030204" pitchFamily="49" charset="0"/>
              </a:rPr>
              <a:t>self.X</a:t>
            </a:r>
            <a:r>
              <a:rPr lang="en-PH" sz="900" b="0" dirty="0">
                <a:effectLst/>
                <a:latin typeface="Consolas" panose="020B0609020204030204" pitchFamily="49" charset="0"/>
              </a:rPr>
              <a:t>_ = </a:t>
            </a:r>
            <a:r>
              <a:rPr lang="en-PH" sz="900" b="0" dirty="0" err="1">
                <a:effectLst/>
                <a:latin typeface="Consolas" panose="020B0609020204030204" pitchFamily="49" charset="0"/>
              </a:rPr>
              <a:t>X_train</a:t>
            </a:r>
            <a:r>
              <a:rPr lang="en-PH" sz="900" b="0" dirty="0">
                <a:effectLst/>
                <a:latin typeface="Consolas" panose="020B0609020204030204" pitchFamily="49" charset="0"/>
              </a:rPr>
              <a:t> </a:t>
            </a:r>
          </a:p>
          <a:p>
            <a:r>
              <a:rPr lang="en-PH" sz="900" b="0" dirty="0">
                <a:effectLst/>
                <a:latin typeface="Consolas" panose="020B0609020204030204" pitchFamily="49" charset="0"/>
              </a:rPr>
              <a:t>        d = </a:t>
            </a:r>
            <a:r>
              <a:rPr lang="en-PH" sz="900" b="0" dirty="0" err="1">
                <a:effectLst/>
                <a:latin typeface="Consolas" panose="020B0609020204030204" pitchFamily="49" charset="0"/>
              </a:rPr>
              <a:t>np.copy</a:t>
            </a:r>
            <a:r>
              <a:rPr lang="en-PH" sz="900" b="0" dirty="0">
                <a:effectLst/>
                <a:latin typeface="Consolas" panose="020B0609020204030204" pitchFamily="49" charset="0"/>
              </a:rPr>
              <a:t>(</a:t>
            </a:r>
            <a:r>
              <a:rPr lang="en-PH" sz="900" b="0" dirty="0" err="1">
                <a:effectLst/>
                <a:latin typeface="Consolas" panose="020B0609020204030204" pitchFamily="49" charset="0"/>
              </a:rPr>
              <a:t>y_train</a:t>
            </a:r>
            <a:r>
              <a:rPr lang="en-PH" sz="900" b="0" dirty="0">
                <a:effectLst/>
                <a:latin typeface="Consolas" panose="020B0609020204030204" pitchFamily="49" charset="0"/>
              </a:rPr>
              <a:t>)</a:t>
            </a:r>
          </a:p>
          <a:p>
            <a:r>
              <a:rPr lang="en-PH" sz="900" b="0" dirty="0">
                <a:effectLst/>
                <a:latin typeface="Consolas" panose="020B0609020204030204" pitchFamily="49" charset="0"/>
              </a:rPr>
              <a:t>        d[d&lt;=0] = 0 </a:t>
            </a:r>
          </a:p>
          <a:p>
            <a:r>
              <a:rPr lang="en-PH" sz="900" b="0" dirty="0">
                <a:effectLst/>
                <a:latin typeface="Consolas" panose="020B0609020204030204" pitchFamily="49" charset="0"/>
              </a:rPr>
              <a:t>        </a:t>
            </a:r>
            <a:r>
              <a:rPr lang="en-PH" sz="900" b="0" dirty="0" err="1">
                <a:effectLst/>
                <a:latin typeface="Consolas" panose="020B0609020204030204" pitchFamily="49" charset="0"/>
              </a:rPr>
              <a:t>self.y</a:t>
            </a:r>
            <a:r>
              <a:rPr lang="en-PH" sz="900" b="0" dirty="0">
                <a:effectLst/>
                <a:latin typeface="Consolas" panose="020B0609020204030204" pitchFamily="49" charset="0"/>
              </a:rPr>
              <a:t>_ = d</a:t>
            </a:r>
          </a:p>
          <a:p>
            <a:r>
              <a:rPr lang="en-PH" sz="900" b="0" dirty="0">
                <a:effectLst/>
                <a:latin typeface="Consolas" panose="020B0609020204030204" pitchFamily="49" charset="0"/>
              </a:rPr>
              <a:t>        return self </a:t>
            </a:r>
          </a:p>
          <a:p>
            <a:r>
              <a:rPr lang="en-PH" sz="900" b="0" dirty="0">
                <a:effectLst/>
                <a:latin typeface="Consolas" panose="020B0609020204030204" pitchFamily="49" charset="0"/>
              </a:rPr>
              <a:t>    def fit(self, beta, threshold=None):</a:t>
            </a:r>
          </a:p>
          <a:p>
            <a:r>
              <a:rPr lang="en-PH" sz="900" b="0" dirty="0">
                <a:effectLst/>
                <a:latin typeface="Consolas" panose="020B0609020204030204" pitchFamily="49" charset="0"/>
              </a:rPr>
              <a:t>        </a:t>
            </a:r>
            <a:r>
              <a:rPr lang="en-PH" sz="900" b="0" dirty="0" err="1">
                <a:effectLst/>
                <a:latin typeface="Consolas" panose="020B0609020204030204" pitchFamily="49" charset="0"/>
              </a:rPr>
              <a:t>self.w</a:t>
            </a:r>
            <a:r>
              <a:rPr lang="en-PH" sz="900" b="0" dirty="0">
                <a:effectLst/>
                <a:latin typeface="Consolas" panose="020B0609020204030204" pitchFamily="49" charset="0"/>
              </a:rPr>
              <a:t>_ = </a:t>
            </a:r>
            <a:r>
              <a:rPr lang="en-PH" sz="900" b="0" dirty="0" err="1">
                <a:effectLst/>
                <a:latin typeface="Consolas" panose="020B0609020204030204" pitchFamily="49" charset="0"/>
              </a:rPr>
              <a:t>np.zeros</a:t>
            </a:r>
            <a:r>
              <a:rPr lang="en-PH" sz="900" b="0" dirty="0">
                <a:effectLst/>
                <a:latin typeface="Consolas" panose="020B0609020204030204" pitchFamily="49" charset="0"/>
              </a:rPr>
              <a:t>(1 + </a:t>
            </a:r>
            <a:r>
              <a:rPr lang="en-PH" sz="900" b="0" dirty="0" err="1">
                <a:effectLst/>
                <a:latin typeface="Consolas" panose="020B0609020204030204" pitchFamily="49" charset="0"/>
              </a:rPr>
              <a:t>self.X_.shape</a:t>
            </a:r>
            <a:r>
              <a:rPr lang="en-PH" sz="900" b="0" dirty="0">
                <a:effectLst/>
                <a:latin typeface="Consolas" panose="020B0609020204030204" pitchFamily="49" charset="0"/>
              </a:rPr>
              <a:t>[1])</a:t>
            </a:r>
            <a:br>
              <a:rPr lang="en-PH" sz="900" b="0" dirty="0">
                <a:effectLst/>
                <a:latin typeface="Consolas" panose="020B0609020204030204" pitchFamily="49" charset="0"/>
              </a:rPr>
            </a:br>
            <a:r>
              <a:rPr lang="en-PH" sz="900" b="0" dirty="0">
                <a:effectLst/>
                <a:latin typeface="Consolas" panose="020B0609020204030204" pitchFamily="49" charset="0"/>
              </a:rPr>
              <a:t>        for _ in range(</a:t>
            </a:r>
            <a:r>
              <a:rPr lang="en-PH" sz="900" b="0" dirty="0" err="1">
                <a:effectLst/>
                <a:latin typeface="Consolas" panose="020B0609020204030204" pitchFamily="49" charset="0"/>
              </a:rPr>
              <a:t>self.max_iters</a:t>
            </a:r>
            <a:r>
              <a:rPr lang="en-PH" sz="900" b="0" dirty="0">
                <a:effectLst/>
                <a:latin typeface="Consolas" panose="020B0609020204030204" pitchFamily="49" charset="0"/>
              </a:rPr>
              <a:t>):</a:t>
            </a:r>
          </a:p>
          <a:p>
            <a:r>
              <a:rPr lang="en-PH" sz="900" b="0" dirty="0">
                <a:effectLst/>
                <a:latin typeface="Consolas" panose="020B0609020204030204" pitchFamily="49" charset="0"/>
              </a:rPr>
              <a:t>            </a:t>
            </a:r>
            <a:r>
              <a:rPr lang="en-PH" sz="900" b="0" dirty="0" err="1">
                <a:effectLst/>
                <a:latin typeface="Consolas" panose="020B0609020204030204" pitchFamily="49" charset="0"/>
              </a:rPr>
              <a:t>delta_wj</a:t>
            </a:r>
            <a:r>
              <a:rPr lang="en-PH" sz="900" b="0" dirty="0">
                <a:effectLst/>
                <a:latin typeface="Consolas" panose="020B0609020204030204" pitchFamily="49" charset="0"/>
              </a:rPr>
              <a:t> = </a:t>
            </a:r>
            <a:r>
              <a:rPr lang="en-PH" sz="900" b="0" dirty="0" err="1">
                <a:effectLst/>
                <a:latin typeface="Consolas" panose="020B0609020204030204" pitchFamily="49" charset="0"/>
              </a:rPr>
              <a:t>np.copy</a:t>
            </a:r>
            <a:r>
              <a:rPr lang="en-PH" sz="900" b="0" dirty="0">
                <a:effectLst/>
                <a:latin typeface="Consolas" panose="020B0609020204030204" pitchFamily="49" charset="0"/>
              </a:rPr>
              <a:t>(</a:t>
            </a:r>
            <a:r>
              <a:rPr lang="en-PH" sz="900" b="0" dirty="0" err="1">
                <a:effectLst/>
                <a:latin typeface="Consolas" panose="020B0609020204030204" pitchFamily="49" charset="0"/>
              </a:rPr>
              <a:t>self.w</a:t>
            </a:r>
            <a:r>
              <a:rPr lang="en-PH" sz="900" b="0" dirty="0">
                <a:effectLst/>
                <a:latin typeface="Consolas" panose="020B0609020204030204" pitchFamily="49" charset="0"/>
              </a:rPr>
              <a:t>_)            </a:t>
            </a:r>
          </a:p>
          <a:p>
            <a:r>
              <a:rPr lang="en-PH" sz="900" b="0" dirty="0">
                <a:effectLst/>
                <a:latin typeface="Consolas" panose="020B0609020204030204" pitchFamily="49" charset="0"/>
              </a:rPr>
              <a:t>            # Shuffle the training data</a:t>
            </a:r>
          </a:p>
          <a:p>
            <a:r>
              <a:rPr lang="en-PH" sz="900" b="0" dirty="0">
                <a:effectLst/>
                <a:latin typeface="Consolas" panose="020B0609020204030204" pitchFamily="49" charset="0"/>
              </a:rPr>
              <a:t>            indices = </a:t>
            </a:r>
            <a:r>
              <a:rPr lang="en-PH" sz="900" b="0" dirty="0" err="1">
                <a:effectLst/>
                <a:latin typeface="Consolas" panose="020B0609020204030204" pitchFamily="49" charset="0"/>
              </a:rPr>
              <a:t>np.arange</a:t>
            </a:r>
            <a:r>
              <a:rPr lang="en-PH" sz="900" b="0" dirty="0">
                <a:effectLst/>
                <a:latin typeface="Consolas" panose="020B0609020204030204" pitchFamily="49" charset="0"/>
              </a:rPr>
              <a:t>(</a:t>
            </a:r>
            <a:r>
              <a:rPr lang="en-PH" sz="900" b="0" dirty="0" err="1">
                <a:effectLst/>
                <a:latin typeface="Consolas" panose="020B0609020204030204" pitchFamily="49" charset="0"/>
              </a:rPr>
              <a:t>len</a:t>
            </a:r>
            <a:r>
              <a:rPr lang="en-PH" sz="900" b="0" dirty="0">
                <a:effectLst/>
                <a:latin typeface="Consolas" panose="020B0609020204030204" pitchFamily="49" charset="0"/>
              </a:rPr>
              <a:t>(</a:t>
            </a:r>
            <a:r>
              <a:rPr lang="en-PH" sz="900" b="0" dirty="0" err="1">
                <a:effectLst/>
                <a:latin typeface="Consolas" panose="020B0609020204030204" pitchFamily="49" charset="0"/>
              </a:rPr>
              <a:t>self.X</a:t>
            </a:r>
            <a:r>
              <a:rPr lang="en-PH" sz="900" b="0" dirty="0">
                <a:effectLst/>
                <a:latin typeface="Consolas" panose="020B0609020204030204" pitchFamily="49" charset="0"/>
              </a:rPr>
              <a:t>_))</a:t>
            </a:r>
          </a:p>
          <a:p>
            <a:r>
              <a:rPr lang="en-PH" sz="900" b="0" dirty="0">
                <a:effectLst/>
                <a:latin typeface="Consolas" panose="020B0609020204030204" pitchFamily="49" charset="0"/>
              </a:rPr>
              <a:t>            </a:t>
            </a:r>
            <a:r>
              <a:rPr lang="en-PH" sz="900" b="0" dirty="0" err="1">
                <a:effectLst/>
                <a:latin typeface="Consolas" panose="020B0609020204030204" pitchFamily="49" charset="0"/>
              </a:rPr>
              <a:t>np.random.shuffle</a:t>
            </a:r>
            <a:r>
              <a:rPr lang="en-PH" sz="900" b="0" dirty="0">
                <a:effectLst/>
                <a:latin typeface="Consolas" panose="020B0609020204030204" pitchFamily="49" charset="0"/>
              </a:rPr>
              <a:t>(indices)</a:t>
            </a:r>
          </a:p>
          <a:p>
            <a:r>
              <a:rPr lang="en-PH" sz="900" b="0" dirty="0">
                <a:effectLst/>
                <a:latin typeface="Consolas" panose="020B0609020204030204" pitchFamily="49" charset="0"/>
              </a:rPr>
              <a:t>            </a:t>
            </a:r>
            <a:r>
              <a:rPr lang="en-PH" sz="900" b="0" dirty="0" err="1">
                <a:effectLst/>
                <a:latin typeface="Consolas" panose="020B0609020204030204" pitchFamily="49" charset="0"/>
              </a:rPr>
              <a:t>X_shuffled</a:t>
            </a:r>
            <a:r>
              <a:rPr lang="en-PH" sz="900" b="0" dirty="0">
                <a:effectLst/>
                <a:latin typeface="Consolas" panose="020B0609020204030204" pitchFamily="49" charset="0"/>
              </a:rPr>
              <a:t> = </a:t>
            </a:r>
            <a:r>
              <a:rPr lang="en-PH" sz="900" b="0" dirty="0" err="1">
                <a:effectLst/>
                <a:latin typeface="Consolas" panose="020B0609020204030204" pitchFamily="49" charset="0"/>
              </a:rPr>
              <a:t>self.X</a:t>
            </a:r>
            <a:r>
              <a:rPr lang="en-PH" sz="900" b="0" dirty="0">
                <a:effectLst/>
                <a:latin typeface="Consolas" panose="020B0609020204030204" pitchFamily="49" charset="0"/>
              </a:rPr>
              <a:t>_[indices]</a:t>
            </a:r>
          </a:p>
          <a:p>
            <a:r>
              <a:rPr lang="en-PH" sz="900" b="0" dirty="0">
                <a:effectLst/>
                <a:latin typeface="Consolas" panose="020B0609020204030204" pitchFamily="49" charset="0"/>
              </a:rPr>
              <a:t>            </a:t>
            </a:r>
            <a:r>
              <a:rPr lang="en-PH" sz="900" b="0" dirty="0" err="1">
                <a:effectLst/>
                <a:latin typeface="Consolas" panose="020B0609020204030204" pitchFamily="49" charset="0"/>
              </a:rPr>
              <a:t>y_shuffled</a:t>
            </a:r>
            <a:r>
              <a:rPr lang="en-PH" sz="900" b="0" dirty="0">
                <a:effectLst/>
                <a:latin typeface="Consolas" panose="020B0609020204030204" pitchFamily="49" charset="0"/>
              </a:rPr>
              <a:t> = </a:t>
            </a:r>
            <a:r>
              <a:rPr lang="en-PH" sz="900" b="0" dirty="0" err="1">
                <a:effectLst/>
                <a:latin typeface="Consolas" panose="020B0609020204030204" pitchFamily="49" charset="0"/>
              </a:rPr>
              <a:t>self.y</a:t>
            </a:r>
            <a:r>
              <a:rPr lang="en-PH" sz="900" b="0" dirty="0">
                <a:effectLst/>
                <a:latin typeface="Consolas" panose="020B0609020204030204" pitchFamily="49" charset="0"/>
              </a:rPr>
              <a:t>_[indices]          </a:t>
            </a:r>
          </a:p>
          <a:p>
            <a:r>
              <a:rPr lang="en-PH" sz="900" b="0" dirty="0">
                <a:effectLst/>
                <a:latin typeface="Consolas" panose="020B0609020204030204" pitchFamily="49" charset="0"/>
              </a:rPr>
              <a:t>            for </a:t>
            </a:r>
            <a:r>
              <a:rPr lang="en-PH" sz="900" b="0" dirty="0" err="1">
                <a:effectLst/>
                <a:latin typeface="Consolas" panose="020B0609020204030204" pitchFamily="49" charset="0"/>
              </a:rPr>
              <a:t>xj</a:t>
            </a:r>
            <a:r>
              <a:rPr lang="en-PH" sz="900" b="0" dirty="0">
                <a:effectLst/>
                <a:latin typeface="Consolas" panose="020B0609020204030204" pitchFamily="49" charset="0"/>
              </a:rPr>
              <a:t>, di in zip(</a:t>
            </a:r>
            <a:r>
              <a:rPr lang="en-PH" sz="900" b="0" dirty="0" err="1">
                <a:effectLst/>
                <a:latin typeface="Consolas" panose="020B0609020204030204" pitchFamily="49" charset="0"/>
              </a:rPr>
              <a:t>X_shuffled</a:t>
            </a:r>
            <a:r>
              <a:rPr lang="en-PH" sz="900" b="0" dirty="0">
                <a:effectLst/>
                <a:latin typeface="Consolas" panose="020B0609020204030204" pitchFamily="49" charset="0"/>
              </a:rPr>
              <a:t>, </a:t>
            </a:r>
            <a:r>
              <a:rPr lang="en-PH" sz="900" b="0" dirty="0" err="1">
                <a:effectLst/>
                <a:latin typeface="Consolas" panose="020B0609020204030204" pitchFamily="49" charset="0"/>
              </a:rPr>
              <a:t>y_shuffled</a:t>
            </a:r>
            <a:r>
              <a:rPr lang="en-PH" sz="900" b="0" dirty="0">
                <a:effectLst/>
                <a:latin typeface="Consolas" panose="020B0609020204030204" pitchFamily="49" charset="0"/>
              </a:rPr>
              <a:t>):</a:t>
            </a:r>
          </a:p>
          <a:p>
            <a:r>
              <a:rPr lang="en-PH" sz="900" b="0" dirty="0">
                <a:effectLst/>
                <a:latin typeface="Consolas" panose="020B0609020204030204" pitchFamily="49" charset="0"/>
              </a:rPr>
              <a:t>                update = </a:t>
            </a:r>
            <a:r>
              <a:rPr lang="en-PH" sz="900" b="0" dirty="0" err="1">
                <a:effectLst/>
                <a:latin typeface="Consolas" panose="020B0609020204030204" pitchFamily="49" charset="0"/>
              </a:rPr>
              <a:t>self.eta</a:t>
            </a:r>
            <a:r>
              <a:rPr lang="en-PH" sz="900" b="0" dirty="0">
                <a:effectLst/>
                <a:latin typeface="Consolas" panose="020B0609020204030204" pitchFamily="49" charset="0"/>
              </a:rPr>
              <a:t> * (di - </a:t>
            </a:r>
            <a:r>
              <a:rPr lang="en-PH" sz="900" b="0" dirty="0" err="1">
                <a:effectLst/>
                <a:latin typeface="Consolas" panose="020B0609020204030204" pitchFamily="49" charset="0"/>
              </a:rPr>
              <a:t>self.predict</a:t>
            </a:r>
            <a:r>
              <a:rPr lang="en-PH" sz="900" b="0" dirty="0">
                <a:effectLst/>
                <a:latin typeface="Consolas" panose="020B0609020204030204" pitchFamily="49" charset="0"/>
              </a:rPr>
              <a:t>(</a:t>
            </a:r>
            <a:r>
              <a:rPr lang="en-PH" sz="900" b="0" dirty="0" err="1">
                <a:effectLst/>
                <a:latin typeface="Consolas" panose="020B0609020204030204" pitchFamily="49" charset="0"/>
              </a:rPr>
              <a:t>xj</a:t>
            </a:r>
            <a:r>
              <a:rPr lang="en-PH" sz="900" b="0" dirty="0">
                <a:effectLst/>
                <a:latin typeface="Consolas" panose="020B0609020204030204" pitchFamily="49" charset="0"/>
              </a:rPr>
              <a:t>, beta=beta, threshold=threshold))</a:t>
            </a:r>
          </a:p>
          <a:p>
            <a:r>
              <a:rPr lang="en-PH" sz="900" b="0" dirty="0">
                <a:effectLst/>
                <a:latin typeface="Consolas" panose="020B0609020204030204" pitchFamily="49" charset="0"/>
              </a:rPr>
              <a:t>                </a:t>
            </a:r>
            <a:r>
              <a:rPr lang="en-PH" sz="900" b="0" dirty="0" err="1">
                <a:effectLst/>
                <a:latin typeface="Consolas" panose="020B0609020204030204" pitchFamily="49" charset="0"/>
              </a:rPr>
              <a:t>self.w</a:t>
            </a:r>
            <a:r>
              <a:rPr lang="en-PH" sz="900" b="0" dirty="0">
                <a:effectLst/>
                <a:latin typeface="Consolas" panose="020B0609020204030204" pitchFamily="49" charset="0"/>
              </a:rPr>
              <a:t>_[0] += update </a:t>
            </a:r>
          </a:p>
          <a:p>
            <a:r>
              <a:rPr lang="en-PH" sz="900" b="0" dirty="0">
                <a:effectLst/>
                <a:latin typeface="Consolas" panose="020B0609020204030204" pitchFamily="49" charset="0"/>
              </a:rPr>
              <a:t>                </a:t>
            </a:r>
            <a:r>
              <a:rPr lang="en-PH" sz="900" b="0" dirty="0" err="1">
                <a:effectLst/>
                <a:latin typeface="Consolas" panose="020B0609020204030204" pitchFamily="49" charset="0"/>
              </a:rPr>
              <a:t>self.w</a:t>
            </a:r>
            <a:r>
              <a:rPr lang="en-PH" sz="900" b="0" dirty="0">
                <a:effectLst/>
                <a:latin typeface="Consolas" panose="020B0609020204030204" pitchFamily="49" charset="0"/>
              </a:rPr>
              <a:t>_[1:] += update * </a:t>
            </a:r>
            <a:r>
              <a:rPr lang="en-PH" sz="900" b="0" dirty="0" err="1">
                <a:effectLst/>
                <a:latin typeface="Consolas" panose="020B0609020204030204" pitchFamily="49" charset="0"/>
              </a:rPr>
              <a:t>xj</a:t>
            </a:r>
            <a:r>
              <a:rPr lang="en-PH" sz="900" b="0" dirty="0">
                <a:effectLst/>
                <a:latin typeface="Consolas" panose="020B0609020204030204" pitchFamily="49" charset="0"/>
              </a:rPr>
              <a:t> </a:t>
            </a:r>
            <a:br>
              <a:rPr lang="en-PH" sz="900" b="0" dirty="0">
                <a:effectLst/>
                <a:latin typeface="Consolas" panose="020B0609020204030204" pitchFamily="49" charset="0"/>
              </a:rPr>
            </a:br>
            <a:r>
              <a:rPr lang="en-PH" sz="900" b="0" dirty="0">
                <a:effectLst/>
                <a:latin typeface="Consolas" panose="020B0609020204030204" pitchFamily="49" charset="0"/>
              </a:rPr>
              <a:t>        return self</a:t>
            </a:r>
            <a:br>
              <a:rPr lang="en-PH" sz="900" b="0" dirty="0">
                <a:effectLst/>
                <a:latin typeface="Consolas" panose="020B0609020204030204" pitchFamily="49" charset="0"/>
              </a:rPr>
            </a:br>
            <a:r>
              <a:rPr lang="en-PH" sz="900" b="0" dirty="0">
                <a:effectLst/>
                <a:latin typeface="Consolas" panose="020B0609020204030204" pitchFamily="49" charset="0"/>
              </a:rPr>
              <a:t>    def weights(self):</a:t>
            </a:r>
          </a:p>
          <a:p>
            <a:r>
              <a:rPr lang="en-PH" sz="900" b="0" dirty="0">
                <a:effectLst/>
                <a:latin typeface="Consolas" panose="020B0609020204030204" pitchFamily="49" charset="0"/>
              </a:rPr>
              <a:t>        return </a:t>
            </a:r>
            <a:r>
              <a:rPr lang="en-PH" sz="900" b="0" dirty="0" err="1">
                <a:effectLst/>
                <a:latin typeface="Consolas" panose="020B0609020204030204" pitchFamily="49" charset="0"/>
              </a:rPr>
              <a:t>self.w</a:t>
            </a:r>
            <a:r>
              <a:rPr lang="en-PH" sz="900" b="0" dirty="0">
                <a:effectLst/>
                <a:latin typeface="Consolas" panose="020B0609020204030204" pitchFamily="49" charset="0"/>
              </a:rPr>
              <a:t>_ </a:t>
            </a:r>
          </a:p>
          <a:p>
            <a:r>
              <a:rPr lang="en-PH" sz="900" b="0" dirty="0">
                <a:effectLst/>
                <a:latin typeface="Consolas" panose="020B0609020204030204" pitchFamily="49" charset="0"/>
              </a:rPr>
              <a:t>  </a:t>
            </a:r>
            <a:r>
              <a:rPr lang="en-PH" sz="900" b="0" dirty="0">
                <a:solidFill>
                  <a:srgbClr val="FF0000"/>
                </a:solidFill>
                <a:effectLst/>
                <a:latin typeface="Consolas" panose="020B0609020204030204" pitchFamily="49" charset="0"/>
              </a:rPr>
              <a:t>  </a:t>
            </a:r>
            <a:r>
              <a:rPr lang="en-PH" sz="900" b="0" dirty="0">
                <a:solidFill>
                  <a:srgbClr val="00B050"/>
                </a:solidFill>
                <a:effectLst/>
                <a:latin typeface="Consolas" panose="020B0609020204030204" pitchFamily="49" charset="0"/>
              </a:rPr>
              <a:t>def predict(self, X, beta, threshold=None):</a:t>
            </a:r>
          </a:p>
          <a:p>
            <a:r>
              <a:rPr lang="en-PH" sz="900" b="0" dirty="0">
                <a:solidFill>
                  <a:srgbClr val="00B050"/>
                </a:solidFill>
                <a:effectLst/>
                <a:latin typeface="Consolas" panose="020B0609020204030204" pitchFamily="49" charset="0"/>
              </a:rPr>
              <a:t>        a = np.dot(X, </a:t>
            </a:r>
            <a:r>
              <a:rPr lang="en-PH" sz="900" b="0" dirty="0" err="1">
                <a:solidFill>
                  <a:srgbClr val="00B050"/>
                </a:solidFill>
                <a:effectLst/>
                <a:latin typeface="Consolas" panose="020B0609020204030204" pitchFamily="49" charset="0"/>
              </a:rPr>
              <a:t>self.w</a:t>
            </a:r>
            <a:r>
              <a:rPr lang="en-PH" sz="900" b="0" dirty="0">
                <a:solidFill>
                  <a:srgbClr val="00B050"/>
                </a:solidFill>
                <a:effectLst/>
                <a:latin typeface="Consolas" panose="020B0609020204030204" pitchFamily="49" charset="0"/>
              </a:rPr>
              <a:t>_[1:]) + </a:t>
            </a:r>
            <a:r>
              <a:rPr lang="en-PH" sz="900" b="0" dirty="0" err="1">
                <a:solidFill>
                  <a:srgbClr val="00B050"/>
                </a:solidFill>
                <a:effectLst/>
                <a:latin typeface="Consolas" panose="020B0609020204030204" pitchFamily="49" charset="0"/>
              </a:rPr>
              <a:t>self.w</a:t>
            </a:r>
            <a:r>
              <a:rPr lang="en-PH" sz="900" b="0" dirty="0">
                <a:solidFill>
                  <a:srgbClr val="00B050"/>
                </a:solidFill>
                <a:effectLst/>
                <a:latin typeface="Consolas" panose="020B0609020204030204" pitchFamily="49" charset="0"/>
              </a:rPr>
              <a:t>_[0]</a:t>
            </a:r>
          </a:p>
          <a:p>
            <a:r>
              <a:rPr lang="en-PH" sz="900" b="0" dirty="0">
                <a:solidFill>
                  <a:srgbClr val="00B050"/>
                </a:solidFill>
                <a:effectLst/>
                <a:latin typeface="Consolas" panose="020B0609020204030204" pitchFamily="49" charset="0"/>
              </a:rPr>
              <a:t>        z = 1 / (1 + </a:t>
            </a:r>
            <a:r>
              <a:rPr lang="en-PH" sz="900" b="0" dirty="0" err="1">
                <a:solidFill>
                  <a:srgbClr val="00B050"/>
                </a:solidFill>
                <a:effectLst/>
                <a:latin typeface="Consolas" panose="020B0609020204030204" pitchFamily="49" charset="0"/>
              </a:rPr>
              <a:t>np.exp</a:t>
            </a:r>
            <a:r>
              <a:rPr lang="en-PH" sz="900" b="0" dirty="0">
                <a:solidFill>
                  <a:srgbClr val="00B050"/>
                </a:solidFill>
                <a:effectLst/>
                <a:latin typeface="Consolas" panose="020B0609020204030204" pitchFamily="49" charset="0"/>
              </a:rPr>
              <a:t>(-beta * a))</a:t>
            </a:r>
          </a:p>
          <a:p>
            <a:r>
              <a:rPr lang="en-PH" sz="900" b="0" dirty="0">
                <a:solidFill>
                  <a:srgbClr val="00B050"/>
                </a:solidFill>
                <a:effectLst/>
                <a:latin typeface="Consolas" panose="020B0609020204030204" pitchFamily="49" charset="0"/>
              </a:rPr>
              <a:t>        if threshold is not None:</a:t>
            </a:r>
          </a:p>
          <a:p>
            <a:r>
              <a:rPr lang="en-PH" sz="900" b="0" dirty="0">
                <a:solidFill>
                  <a:srgbClr val="00B050"/>
                </a:solidFill>
                <a:effectLst/>
                <a:latin typeface="Consolas" panose="020B0609020204030204" pitchFamily="49" charset="0"/>
              </a:rPr>
              <a:t>            return </a:t>
            </a:r>
            <a:r>
              <a:rPr lang="en-PH" sz="900" b="0" dirty="0" err="1">
                <a:solidFill>
                  <a:srgbClr val="00B050"/>
                </a:solidFill>
                <a:effectLst/>
                <a:latin typeface="Consolas" panose="020B0609020204030204" pitchFamily="49" charset="0"/>
              </a:rPr>
              <a:t>np.where</a:t>
            </a:r>
            <a:r>
              <a:rPr lang="en-PH" sz="900" b="0" dirty="0">
                <a:solidFill>
                  <a:srgbClr val="00B050"/>
                </a:solidFill>
                <a:effectLst/>
                <a:latin typeface="Consolas" panose="020B0609020204030204" pitchFamily="49" charset="0"/>
              </a:rPr>
              <a:t>(z &gt;= threshold, 1, 0)</a:t>
            </a:r>
          </a:p>
          <a:p>
            <a:r>
              <a:rPr lang="en-PH" sz="900" b="0" dirty="0">
                <a:solidFill>
                  <a:srgbClr val="00B050"/>
                </a:solidFill>
                <a:effectLst/>
                <a:latin typeface="Consolas" panose="020B0609020204030204" pitchFamily="49" charset="0"/>
              </a:rPr>
              <a:t>        else:</a:t>
            </a:r>
          </a:p>
          <a:p>
            <a:r>
              <a:rPr lang="en-PH" sz="900" b="0" dirty="0">
                <a:solidFill>
                  <a:srgbClr val="00B050"/>
                </a:solidFill>
                <a:effectLst/>
                <a:latin typeface="Consolas" panose="020B0609020204030204" pitchFamily="49" charset="0"/>
              </a:rPr>
              <a:t>            return z</a:t>
            </a:r>
          </a:p>
          <a:p>
            <a:br>
              <a:rPr lang="en-PH" sz="900" b="0" dirty="0">
                <a:effectLst/>
                <a:latin typeface="Consolas" panose="020B0609020204030204" pitchFamily="49" charset="0"/>
              </a:rPr>
            </a:br>
            <a:endParaRPr lang="en-PH" sz="900" b="0" dirty="0">
              <a:effectLst/>
              <a:latin typeface="Consolas" panose="020B0609020204030204" pitchFamily="49" charset="0"/>
            </a:endParaRPr>
          </a:p>
        </p:txBody>
      </p:sp>
      <p:sp>
        <p:nvSpPr>
          <p:cNvPr id="11" name="TextBox 10">
            <a:extLst>
              <a:ext uri="{FF2B5EF4-FFF2-40B4-BE49-F238E27FC236}">
                <a16:creationId xmlns:a16="http://schemas.microsoft.com/office/drawing/2014/main" id="{5D2B106F-EE55-D7F1-A792-BDC5BAEF2505}"/>
              </a:ext>
            </a:extLst>
          </p:cNvPr>
          <p:cNvSpPr txBox="1"/>
          <p:nvPr/>
        </p:nvSpPr>
        <p:spPr>
          <a:xfrm>
            <a:off x="6619692" y="1388851"/>
            <a:ext cx="4759627" cy="4247317"/>
          </a:xfrm>
          <a:prstGeom prst="rect">
            <a:avLst/>
          </a:prstGeom>
          <a:noFill/>
        </p:spPr>
        <p:txBody>
          <a:bodyPr wrap="square">
            <a:spAutoFit/>
          </a:bodyPr>
          <a:lstStyle/>
          <a:p>
            <a:r>
              <a:rPr lang="en-PH" sz="900" b="0" dirty="0">
                <a:effectLst/>
                <a:latin typeface="Consolas" panose="020B0609020204030204" pitchFamily="49" charset="0"/>
              </a:rPr>
              <a:t>class Perceptron:</a:t>
            </a:r>
          </a:p>
          <a:p>
            <a:r>
              <a:rPr lang="en-PH" sz="900" b="0" dirty="0">
                <a:effectLst/>
                <a:latin typeface="Consolas" panose="020B0609020204030204" pitchFamily="49" charset="0"/>
              </a:rPr>
              <a:t>    </a:t>
            </a:r>
          </a:p>
          <a:p>
            <a:r>
              <a:rPr lang="en-PH" sz="900" b="0" dirty="0">
                <a:effectLst/>
                <a:latin typeface="Consolas" panose="020B0609020204030204" pitchFamily="49" charset="0"/>
              </a:rPr>
              <a:t>    def __</a:t>
            </a:r>
            <a:r>
              <a:rPr lang="en-PH" sz="900" b="0" dirty="0" err="1">
                <a:effectLst/>
                <a:latin typeface="Consolas" panose="020B0609020204030204" pitchFamily="49" charset="0"/>
              </a:rPr>
              <a:t>init</a:t>
            </a:r>
            <a:r>
              <a:rPr lang="en-PH" sz="900" b="0" dirty="0">
                <a:effectLst/>
                <a:latin typeface="Consolas" panose="020B0609020204030204" pitchFamily="49" charset="0"/>
              </a:rPr>
              <a:t>__(self, </a:t>
            </a:r>
            <a:r>
              <a:rPr lang="en-PH" sz="900" b="0" dirty="0" err="1">
                <a:effectLst/>
                <a:latin typeface="Consolas" panose="020B0609020204030204" pitchFamily="49" charset="0"/>
              </a:rPr>
              <a:t>max_iters</a:t>
            </a:r>
            <a:r>
              <a:rPr lang="en-PH" sz="900" b="0" dirty="0">
                <a:effectLst/>
                <a:latin typeface="Consolas" panose="020B0609020204030204" pitchFamily="49" charset="0"/>
              </a:rPr>
              <a:t>=100, eta=0.5):</a:t>
            </a:r>
          </a:p>
          <a:p>
            <a:r>
              <a:rPr lang="en-PH" sz="900" b="0" dirty="0">
                <a:effectLst/>
                <a:latin typeface="Consolas" panose="020B0609020204030204" pitchFamily="49" charset="0"/>
              </a:rPr>
              <a:t>        </a:t>
            </a:r>
            <a:r>
              <a:rPr lang="en-PH" sz="900" b="0" dirty="0" err="1">
                <a:effectLst/>
                <a:latin typeface="Consolas" panose="020B0609020204030204" pitchFamily="49" charset="0"/>
              </a:rPr>
              <a:t>self.max_iters</a:t>
            </a:r>
            <a:r>
              <a:rPr lang="en-PH" sz="900" b="0" dirty="0">
                <a:effectLst/>
                <a:latin typeface="Consolas" panose="020B0609020204030204" pitchFamily="49" charset="0"/>
              </a:rPr>
              <a:t> = </a:t>
            </a:r>
            <a:r>
              <a:rPr lang="en-PH" sz="900" b="0" dirty="0" err="1">
                <a:effectLst/>
                <a:latin typeface="Consolas" panose="020B0609020204030204" pitchFamily="49" charset="0"/>
              </a:rPr>
              <a:t>max_iters</a:t>
            </a:r>
            <a:r>
              <a:rPr lang="en-PH" sz="900" b="0" dirty="0">
                <a:effectLst/>
                <a:latin typeface="Consolas" panose="020B0609020204030204" pitchFamily="49" charset="0"/>
              </a:rPr>
              <a:t> </a:t>
            </a:r>
          </a:p>
          <a:p>
            <a:r>
              <a:rPr lang="en-PH" sz="900" b="0" dirty="0">
                <a:effectLst/>
                <a:latin typeface="Consolas" panose="020B0609020204030204" pitchFamily="49" charset="0"/>
              </a:rPr>
              <a:t>        </a:t>
            </a:r>
            <a:r>
              <a:rPr lang="en-PH" sz="900" b="0" dirty="0" err="1">
                <a:effectLst/>
                <a:latin typeface="Consolas" panose="020B0609020204030204" pitchFamily="49" charset="0"/>
              </a:rPr>
              <a:t>self.eta</a:t>
            </a:r>
            <a:r>
              <a:rPr lang="en-PH" sz="900" b="0" dirty="0">
                <a:effectLst/>
                <a:latin typeface="Consolas" panose="020B0609020204030204" pitchFamily="49" charset="0"/>
              </a:rPr>
              <a:t> = eta </a:t>
            </a:r>
            <a:br>
              <a:rPr lang="en-PH" sz="900" b="0" dirty="0">
                <a:effectLst/>
                <a:latin typeface="Consolas" panose="020B0609020204030204" pitchFamily="49" charset="0"/>
              </a:rPr>
            </a:br>
            <a:r>
              <a:rPr lang="en-PH" sz="900" b="0" dirty="0">
                <a:effectLst/>
                <a:latin typeface="Consolas" panose="020B0609020204030204" pitchFamily="49" charset="0"/>
              </a:rPr>
              <a:t>    def </a:t>
            </a:r>
            <a:r>
              <a:rPr lang="en-PH" sz="900" b="0" dirty="0" err="1">
                <a:effectLst/>
                <a:latin typeface="Consolas" panose="020B0609020204030204" pitchFamily="49" charset="0"/>
              </a:rPr>
              <a:t>set_trainData</a:t>
            </a:r>
            <a:r>
              <a:rPr lang="en-PH" sz="900" b="0" dirty="0">
                <a:effectLst/>
                <a:latin typeface="Consolas" panose="020B0609020204030204" pitchFamily="49" charset="0"/>
              </a:rPr>
              <a:t>(self, </a:t>
            </a:r>
            <a:r>
              <a:rPr lang="en-PH" sz="900" b="0" dirty="0" err="1">
                <a:effectLst/>
                <a:latin typeface="Consolas" panose="020B0609020204030204" pitchFamily="49" charset="0"/>
              </a:rPr>
              <a:t>X_train</a:t>
            </a:r>
            <a:r>
              <a:rPr lang="en-PH" sz="900" b="0" dirty="0">
                <a:effectLst/>
                <a:latin typeface="Consolas" panose="020B0609020204030204" pitchFamily="49" charset="0"/>
              </a:rPr>
              <a:t>, </a:t>
            </a:r>
            <a:r>
              <a:rPr lang="en-PH" sz="900" b="0" dirty="0" err="1">
                <a:effectLst/>
                <a:latin typeface="Consolas" panose="020B0609020204030204" pitchFamily="49" charset="0"/>
              </a:rPr>
              <a:t>y_train</a:t>
            </a:r>
            <a:r>
              <a:rPr lang="en-PH" sz="900" b="0" dirty="0">
                <a:effectLst/>
                <a:latin typeface="Consolas" panose="020B0609020204030204" pitchFamily="49" charset="0"/>
              </a:rPr>
              <a:t>): </a:t>
            </a:r>
          </a:p>
          <a:p>
            <a:r>
              <a:rPr lang="en-PH" sz="900" b="0" dirty="0">
                <a:effectLst/>
                <a:latin typeface="Consolas" panose="020B0609020204030204" pitchFamily="49" charset="0"/>
              </a:rPr>
              <a:t>        </a:t>
            </a:r>
            <a:r>
              <a:rPr lang="en-PH" sz="900" b="0" dirty="0" err="1">
                <a:effectLst/>
                <a:latin typeface="Consolas" panose="020B0609020204030204" pitchFamily="49" charset="0"/>
              </a:rPr>
              <a:t>self.X</a:t>
            </a:r>
            <a:r>
              <a:rPr lang="en-PH" sz="900" b="0" dirty="0">
                <a:effectLst/>
                <a:latin typeface="Consolas" panose="020B0609020204030204" pitchFamily="49" charset="0"/>
              </a:rPr>
              <a:t>_ = </a:t>
            </a:r>
            <a:r>
              <a:rPr lang="en-PH" sz="900" b="0" dirty="0" err="1">
                <a:effectLst/>
                <a:latin typeface="Consolas" panose="020B0609020204030204" pitchFamily="49" charset="0"/>
              </a:rPr>
              <a:t>X_train</a:t>
            </a:r>
            <a:r>
              <a:rPr lang="en-PH" sz="900" b="0" dirty="0">
                <a:effectLst/>
                <a:latin typeface="Consolas" panose="020B0609020204030204" pitchFamily="49" charset="0"/>
              </a:rPr>
              <a:t> </a:t>
            </a:r>
          </a:p>
          <a:p>
            <a:r>
              <a:rPr lang="en-PH" sz="900" b="0" dirty="0">
                <a:effectLst/>
                <a:latin typeface="Consolas" panose="020B0609020204030204" pitchFamily="49" charset="0"/>
              </a:rPr>
              <a:t>        d = </a:t>
            </a:r>
            <a:r>
              <a:rPr lang="en-PH" sz="900" b="0" dirty="0" err="1">
                <a:effectLst/>
                <a:latin typeface="Consolas" panose="020B0609020204030204" pitchFamily="49" charset="0"/>
              </a:rPr>
              <a:t>np.copy</a:t>
            </a:r>
            <a:r>
              <a:rPr lang="en-PH" sz="900" b="0" dirty="0">
                <a:effectLst/>
                <a:latin typeface="Consolas" panose="020B0609020204030204" pitchFamily="49" charset="0"/>
              </a:rPr>
              <a:t>(</a:t>
            </a:r>
            <a:r>
              <a:rPr lang="en-PH" sz="900" b="0" dirty="0" err="1">
                <a:effectLst/>
                <a:latin typeface="Consolas" panose="020B0609020204030204" pitchFamily="49" charset="0"/>
              </a:rPr>
              <a:t>y_train</a:t>
            </a:r>
            <a:r>
              <a:rPr lang="en-PH" sz="900" b="0" dirty="0">
                <a:effectLst/>
                <a:latin typeface="Consolas" panose="020B0609020204030204" pitchFamily="49" charset="0"/>
              </a:rPr>
              <a:t>)</a:t>
            </a:r>
          </a:p>
          <a:p>
            <a:r>
              <a:rPr lang="en-PH" sz="900" b="0" dirty="0">
                <a:effectLst/>
                <a:latin typeface="Consolas" panose="020B0609020204030204" pitchFamily="49" charset="0"/>
              </a:rPr>
              <a:t>        d[d&lt;=0] = 0 </a:t>
            </a:r>
          </a:p>
          <a:p>
            <a:r>
              <a:rPr lang="en-PH" sz="900" b="0" dirty="0">
                <a:effectLst/>
                <a:latin typeface="Consolas" panose="020B0609020204030204" pitchFamily="49" charset="0"/>
              </a:rPr>
              <a:t>        </a:t>
            </a:r>
            <a:r>
              <a:rPr lang="en-PH" sz="900" b="0" dirty="0" err="1">
                <a:effectLst/>
                <a:latin typeface="Consolas" panose="020B0609020204030204" pitchFamily="49" charset="0"/>
              </a:rPr>
              <a:t>self.y</a:t>
            </a:r>
            <a:r>
              <a:rPr lang="en-PH" sz="900" b="0" dirty="0">
                <a:effectLst/>
                <a:latin typeface="Consolas" panose="020B0609020204030204" pitchFamily="49" charset="0"/>
              </a:rPr>
              <a:t>_ = d</a:t>
            </a:r>
          </a:p>
          <a:p>
            <a:r>
              <a:rPr lang="en-PH" sz="900" b="0" dirty="0">
                <a:effectLst/>
                <a:latin typeface="Consolas" panose="020B0609020204030204" pitchFamily="49" charset="0"/>
              </a:rPr>
              <a:t>        return self </a:t>
            </a:r>
          </a:p>
          <a:p>
            <a:r>
              <a:rPr lang="en-PH" sz="900" b="0" dirty="0">
                <a:effectLst/>
                <a:latin typeface="Consolas" panose="020B0609020204030204" pitchFamily="49" charset="0"/>
              </a:rPr>
              <a:t>    def fit(self):</a:t>
            </a:r>
          </a:p>
          <a:p>
            <a:r>
              <a:rPr lang="en-PH" sz="900" b="0" dirty="0">
                <a:effectLst/>
                <a:latin typeface="Consolas" panose="020B0609020204030204" pitchFamily="49" charset="0"/>
              </a:rPr>
              <a:t>        </a:t>
            </a:r>
            <a:r>
              <a:rPr lang="en-PH" sz="900" b="0" dirty="0" err="1">
                <a:effectLst/>
                <a:latin typeface="Consolas" panose="020B0609020204030204" pitchFamily="49" charset="0"/>
              </a:rPr>
              <a:t>self.w</a:t>
            </a:r>
            <a:r>
              <a:rPr lang="en-PH" sz="900" b="0" dirty="0">
                <a:effectLst/>
                <a:latin typeface="Consolas" panose="020B0609020204030204" pitchFamily="49" charset="0"/>
              </a:rPr>
              <a:t>_ = </a:t>
            </a:r>
            <a:r>
              <a:rPr lang="en-PH" sz="900" b="0" dirty="0" err="1">
                <a:effectLst/>
                <a:latin typeface="Consolas" panose="020B0609020204030204" pitchFamily="49" charset="0"/>
              </a:rPr>
              <a:t>np.zeros</a:t>
            </a:r>
            <a:r>
              <a:rPr lang="en-PH" sz="900" b="0" dirty="0">
                <a:effectLst/>
                <a:latin typeface="Consolas" panose="020B0609020204030204" pitchFamily="49" charset="0"/>
              </a:rPr>
              <a:t>(1 + </a:t>
            </a:r>
            <a:r>
              <a:rPr lang="en-PH" sz="900" b="0" dirty="0" err="1">
                <a:effectLst/>
                <a:latin typeface="Consolas" panose="020B0609020204030204" pitchFamily="49" charset="0"/>
              </a:rPr>
              <a:t>self.X_.shape</a:t>
            </a:r>
            <a:r>
              <a:rPr lang="en-PH" sz="900" b="0" dirty="0">
                <a:effectLst/>
                <a:latin typeface="Consolas" panose="020B0609020204030204" pitchFamily="49" charset="0"/>
              </a:rPr>
              <a:t>[1])</a:t>
            </a:r>
            <a:br>
              <a:rPr lang="en-PH" sz="900" b="0" dirty="0">
                <a:effectLst/>
                <a:latin typeface="Consolas" panose="020B0609020204030204" pitchFamily="49" charset="0"/>
              </a:rPr>
            </a:br>
            <a:r>
              <a:rPr lang="en-PH" sz="900" b="0" dirty="0">
                <a:effectLst/>
                <a:latin typeface="Consolas" panose="020B0609020204030204" pitchFamily="49" charset="0"/>
              </a:rPr>
              <a:t>        for _ in range(</a:t>
            </a:r>
            <a:r>
              <a:rPr lang="en-PH" sz="900" b="0" dirty="0" err="1">
                <a:effectLst/>
                <a:latin typeface="Consolas" panose="020B0609020204030204" pitchFamily="49" charset="0"/>
              </a:rPr>
              <a:t>self.max_iters</a:t>
            </a:r>
            <a:r>
              <a:rPr lang="en-PH" sz="900" b="0" dirty="0">
                <a:effectLst/>
                <a:latin typeface="Consolas" panose="020B0609020204030204" pitchFamily="49" charset="0"/>
              </a:rPr>
              <a:t>):</a:t>
            </a:r>
          </a:p>
          <a:p>
            <a:r>
              <a:rPr lang="en-PH" sz="900" b="0" dirty="0">
                <a:effectLst/>
                <a:latin typeface="Consolas" panose="020B0609020204030204" pitchFamily="49" charset="0"/>
              </a:rPr>
              <a:t>            </a:t>
            </a:r>
            <a:r>
              <a:rPr lang="en-PH" sz="900" b="0" dirty="0" err="1">
                <a:effectLst/>
                <a:latin typeface="Consolas" panose="020B0609020204030204" pitchFamily="49" charset="0"/>
              </a:rPr>
              <a:t>delta_wj</a:t>
            </a:r>
            <a:r>
              <a:rPr lang="en-PH" sz="900" b="0" dirty="0">
                <a:effectLst/>
                <a:latin typeface="Consolas" panose="020B0609020204030204" pitchFamily="49" charset="0"/>
              </a:rPr>
              <a:t> = </a:t>
            </a:r>
            <a:r>
              <a:rPr lang="en-PH" sz="900" b="0" dirty="0" err="1">
                <a:effectLst/>
                <a:latin typeface="Consolas" panose="020B0609020204030204" pitchFamily="49" charset="0"/>
              </a:rPr>
              <a:t>np.copy</a:t>
            </a:r>
            <a:r>
              <a:rPr lang="en-PH" sz="900" b="0" dirty="0">
                <a:effectLst/>
                <a:latin typeface="Consolas" panose="020B0609020204030204" pitchFamily="49" charset="0"/>
              </a:rPr>
              <a:t>(</a:t>
            </a:r>
            <a:r>
              <a:rPr lang="en-PH" sz="900" b="0" dirty="0" err="1">
                <a:effectLst/>
                <a:latin typeface="Consolas" panose="020B0609020204030204" pitchFamily="49" charset="0"/>
              </a:rPr>
              <a:t>self.w</a:t>
            </a:r>
            <a:r>
              <a:rPr lang="en-PH" sz="900" b="0" dirty="0">
                <a:effectLst/>
                <a:latin typeface="Consolas" panose="020B0609020204030204" pitchFamily="49" charset="0"/>
              </a:rPr>
              <a:t>_)  </a:t>
            </a:r>
          </a:p>
          <a:p>
            <a:r>
              <a:rPr lang="en-PH" sz="900" b="0" dirty="0">
                <a:effectLst/>
                <a:latin typeface="Consolas" panose="020B0609020204030204" pitchFamily="49" charset="0"/>
              </a:rPr>
              <a:t>            # Shuffle the training data</a:t>
            </a:r>
          </a:p>
          <a:p>
            <a:r>
              <a:rPr lang="en-PH" sz="900" b="0" dirty="0">
                <a:effectLst/>
                <a:latin typeface="Consolas" panose="020B0609020204030204" pitchFamily="49" charset="0"/>
              </a:rPr>
              <a:t>            indices = </a:t>
            </a:r>
            <a:r>
              <a:rPr lang="en-PH" sz="900" b="0" dirty="0" err="1">
                <a:effectLst/>
                <a:latin typeface="Consolas" panose="020B0609020204030204" pitchFamily="49" charset="0"/>
              </a:rPr>
              <a:t>np.arange</a:t>
            </a:r>
            <a:r>
              <a:rPr lang="en-PH" sz="900" b="0" dirty="0">
                <a:effectLst/>
                <a:latin typeface="Consolas" panose="020B0609020204030204" pitchFamily="49" charset="0"/>
              </a:rPr>
              <a:t>(</a:t>
            </a:r>
            <a:r>
              <a:rPr lang="en-PH" sz="900" b="0" dirty="0" err="1">
                <a:effectLst/>
                <a:latin typeface="Consolas" panose="020B0609020204030204" pitchFamily="49" charset="0"/>
              </a:rPr>
              <a:t>len</a:t>
            </a:r>
            <a:r>
              <a:rPr lang="en-PH" sz="900" b="0" dirty="0">
                <a:effectLst/>
                <a:latin typeface="Consolas" panose="020B0609020204030204" pitchFamily="49" charset="0"/>
              </a:rPr>
              <a:t>(</a:t>
            </a:r>
            <a:r>
              <a:rPr lang="en-PH" sz="900" b="0" dirty="0" err="1">
                <a:effectLst/>
                <a:latin typeface="Consolas" panose="020B0609020204030204" pitchFamily="49" charset="0"/>
              </a:rPr>
              <a:t>self.X</a:t>
            </a:r>
            <a:r>
              <a:rPr lang="en-PH" sz="900" b="0" dirty="0">
                <a:effectLst/>
                <a:latin typeface="Consolas" panose="020B0609020204030204" pitchFamily="49" charset="0"/>
              </a:rPr>
              <a:t>_))</a:t>
            </a:r>
          </a:p>
          <a:p>
            <a:r>
              <a:rPr lang="en-PH" sz="900" b="0" dirty="0">
                <a:effectLst/>
                <a:latin typeface="Consolas" panose="020B0609020204030204" pitchFamily="49" charset="0"/>
              </a:rPr>
              <a:t>            </a:t>
            </a:r>
            <a:r>
              <a:rPr lang="en-PH" sz="900" b="0" dirty="0" err="1">
                <a:effectLst/>
                <a:latin typeface="Consolas" panose="020B0609020204030204" pitchFamily="49" charset="0"/>
              </a:rPr>
              <a:t>np.random.shuffle</a:t>
            </a:r>
            <a:r>
              <a:rPr lang="en-PH" sz="900" b="0" dirty="0">
                <a:effectLst/>
                <a:latin typeface="Consolas" panose="020B0609020204030204" pitchFamily="49" charset="0"/>
              </a:rPr>
              <a:t>(indices)</a:t>
            </a:r>
          </a:p>
          <a:p>
            <a:r>
              <a:rPr lang="en-PH" sz="900" b="0" dirty="0">
                <a:effectLst/>
                <a:latin typeface="Consolas" panose="020B0609020204030204" pitchFamily="49" charset="0"/>
              </a:rPr>
              <a:t>            </a:t>
            </a:r>
            <a:r>
              <a:rPr lang="en-PH" sz="900" b="0" dirty="0" err="1">
                <a:effectLst/>
                <a:latin typeface="Consolas" panose="020B0609020204030204" pitchFamily="49" charset="0"/>
              </a:rPr>
              <a:t>X_shuffled</a:t>
            </a:r>
            <a:r>
              <a:rPr lang="en-PH" sz="900" b="0" dirty="0">
                <a:effectLst/>
                <a:latin typeface="Consolas" panose="020B0609020204030204" pitchFamily="49" charset="0"/>
              </a:rPr>
              <a:t> = </a:t>
            </a:r>
            <a:r>
              <a:rPr lang="en-PH" sz="900" b="0" dirty="0" err="1">
                <a:effectLst/>
                <a:latin typeface="Consolas" panose="020B0609020204030204" pitchFamily="49" charset="0"/>
              </a:rPr>
              <a:t>self.X</a:t>
            </a:r>
            <a:r>
              <a:rPr lang="en-PH" sz="900" b="0" dirty="0">
                <a:effectLst/>
                <a:latin typeface="Consolas" panose="020B0609020204030204" pitchFamily="49" charset="0"/>
              </a:rPr>
              <a:t>_[indices]</a:t>
            </a:r>
          </a:p>
          <a:p>
            <a:r>
              <a:rPr lang="en-PH" sz="900" b="0" dirty="0">
                <a:effectLst/>
                <a:latin typeface="Consolas" panose="020B0609020204030204" pitchFamily="49" charset="0"/>
              </a:rPr>
              <a:t>            </a:t>
            </a:r>
            <a:r>
              <a:rPr lang="en-PH" sz="900" b="0" dirty="0" err="1">
                <a:effectLst/>
                <a:latin typeface="Consolas" panose="020B0609020204030204" pitchFamily="49" charset="0"/>
              </a:rPr>
              <a:t>y_shuffled</a:t>
            </a:r>
            <a:r>
              <a:rPr lang="en-PH" sz="900" b="0" dirty="0">
                <a:effectLst/>
                <a:latin typeface="Consolas" panose="020B0609020204030204" pitchFamily="49" charset="0"/>
              </a:rPr>
              <a:t> = </a:t>
            </a:r>
            <a:r>
              <a:rPr lang="en-PH" sz="900" b="0" dirty="0" err="1">
                <a:effectLst/>
                <a:latin typeface="Consolas" panose="020B0609020204030204" pitchFamily="49" charset="0"/>
              </a:rPr>
              <a:t>self.y</a:t>
            </a:r>
            <a:r>
              <a:rPr lang="en-PH" sz="900" b="0" dirty="0">
                <a:effectLst/>
                <a:latin typeface="Consolas" panose="020B0609020204030204" pitchFamily="49" charset="0"/>
              </a:rPr>
              <a:t>_[indices]           </a:t>
            </a:r>
          </a:p>
          <a:p>
            <a:r>
              <a:rPr lang="en-PH" sz="900" b="0" dirty="0">
                <a:effectLst/>
                <a:latin typeface="Consolas" panose="020B0609020204030204" pitchFamily="49" charset="0"/>
              </a:rPr>
              <a:t>            for </a:t>
            </a:r>
            <a:r>
              <a:rPr lang="en-PH" sz="900" b="0" dirty="0" err="1">
                <a:effectLst/>
                <a:latin typeface="Consolas" panose="020B0609020204030204" pitchFamily="49" charset="0"/>
              </a:rPr>
              <a:t>xj</a:t>
            </a:r>
            <a:r>
              <a:rPr lang="en-PH" sz="900" b="0" dirty="0">
                <a:effectLst/>
                <a:latin typeface="Consolas" panose="020B0609020204030204" pitchFamily="49" charset="0"/>
              </a:rPr>
              <a:t>, di in zip(</a:t>
            </a:r>
            <a:r>
              <a:rPr lang="en-PH" sz="900" b="0" dirty="0" err="1">
                <a:effectLst/>
                <a:latin typeface="Consolas" panose="020B0609020204030204" pitchFamily="49" charset="0"/>
              </a:rPr>
              <a:t>X_shuffled</a:t>
            </a:r>
            <a:r>
              <a:rPr lang="en-PH" sz="900" b="0" dirty="0">
                <a:effectLst/>
                <a:latin typeface="Consolas" panose="020B0609020204030204" pitchFamily="49" charset="0"/>
              </a:rPr>
              <a:t>, </a:t>
            </a:r>
            <a:r>
              <a:rPr lang="en-PH" sz="900" b="0" dirty="0" err="1">
                <a:effectLst/>
                <a:latin typeface="Consolas" panose="020B0609020204030204" pitchFamily="49" charset="0"/>
              </a:rPr>
              <a:t>y_shuffled</a:t>
            </a:r>
            <a:r>
              <a:rPr lang="en-PH" sz="900" b="0" dirty="0">
                <a:effectLst/>
                <a:latin typeface="Consolas" panose="020B0609020204030204" pitchFamily="49" charset="0"/>
              </a:rPr>
              <a:t>):</a:t>
            </a:r>
          </a:p>
          <a:p>
            <a:r>
              <a:rPr lang="en-PH" sz="900" b="0" dirty="0">
                <a:effectLst/>
                <a:latin typeface="Consolas" panose="020B0609020204030204" pitchFamily="49" charset="0"/>
              </a:rPr>
              <a:t>                update = </a:t>
            </a:r>
            <a:r>
              <a:rPr lang="en-PH" sz="900" b="0" dirty="0" err="1">
                <a:effectLst/>
                <a:latin typeface="Consolas" panose="020B0609020204030204" pitchFamily="49" charset="0"/>
              </a:rPr>
              <a:t>self.eta</a:t>
            </a:r>
            <a:r>
              <a:rPr lang="en-PH" sz="900" b="0" dirty="0">
                <a:effectLst/>
                <a:latin typeface="Consolas" panose="020B0609020204030204" pitchFamily="49" charset="0"/>
              </a:rPr>
              <a:t> * (di - </a:t>
            </a:r>
            <a:r>
              <a:rPr lang="en-PH" sz="900" b="0" dirty="0" err="1">
                <a:effectLst/>
                <a:latin typeface="Consolas" panose="020B0609020204030204" pitchFamily="49" charset="0"/>
              </a:rPr>
              <a:t>self.predict</a:t>
            </a:r>
            <a:r>
              <a:rPr lang="en-PH" sz="900" b="0" dirty="0">
                <a:effectLst/>
                <a:latin typeface="Consolas" panose="020B0609020204030204" pitchFamily="49" charset="0"/>
              </a:rPr>
              <a:t>(</a:t>
            </a:r>
            <a:r>
              <a:rPr lang="en-PH" sz="900" b="0" dirty="0" err="1">
                <a:effectLst/>
                <a:latin typeface="Consolas" panose="020B0609020204030204" pitchFamily="49" charset="0"/>
              </a:rPr>
              <a:t>xj</a:t>
            </a:r>
            <a:r>
              <a:rPr lang="en-PH" sz="900" b="0" dirty="0">
                <a:effectLst/>
                <a:latin typeface="Consolas" panose="020B0609020204030204" pitchFamily="49" charset="0"/>
              </a:rPr>
              <a:t>))</a:t>
            </a:r>
          </a:p>
          <a:p>
            <a:r>
              <a:rPr lang="en-PH" sz="900" b="0" dirty="0">
                <a:effectLst/>
                <a:latin typeface="Consolas" panose="020B0609020204030204" pitchFamily="49" charset="0"/>
              </a:rPr>
              <a:t>                </a:t>
            </a:r>
            <a:r>
              <a:rPr lang="en-PH" sz="900" b="0" dirty="0" err="1">
                <a:effectLst/>
                <a:latin typeface="Consolas" panose="020B0609020204030204" pitchFamily="49" charset="0"/>
              </a:rPr>
              <a:t>self.w</a:t>
            </a:r>
            <a:r>
              <a:rPr lang="en-PH" sz="900" b="0" dirty="0">
                <a:effectLst/>
                <a:latin typeface="Consolas" panose="020B0609020204030204" pitchFamily="49" charset="0"/>
              </a:rPr>
              <a:t>_[0] += update </a:t>
            </a:r>
          </a:p>
          <a:p>
            <a:r>
              <a:rPr lang="en-PH" sz="900" b="0" dirty="0">
                <a:effectLst/>
                <a:latin typeface="Consolas" panose="020B0609020204030204" pitchFamily="49" charset="0"/>
              </a:rPr>
              <a:t>                </a:t>
            </a:r>
            <a:r>
              <a:rPr lang="en-PH" sz="900" b="0" dirty="0" err="1">
                <a:effectLst/>
                <a:latin typeface="Consolas" panose="020B0609020204030204" pitchFamily="49" charset="0"/>
              </a:rPr>
              <a:t>self.w</a:t>
            </a:r>
            <a:r>
              <a:rPr lang="en-PH" sz="900" b="0" dirty="0">
                <a:effectLst/>
                <a:latin typeface="Consolas" panose="020B0609020204030204" pitchFamily="49" charset="0"/>
              </a:rPr>
              <a:t>_[1:] += update * </a:t>
            </a:r>
            <a:r>
              <a:rPr lang="en-PH" sz="900" b="0" dirty="0" err="1">
                <a:effectLst/>
                <a:latin typeface="Consolas" panose="020B0609020204030204" pitchFamily="49" charset="0"/>
              </a:rPr>
              <a:t>xj</a:t>
            </a:r>
            <a:r>
              <a:rPr lang="en-PH" sz="900" b="0" dirty="0">
                <a:effectLst/>
                <a:latin typeface="Consolas" panose="020B0609020204030204" pitchFamily="49" charset="0"/>
              </a:rPr>
              <a:t> </a:t>
            </a:r>
            <a:br>
              <a:rPr lang="en-PH" sz="900" b="0" dirty="0">
                <a:effectLst/>
                <a:latin typeface="Consolas" panose="020B0609020204030204" pitchFamily="49" charset="0"/>
              </a:rPr>
            </a:br>
            <a:r>
              <a:rPr lang="en-PH" sz="900" b="0" dirty="0">
                <a:effectLst/>
                <a:latin typeface="Consolas" panose="020B0609020204030204" pitchFamily="49" charset="0"/>
              </a:rPr>
              <a:t>        return self</a:t>
            </a:r>
            <a:br>
              <a:rPr lang="en-PH" sz="900" b="0" dirty="0">
                <a:effectLst/>
                <a:latin typeface="Consolas" panose="020B0609020204030204" pitchFamily="49" charset="0"/>
              </a:rPr>
            </a:br>
            <a:r>
              <a:rPr lang="en-PH" sz="900" b="0" dirty="0">
                <a:effectLst/>
                <a:latin typeface="Consolas" panose="020B0609020204030204" pitchFamily="49" charset="0"/>
              </a:rPr>
              <a:t>    def weights(self):</a:t>
            </a:r>
          </a:p>
          <a:p>
            <a:r>
              <a:rPr lang="en-PH" sz="900" b="0" dirty="0">
                <a:effectLst/>
                <a:latin typeface="Consolas" panose="020B0609020204030204" pitchFamily="49" charset="0"/>
              </a:rPr>
              <a:t>        return </a:t>
            </a:r>
            <a:r>
              <a:rPr lang="en-PH" sz="900" b="0" dirty="0" err="1">
                <a:effectLst/>
                <a:latin typeface="Consolas" panose="020B0609020204030204" pitchFamily="49" charset="0"/>
              </a:rPr>
              <a:t>self.w</a:t>
            </a:r>
            <a:r>
              <a:rPr lang="en-PH" sz="900" b="0" dirty="0">
                <a:effectLst/>
                <a:latin typeface="Consolas" panose="020B0609020204030204" pitchFamily="49" charset="0"/>
              </a:rPr>
              <a:t>_     </a:t>
            </a:r>
          </a:p>
          <a:p>
            <a:r>
              <a:rPr lang="en-PH" sz="900" b="0" dirty="0">
                <a:solidFill>
                  <a:srgbClr val="00B050"/>
                </a:solidFill>
                <a:effectLst/>
                <a:latin typeface="Consolas" panose="020B0609020204030204" pitchFamily="49" charset="0"/>
              </a:rPr>
              <a:t>    def predict(self, X):</a:t>
            </a:r>
          </a:p>
          <a:p>
            <a:r>
              <a:rPr lang="en-PH" sz="900" b="0" dirty="0">
                <a:solidFill>
                  <a:srgbClr val="00B050"/>
                </a:solidFill>
                <a:effectLst/>
                <a:latin typeface="Consolas" panose="020B0609020204030204" pitchFamily="49" charset="0"/>
              </a:rPr>
              <a:t>        a=np.dot(X, </a:t>
            </a:r>
            <a:r>
              <a:rPr lang="en-PH" sz="900" b="0" dirty="0" err="1">
                <a:solidFill>
                  <a:srgbClr val="00B050"/>
                </a:solidFill>
                <a:effectLst/>
                <a:latin typeface="Consolas" panose="020B0609020204030204" pitchFamily="49" charset="0"/>
              </a:rPr>
              <a:t>self.w</a:t>
            </a:r>
            <a:r>
              <a:rPr lang="en-PH" sz="900" b="0" dirty="0">
                <a:solidFill>
                  <a:srgbClr val="00B050"/>
                </a:solidFill>
                <a:effectLst/>
                <a:latin typeface="Consolas" panose="020B0609020204030204" pitchFamily="49" charset="0"/>
              </a:rPr>
              <a:t>_[1:]) + </a:t>
            </a:r>
            <a:r>
              <a:rPr lang="en-PH" sz="900" b="0" dirty="0" err="1">
                <a:solidFill>
                  <a:srgbClr val="00B050"/>
                </a:solidFill>
                <a:effectLst/>
                <a:latin typeface="Consolas" panose="020B0609020204030204" pitchFamily="49" charset="0"/>
              </a:rPr>
              <a:t>self.w</a:t>
            </a:r>
            <a:r>
              <a:rPr lang="en-PH" sz="900" b="0" dirty="0">
                <a:solidFill>
                  <a:srgbClr val="00B050"/>
                </a:solidFill>
                <a:effectLst/>
                <a:latin typeface="Consolas" panose="020B0609020204030204" pitchFamily="49" charset="0"/>
              </a:rPr>
              <a:t>_[0] </a:t>
            </a:r>
          </a:p>
          <a:p>
            <a:r>
              <a:rPr lang="en-PH" sz="900" b="0" dirty="0">
                <a:solidFill>
                  <a:srgbClr val="00B050"/>
                </a:solidFill>
                <a:effectLst/>
                <a:latin typeface="Consolas" panose="020B0609020204030204" pitchFamily="49" charset="0"/>
              </a:rPr>
              <a:t>        return </a:t>
            </a:r>
            <a:r>
              <a:rPr lang="en-PH" sz="900" b="0" dirty="0" err="1">
                <a:solidFill>
                  <a:srgbClr val="00B050"/>
                </a:solidFill>
                <a:effectLst/>
                <a:latin typeface="Consolas" panose="020B0609020204030204" pitchFamily="49" charset="0"/>
              </a:rPr>
              <a:t>np.where</a:t>
            </a:r>
            <a:r>
              <a:rPr lang="en-PH" sz="900" b="0" dirty="0">
                <a:solidFill>
                  <a:srgbClr val="00B050"/>
                </a:solidFill>
                <a:effectLst/>
                <a:latin typeface="Consolas" panose="020B0609020204030204" pitchFamily="49" charset="0"/>
              </a:rPr>
              <a:t>(a &gt;= 0, 1, 0) </a:t>
            </a:r>
          </a:p>
        </p:txBody>
      </p:sp>
      <p:sp>
        <p:nvSpPr>
          <p:cNvPr id="12" name="Content Placeholder 2">
            <a:extLst>
              <a:ext uri="{FF2B5EF4-FFF2-40B4-BE49-F238E27FC236}">
                <a16:creationId xmlns:a16="http://schemas.microsoft.com/office/drawing/2014/main" id="{74C09BAC-8454-4CFA-87B2-96ED58ACFD9E}"/>
              </a:ext>
            </a:extLst>
          </p:cNvPr>
          <p:cNvSpPr>
            <a:spLocks noGrp="1"/>
          </p:cNvSpPr>
          <p:nvPr>
            <p:ph idx="1"/>
          </p:nvPr>
        </p:nvSpPr>
        <p:spPr>
          <a:xfrm>
            <a:off x="6924135" y="5758058"/>
            <a:ext cx="3505200" cy="587216"/>
          </a:xfrm>
        </p:spPr>
        <p:txBody>
          <a:bodyPr>
            <a:normAutofit/>
          </a:bodyPr>
          <a:lstStyle/>
          <a:p>
            <a:pPr marL="0" indent="0">
              <a:buNone/>
            </a:pPr>
            <a:r>
              <a:rPr lang="en-PH" sz="1200" dirty="0"/>
              <a:t>Note that they only differ in the activation function</a:t>
            </a:r>
          </a:p>
        </p:txBody>
      </p:sp>
    </p:spTree>
    <p:extLst>
      <p:ext uri="{BB962C8B-B14F-4D97-AF65-F5344CB8AC3E}">
        <p14:creationId xmlns:p14="http://schemas.microsoft.com/office/powerpoint/2010/main" val="4030459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FEF5-7F10-32D8-E3C7-A24CA8D1E956}"/>
              </a:ext>
            </a:extLst>
          </p:cNvPr>
          <p:cNvSpPr>
            <a:spLocks noGrp="1"/>
          </p:cNvSpPr>
          <p:nvPr>
            <p:ph type="title"/>
          </p:nvPr>
        </p:nvSpPr>
        <p:spPr/>
        <p:txBody>
          <a:bodyPr/>
          <a:lstStyle/>
          <a:p>
            <a:r>
              <a:rPr lang="en-PH" dirty="0"/>
              <a:t>Dataset 1: Synthetic Dataset</a:t>
            </a:r>
          </a:p>
        </p:txBody>
      </p:sp>
      <p:sp>
        <p:nvSpPr>
          <p:cNvPr id="3" name="Content Placeholder 2">
            <a:extLst>
              <a:ext uri="{FF2B5EF4-FFF2-40B4-BE49-F238E27FC236}">
                <a16:creationId xmlns:a16="http://schemas.microsoft.com/office/drawing/2014/main" id="{9D18DE92-3C16-0A64-DD48-1CF3032A54CA}"/>
              </a:ext>
            </a:extLst>
          </p:cNvPr>
          <p:cNvSpPr>
            <a:spLocks noGrp="1"/>
          </p:cNvSpPr>
          <p:nvPr>
            <p:ph idx="1"/>
          </p:nvPr>
        </p:nvSpPr>
        <p:spPr>
          <a:xfrm>
            <a:off x="1066800" y="2103120"/>
            <a:ext cx="10058400" cy="1325880"/>
          </a:xfrm>
        </p:spPr>
        <p:txBody>
          <a:bodyPr>
            <a:normAutofit/>
          </a:bodyPr>
          <a:lstStyle/>
          <a:p>
            <a:pPr marL="0" indent="0">
              <a:buNone/>
            </a:pPr>
            <a:r>
              <a:rPr lang="en-PH" sz="2000" dirty="0"/>
              <a:t>As a first test, we load a synthetic binary classification dataset using </a:t>
            </a:r>
            <a:r>
              <a:rPr lang="en-PH" sz="2000" dirty="0" err="1"/>
              <a:t>sklearn</a:t>
            </a:r>
            <a:endParaRPr lang="en-PH" sz="2000" dirty="0"/>
          </a:p>
        </p:txBody>
      </p:sp>
      <p:sp>
        <p:nvSpPr>
          <p:cNvPr id="5" name="TextBox 4">
            <a:extLst>
              <a:ext uri="{FF2B5EF4-FFF2-40B4-BE49-F238E27FC236}">
                <a16:creationId xmlns:a16="http://schemas.microsoft.com/office/drawing/2014/main" id="{CF3E5017-8733-77B3-BE8F-C1447C36933D}"/>
              </a:ext>
            </a:extLst>
          </p:cNvPr>
          <p:cNvSpPr txBox="1"/>
          <p:nvPr/>
        </p:nvSpPr>
        <p:spPr>
          <a:xfrm>
            <a:off x="1233577" y="2690336"/>
            <a:ext cx="9126748" cy="1015663"/>
          </a:xfrm>
          <a:prstGeom prst="rect">
            <a:avLst/>
          </a:prstGeom>
          <a:noFill/>
        </p:spPr>
        <p:txBody>
          <a:bodyPr wrap="square">
            <a:spAutoFit/>
          </a:bodyPr>
          <a:lstStyle/>
          <a:p>
            <a:r>
              <a:rPr lang="en-US" sz="1200" b="0" dirty="0">
                <a:effectLst/>
                <a:latin typeface="Consolas" panose="020B0609020204030204" pitchFamily="49" charset="0"/>
              </a:rPr>
              <a:t>from </a:t>
            </a:r>
            <a:r>
              <a:rPr lang="en-US" sz="1200" b="0" dirty="0" err="1">
                <a:effectLst/>
                <a:latin typeface="Consolas" panose="020B0609020204030204" pitchFamily="49" charset="0"/>
              </a:rPr>
              <a:t>sklearn.datasets</a:t>
            </a:r>
            <a:r>
              <a:rPr lang="en-US" sz="1200" b="0" dirty="0">
                <a:effectLst/>
                <a:latin typeface="Consolas" panose="020B0609020204030204" pitchFamily="49" charset="0"/>
              </a:rPr>
              <a:t> import </a:t>
            </a:r>
            <a:r>
              <a:rPr lang="en-US" sz="1200" b="0" dirty="0" err="1">
                <a:effectLst/>
                <a:latin typeface="Consolas" panose="020B0609020204030204" pitchFamily="49" charset="0"/>
              </a:rPr>
              <a:t>make_classification</a:t>
            </a:r>
            <a:endParaRPr lang="en-US" sz="1200" b="0" dirty="0">
              <a:effectLst/>
              <a:latin typeface="Consolas" panose="020B0609020204030204" pitchFamily="49" charset="0"/>
            </a:endParaRPr>
          </a:p>
          <a:p>
            <a:r>
              <a:rPr lang="en-US" sz="1200" b="0" dirty="0">
                <a:effectLst/>
                <a:latin typeface="Consolas" panose="020B0609020204030204" pitchFamily="49" charset="0"/>
              </a:rPr>
              <a:t>from </a:t>
            </a:r>
            <a:r>
              <a:rPr lang="en-US" sz="1200" b="0" dirty="0" err="1">
                <a:effectLst/>
                <a:latin typeface="Consolas" panose="020B0609020204030204" pitchFamily="49" charset="0"/>
              </a:rPr>
              <a:t>sklearn.model_selection</a:t>
            </a:r>
            <a:r>
              <a:rPr lang="en-US" sz="1200" b="0" dirty="0">
                <a:effectLst/>
                <a:latin typeface="Consolas" panose="020B0609020204030204" pitchFamily="49" charset="0"/>
              </a:rPr>
              <a:t> import </a:t>
            </a:r>
            <a:r>
              <a:rPr lang="en-US" sz="1200" b="0" dirty="0" err="1">
                <a:effectLst/>
                <a:latin typeface="Consolas" panose="020B0609020204030204" pitchFamily="49" charset="0"/>
              </a:rPr>
              <a:t>train_test_split</a:t>
            </a:r>
            <a:endParaRPr lang="en-US" sz="1200" b="0" dirty="0">
              <a:effectLst/>
              <a:latin typeface="Consolas" panose="020B0609020204030204" pitchFamily="49" charset="0"/>
            </a:endParaRPr>
          </a:p>
          <a:p>
            <a:endParaRPr lang="en-PH" sz="1200" b="0" dirty="0">
              <a:effectLst/>
              <a:latin typeface="Consolas" panose="020B0609020204030204" pitchFamily="49" charset="0"/>
            </a:endParaRPr>
          </a:p>
          <a:p>
            <a:r>
              <a:rPr lang="en-PH" sz="1200" b="0" dirty="0">
                <a:effectLst/>
                <a:latin typeface="Consolas" panose="020B0609020204030204" pitchFamily="49" charset="0"/>
              </a:rPr>
              <a:t>X, y = </a:t>
            </a:r>
            <a:r>
              <a:rPr lang="en-PH" sz="1200" b="0" dirty="0" err="1">
                <a:effectLst/>
                <a:latin typeface="Consolas" panose="020B0609020204030204" pitchFamily="49" charset="0"/>
              </a:rPr>
              <a:t>make_classification</a:t>
            </a:r>
            <a:r>
              <a:rPr lang="en-PH" sz="1200" b="0" dirty="0">
                <a:effectLst/>
                <a:latin typeface="Consolas" panose="020B0609020204030204" pitchFamily="49" charset="0"/>
              </a:rPr>
              <a:t>(</a:t>
            </a:r>
            <a:r>
              <a:rPr lang="en-PH" sz="1200" b="0" dirty="0" err="1">
                <a:effectLst/>
                <a:latin typeface="Consolas" panose="020B0609020204030204" pitchFamily="49" charset="0"/>
              </a:rPr>
              <a:t>n_samples</a:t>
            </a:r>
            <a:r>
              <a:rPr lang="en-PH" sz="1200" b="0" dirty="0">
                <a:effectLst/>
                <a:latin typeface="Consolas" panose="020B0609020204030204" pitchFamily="49" charset="0"/>
              </a:rPr>
              <a:t>=100, </a:t>
            </a:r>
            <a:r>
              <a:rPr lang="en-PH" sz="1200" b="0" dirty="0" err="1">
                <a:effectLst/>
                <a:latin typeface="Consolas" panose="020B0609020204030204" pitchFamily="49" charset="0"/>
              </a:rPr>
              <a:t>n_features</a:t>
            </a:r>
            <a:r>
              <a:rPr lang="en-PH" sz="1200" b="0" dirty="0">
                <a:effectLst/>
                <a:latin typeface="Consolas" panose="020B0609020204030204" pitchFamily="49" charset="0"/>
              </a:rPr>
              <a:t>=2, </a:t>
            </a:r>
            <a:r>
              <a:rPr lang="en-PH" sz="1200" b="0" dirty="0" err="1">
                <a:effectLst/>
                <a:latin typeface="Consolas" panose="020B0609020204030204" pitchFamily="49" charset="0"/>
              </a:rPr>
              <a:t>n_informative</a:t>
            </a:r>
            <a:r>
              <a:rPr lang="en-PH" sz="1200" b="0" dirty="0">
                <a:effectLst/>
                <a:latin typeface="Consolas" panose="020B0609020204030204" pitchFamily="49" charset="0"/>
              </a:rPr>
              <a:t>=2, </a:t>
            </a:r>
            <a:r>
              <a:rPr lang="en-PH" sz="1200" b="0" dirty="0" err="1">
                <a:effectLst/>
                <a:latin typeface="Consolas" panose="020B0609020204030204" pitchFamily="49" charset="0"/>
              </a:rPr>
              <a:t>n_redundant</a:t>
            </a:r>
            <a:r>
              <a:rPr lang="en-PH" sz="1200" b="0" dirty="0">
                <a:effectLst/>
                <a:latin typeface="Consolas" panose="020B0609020204030204" pitchFamily="49" charset="0"/>
              </a:rPr>
              <a:t>=0, </a:t>
            </a:r>
            <a:r>
              <a:rPr lang="en-PH" sz="1200" b="0" dirty="0" err="1">
                <a:effectLst/>
                <a:latin typeface="Consolas" panose="020B0609020204030204" pitchFamily="49" charset="0"/>
              </a:rPr>
              <a:t>random_state</a:t>
            </a:r>
            <a:r>
              <a:rPr lang="en-PH" sz="1200" b="0" dirty="0">
                <a:effectLst/>
                <a:latin typeface="Consolas" panose="020B0609020204030204" pitchFamily="49" charset="0"/>
              </a:rPr>
              <a:t>=10)</a:t>
            </a:r>
          </a:p>
          <a:p>
            <a:r>
              <a:rPr lang="en-PH" sz="1200" b="0" dirty="0" err="1">
                <a:effectLst/>
                <a:latin typeface="Consolas" panose="020B0609020204030204" pitchFamily="49" charset="0"/>
              </a:rPr>
              <a:t>X_train</a:t>
            </a:r>
            <a:r>
              <a:rPr lang="en-PH" sz="1200" b="0" dirty="0">
                <a:effectLst/>
                <a:latin typeface="Consolas" panose="020B0609020204030204" pitchFamily="49" charset="0"/>
              </a:rPr>
              <a:t>, </a:t>
            </a:r>
            <a:r>
              <a:rPr lang="en-PH" sz="1200" b="0" dirty="0" err="1">
                <a:effectLst/>
                <a:latin typeface="Consolas" panose="020B0609020204030204" pitchFamily="49" charset="0"/>
              </a:rPr>
              <a:t>X_test</a:t>
            </a:r>
            <a:r>
              <a:rPr lang="en-PH" sz="1200" b="0" dirty="0">
                <a:effectLst/>
                <a:latin typeface="Consolas" panose="020B0609020204030204" pitchFamily="49" charset="0"/>
              </a:rPr>
              <a:t>, </a:t>
            </a:r>
            <a:r>
              <a:rPr lang="en-PH" sz="1200" b="0" dirty="0" err="1">
                <a:effectLst/>
                <a:latin typeface="Consolas" panose="020B0609020204030204" pitchFamily="49" charset="0"/>
              </a:rPr>
              <a:t>y_train</a:t>
            </a:r>
            <a:r>
              <a:rPr lang="en-PH" sz="1200" b="0" dirty="0">
                <a:effectLst/>
                <a:latin typeface="Consolas" panose="020B0609020204030204" pitchFamily="49" charset="0"/>
              </a:rPr>
              <a:t>, </a:t>
            </a:r>
            <a:r>
              <a:rPr lang="en-PH" sz="1200" b="0" dirty="0" err="1">
                <a:effectLst/>
                <a:latin typeface="Consolas" panose="020B0609020204030204" pitchFamily="49" charset="0"/>
              </a:rPr>
              <a:t>y_test</a:t>
            </a:r>
            <a:r>
              <a:rPr lang="en-PH" sz="1200" b="0" dirty="0">
                <a:effectLst/>
                <a:latin typeface="Consolas" panose="020B0609020204030204" pitchFamily="49" charset="0"/>
              </a:rPr>
              <a:t> = </a:t>
            </a:r>
            <a:r>
              <a:rPr lang="en-PH" sz="1200" b="0" dirty="0" err="1">
                <a:effectLst/>
                <a:latin typeface="Consolas" panose="020B0609020204030204" pitchFamily="49" charset="0"/>
              </a:rPr>
              <a:t>train_test_split</a:t>
            </a:r>
            <a:r>
              <a:rPr lang="en-PH" sz="1200" b="0" dirty="0">
                <a:effectLst/>
                <a:latin typeface="Consolas" panose="020B0609020204030204" pitchFamily="49" charset="0"/>
              </a:rPr>
              <a:t>(X, y, </a:t>
            </a:r>
            <a:r>
              <a:rPr lang="en-PH" sz="1200" b="0" dirty="0" err="1">
                <a:effectLst/>
                <a:latin typeface="Consolas" panose="020B0609020204030204" pitchFamily="49" charset="0"/>
              </a:rPr>
              <a:t>random_state</a:t>
            </a:r>
            <a:r>
              <a:rPr lang="en-PH" sz="1200" b="0" dirty="0">
                <a:effectLst/>
                <a:latin typeface="Consolas" panose="020B0609020204030204" pitchFamily="49" charset="0"/>
              </a:rPr>
              <a:t>=0)</a:t>
            </a:r>
          </a:p>
        </p:txBody>
      </p:sp>
      <p:sp>
        <p:nvSpPr>
          <p:cNvPr id="6" name="Content Placeholder 2">
            <a:extLst>
              <a:ext uri="{FF2B5EF4-FFF2-40B4-BE49-F238E27FC236}">
                <a16:creationId xmlns:a16="http://schemas.microsoft.com/office/drawing/2014/main" id="{C60DCF1F-8D1B-131C-F568-274DB57F76A6}"/>
              </a:ext>
            </a:extLst>
          </p:cNvPr>
          <p:cNvSpPr txBox="1">
            <a:spLocks/>
          </p:cNvSpPr>
          <p:nvPr/>
        </p:nvSpPr>
        <p:spPr>
          <a:xfrm>
            <a:off x="1066800" y="4016216"/>
            <a:ext cx="10058400" cy="1325880"/>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PH" sz="2000" dirty="0"/>
              <a:t>Here, 100 points are loaded, with 2 features. We split the dataset into training and test data (default: 75% training data, 25% test data) </a:t>
            </a:r>
          </a:p>
        </p:txBody>
      </p:sp>
    </p:spTree>
    <p:extLst>
      <p:ext uri="{BB962C8B-B14F-4D97-AF65-F5344CB8AC3E}">
        <p14:creationId xmlns:p14="http://schemas.microsoft.com/office/powerpoint/2010/main" val="4056915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Monochromatic horizon</Template>
  <TotalTime>86</TotalTime>
  <Words>2757</Words>
  <Application>Microsoft Office PowerPoint</Application>
  <PresentationFormat>Widescreen</PresentationFormat>
  <Paragraphs>206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Cambria Math</vt:lpstr>
      <vt:lpstr>Consolas</vt:lpstr>
      <vt:lpstr>Garamond</vt:lpstr>
      <vt:lpstr>Sagona Book</vt:lpstr>
      <vt:lpstr>Sagona ExtraLight</vt:lpstr>
      <vt:lpstr>SavonVTI</vt:lpstr>
      <vt:lpstr>Binary classification (perceptron learning and logistic regression)</vt:lpstr>
      <vt:lpstr>Objectives</vt:lpstr>
      <vt:lpstr>Perceptron Algorithm</vt:lpstr>
      <vt:lpstr>PowerPoint Presentation</vt:lpstr>
      <vt:lpstr>Perceptron Algorithm</vt:lpstr>
      <vt:lpstr>Perceptron Algorithm</vt:lpstr>
      <vt:lpstr>Logistic Regression</vt:lpstr>
      <vt:lpstr>Logistic Regression</vt:lpstr>
      <vt:lpstr>Dataset 1: Synthetic Dataset</vt:lpstr>
      <vt:lpstr>Dataset 1: Synthetic Dataset (Perceptron)</vt:lpstr>
      <vt:lpstr>Dataset 1: Synthetic Dataset (Logistic Regression)</vt:lpstr>
      <vt:lpstr>Dataset 2: Breast Cancer Dataset</vt:lpstr>
      <vt:lpstr>Dataset 2: Breast Cancer Dataset (Perceptron)</vt:lpstr>
      <vt:lpstr>Dataset 2: Breast Cancer Dataset (Logistic Regression)</vt:lpstr>
      <vt:lpstr>Dataset 2: Breast Cancer Dataset</vt:lpstr>
      <vt:lpstr>Dataset 3: Iris Dataset</vt:lpstr>
      <vt:lpstr>Dataset 3: Iris Dataset(Perceptron)</vt:lpstr>
      <vt:lpstr>Dataset 3: Iris Dataset(Perceptron)</vt:lpstr>
      <vt:lpstr>Self-Reflection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classification (perceptron learning and logistic regression)</dc:title>
  <dc:creator>Ron Michael Acda</dc:creator>
  <cp:lastModifiedBy>Ron Michael Acda</cp:lastModifiedBy>
  <cp:revision>2</cp:revision>
  <dcterms:created xsi:type="dcterms:W3CDTF">2023-06-30T06:34:44Z</dcterms:created>
  <dcterms:modified xsi:type="dcterms:W3CDTF">2023-06-30T10:50:14Z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