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7" r:id="rId8"/>
    <p:sldId id="312" r:id="rId9"/>
    <p:sldId id="313" r:id="rId10"/>
    <p:sldId id="314" r:id="rId11"/>
    <p:sldId id="315" r:id="rId12"/>
    <p:sldId id="311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Introduce the mathematics and algorithm behind neural networks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Demonstrate NN learning using the MNIST Handwritten Digits Dataset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Build a star-galaxy classifier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 the mathematics and algorithm behind neural networks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Demonstrate NN learning using the MNIST Handwritten Digits Dataset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a star-galaxy classifier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18" Type="http://schemas.openxmlformats.org/officeDocument/2006/relationships/image" Target="../media/image20.jpg"/><Relationship Id="rId3" Type="http://schemas.openxmlformats.org/officeDocument/2006/relationships/image" Target="../media/image5.jpg"/><Relationship Id="rId21" Type="http://schemas.openxmlformats.org/officeDocument/2006/relationships/image" Target="../media/image23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" Type="http://schemas.openxmlformats.org/officeDocument/2006/relationships/slide" Target="slide14.xml"/><Relationship Id="rId16" Type="http://schemas.openxmlformats.org/officeDocument/2006/relationships/image" Target="../media/image18.jp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19" Type="http://schemas.openxmlformats.org/officeDocument/2006/relationships/image" Target="../media/image21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Relationship Id="rId22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ircAruvnKk&amp;list=PLZHQObOWTQDNU6R1_67000Dx_ZCJB-3pi" TargetMode="External"/><Relationship Id="rId2" Type="http://schemas.openxmlformats.org/officeDocument/2006/relationships/hyperlink" Target="http://neuralnetworksanddeeplearning.com/chap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Ron Michael Acda </a:t>
            </a:r>
          </a:p>
          <a:p>
            <a:r>
              <a:rPr lang="en-US" dirty="0">
                <a:solidFill>
                  <a:schemeClr val="tx1"/>
                </a:solidFill>
              </a:rPr>
              <a:t>Activity 9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MNIST Handwritten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48576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output ranges from 0 to 9, but for our NN to work properly, we need to perform </a:t>
            </a:r>
            <a:r>
              <a:rPr lang="en-PH" b="1" dirty="0"/>
              <a:t>one-hot encoding</a:t>
            </a:r>
            <a:r>
              <a:rPr lang="en-PH" dirty="0"/>
              <a:t>. For example, we need to convert the output into column vectors like 1= 1000000000, 2= 0100000000, …, 9 = 0000000001.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8FC9-E594-A65E-72B7-430754C6B5EE}"/>
              </a:ext>
            </a:extLst>
          </p:cNvPr>
          <p:cNvSpPr txBox="1"/>
          <p:nvPr/>
        </p:nvSpPr>
        <p:spPr>
          <a:xfrm>
            <a:off x="1181819" y="3278077"/>
            <a:ext cx="9635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0" dirty="0">
                <a:effectLst/>
                <a:latin typeface="Consolas" panose="020B0609020204030204" pitchFamily="49" charset="0"/>
              </a:rPr>
              <a:t>#Perform one-hot encoding</a:t>
            </a:r>
          </a:p>
          <a:p>
            <a:r>
              <a:rPr lang="en-PH" sz="1200" b="0" dirty="0" err="1">
                <a:effectLst/>
                <a:latin typeface="Consolas" panose="020B0609020204030204" pitchFamily="49" charset="0"/>
              </a:rPr>
              <a:t>train_Y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train_y.max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()+1,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train_y.shape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[0])) </a:t>
            </a:r>
          </a:p>
          <a:p>
            <a:r>
              <a:rPr lang="en-PH" sz="1200" b="0" dirty="0" err="1">
                <a:effectLst/>
                <a:latin typeface="Consolas" panose="020B0609020204030204" pitchFamily="49" charset="0"/>
              </a:rPr>
              <a:t>train_Y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train_y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np.arange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train_y.shape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[0])] = 1</a:t>
            </a:r>
          </a:p>
          <a:p>
            <a:r>
              <a:rPr lang="en-PH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test_y.max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()+1,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PH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[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np.arange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))]=1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135AD5-DF21-AF3C-6496-36AEF5FB3515}"/>
              </a:ext>
            </a:extLst>
          </p:cNvPr>
          <p:cNvSpPr txBox="1">
            <a:spLocks/>
          </p:cNvSpPr>
          <p:nvPr/>
        </p:nvSpPr>
        <p:spPr>
          <a:xfrm>
            <a:off x="1066800" y="1699443"/>
            <a:ext cx="10058400" cy="62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PH" dirty="0"/>
              <a:t>We load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EBB20-4D30-58F0-4C06-AECD4284E985}"/>
              </a:ext>
            </a:extLst>
          </p:cNvPr>
          <p:cNvSpPr txBox="1"/>
          <p:nvPr/>
        </p:nvSpPr>
        <p:spPr>
          <a:xfrm>
            <a:off x="1181819" y="2022859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0" dirty="0">
                <a:effectLst/>
                <a:latin typeface="Consolas" panose="020B0609020204030204" pitchFamily="49" charset="0"/>
              </a:rPr>
              <a:t>from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keras.datasets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PH" sz="1200" b="0" dirty="0" err="1">
                <a:effectLst/>
                <a:latin typeface="Consolas" panose="020B0609020204030204" pitchFamily="49" charset="0"/>
              </a:rPr>
              <a:t>mnist</a:t>
            </a:r>
            <a:r>
              <a:rPr lang="en-PH" sz="12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train_X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train_y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), 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test_X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mnist.load_data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194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MNIST Handwritten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Now we train the NN. Here, we have 1 hidden layer with 100 nodes. We print the accuracy (0 to 1) per epoch, tested against the test data per epoch.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C09EB-34A2-B96E-A4FC-EB16C28AC61B}"/>
              </a:ext>
            </a:extLst>
          </p:cNvPr>
          <p:cNvSpPr txBox="1"/>
          <p:nvPr/>
        </p:nvSpPr>
        <p:spPr>
          <a:xfrm>
            <a:off x="1578634" y="2421965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400" b="0" dirty="0">
                <a:effectLst/>
                <a:latin typeface="Consolas" panose="020B0609020204030204" pitchFamily="49" charset="0"/>
              </a:rPr>
              <a:t>net1 = Network(1, 100)</a:t>
            </a:r>
          </a:p>
          <a:p>
            <a:r>
              <a:rPr lang="en-PH" sz="1400" b="0" dirty="0">
                <a:effectLst/>
                <a:latin typeface="Consolas" panose="020B0609020204030204" pitchFamily="49" charset="0"/>
              </a:rPr>
              <a:t>net1.set_train((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train_X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train_Y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), 10) </a:t>
            </a:r>
          </a:p>
          <a:p>
            <a:r>
              <a:rPr lang="en-PH" sz="1400" b="0" dirty="0" err="1">
                <a:effectLst/>
                <a:latin typeface="Consolas" panose="020B0609020204030204" pitchFamily="49" charset="0"/>
              </a:rPr>
              <a:t>test_data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 = (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test_X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400" b="0" dirty="0" err="1">
                <a:effectLst/>
                <a:latin typeface="Consolas" panose="020B0609020204030204" pitchFamily="49" charset="0"/>
              </a:rPr>
              <a:t>test_data_tuple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= [(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test_X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], 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test_y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]) for 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test_data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[0]))]</a:t>
            </a:r>
          </a:p>
          <a:p>
            <a:r>
              <a:rPr lang="en-PH" sz="1400" b="0" dirty="0">
                <a:effectLst/>
                <a:latin typeface="Consolas" panose="020B0609020204030204" pitchFamily="49" charset="0"/>
              </a:rPr>
              <a:t>net1.train(test=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test_data_tuple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, epochs=20, eta=0.1, </a:t>
            </a:r>
            <a:r>
              <a:rPr lang="en-PH" sz="14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PH" sz="1400" b="0" dirty="0">
                <a:effectLst/>
                <a:latin typeface="Consolas" panose="020B0609020204030204" pitchFamily="49" charset="0"/>
              </a:rPr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129914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MNIST Handwritten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Here’s the output. Note that even after a single epoch, the NN shoots up to a fairly high accuracy. The initial epoch 0 has low accuracy as expected since the weights and biases are initially random.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4D511-2950-9345-6CC7-BC5BE2F83673}"/>
              </a:ext>
            </a:extLst>
          </p:cNvPr>
          <p:cNvSpPr txBox="1"/>
          <p:nvPr/>
        </p:nvSpPr>
        <p:spPr>
          <a:xfrm>
            <a:off x="5323934" y="2328944"/>
            <a:ext cx="154413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0/20: 0.098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1/20: 0.8314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2/20: 0.8467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3/20: 0.8446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4/20: 0.8421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5/20: 0.8425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6/20: 0.8381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7/20: 0.8405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8/20: 0.8542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9/20: 0.838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10/20: 0.8372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11/20: 0.8359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12/20: 0.8406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13/20: 0.8411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14/20: 0.844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15/20: 0.8444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16/20: 0.8446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17/20: 0.8457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18/20: 0.8275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19/20: 0.8253</a:t>
            </a:r>
            <a:endParaRPr lang="en-PH" sz="1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291542-6E1F-2603-F46A-5AF84EECD58B}"/>
              </a:ext>
            </a:extLst>
          </p:cNvPr>
          <p:cNvSpPr txBox="1">
            <a:spLocks/>
          </p:cNvSpPr>
          <p:nvPr/>
        </p:nvSpPr>
        <p:spPr>
          <a:xfrm>
            <a:off x="1066799" y="5585905"/>
            <a:ext cx="10058400" cy="62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PH" dirty="0"/>
              <a:t>Conclusion: Our NN works!</a:t>
            </a:r>
          </a:p>
        </p:txBody>
      </p:sp>
    </p:spTree>
    <p:extLst>
      <p:ext uri="{BB962C8B-B14F-4D97-AF65-F5344CB8AC3E}">
        <p14:creationId xmlns:p14="http://schemas.microsoft.com/office/powerpoint/2010/main" val="40741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MNIST Handwritten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Modern architectures of NN can have accuracies as high as 96-99% in the MNIST Dataset. Our NN is quite primitive, but the accuracy is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4D511-2950-9345-6CC7-BC5BE2F83673}"/>
              </a:ext>
            </a:extLst>
          </p:cNvPr>
          <p:cNvSpPr txBox="1"/>
          <p:nvPr/>
        </p:nvSpPr>
        <p:spPr>
          <a:xfrm>
            <a:off x="5323934" y="2328944"/>
            <a:ext cx="154413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0/20: 0.098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1/20: 0.8314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2/20: 0.8467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3/20: 0.8446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4/20: 0.8421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5/20: 0.8425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6/20: 0.8381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7/20: 0.8405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8/20: 0.8542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9/20: 0.838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10/20: 0.8372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11/20: 0.8359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12/20: 0.8406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13/20: 0.8411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14/20: 0.844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15/20: 0.8444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16/20: 0.8446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17/20: 0.8457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18/20: 0.8275 </a:t>
            </a:r>
          </a:p>
          <a:p>
            <a:r>
              <a:rPr lang="en-PH" sz="1000" b="0" i="0" dirty="0">
                <a:effectLst/>
                <a:latin typeface="Consolas" panose="020B0609020204030204" pitchFamily="49" charset="0"/>
              </a:rPr>
              <a:t>Epoch 19/20: 0.8253</a:t>
            </a:r>
            <a:endParaRPr lang="en-PH" sz="1000" dirty="0"/>
          </a:p>
        </p:txBody>
      </p:sp>
    </p:spTree>
    <p:extLst>
      <p:ext uri="{BB962C8B-B14F-4D97-AF65-F5344CB8AC3E}">
        <p14:creationId xmlns:p14="http://schemas.microsoft.com/office/powerpoint/2010/main" val="248713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Star-Galaxy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We perform classification of a </a:t>
            </a:r>
            <a:r>
              <a:rPr lang="en-PH" dirty="0">
                <a:hlinkClick r:id="rId2" action="ppaction://hlinksldjump"/>
              </a:rPr>
              <a:t>star-galaxy dataset </a:t>
            </a:r>
            <a:r>
              <a:rPr lang="en-PH" dirty="0"/>
              <a:t>from Kaggle </a:t>
            </a:r>
          </a:p>
        </p:txBody>
      </p:sp>
      <p:pic>
        <p:nvPicPr>
          <p:cNvPr id="5" name="Picture 4" descr="A picture containing astronomy, space, astronomical object, universe&#10;&#10;Description automatically generated">
            <a:extLst>
              <a:ext uri="{FF2B5EF4-FFF2-40B4-BE49-F238E27FC236}">
                <a16:creationId xmlns:a16="http://schemas.microsoft.com/office/drawing/2014/main" id="{D6348249-B651-6A5F-3B0A-B27D2238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51" y="2769809"/>
            <a:ext cx="585216" cy="585216"/>
          </a:xfrm>
          <a:prstGeom prst="rect">
            <a:avLst/>
          </a:prstGeom>
        </p:spPr>
      </p:pic>
      <p:pic>
        <p:nvPicPr>
          <p:cNvPr id="7" name="Picture 6" descr="A picture containing ground, nature, astronomy&#10;&#10;Description automatically generated">
            <a:extLst>
              <a:ext uri="{FF2B5EF4-FFF2-40B4-BE49-F238E27FC236}">
                <a16:creationId xmlns:a16="http://schemas.microsoft.com/office/drawing/2014/main" id="{321F37FD-C919-049F-BE6F-F1E82169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864" y="2769809"/>
            <a:ext cx="585216" cy="585216"/>
          </a:xfrm>
          <a:prstGeom prst="rect">
            <a:avLst/>
          </a:prstGeom>
        </p:spPr>
      </p:pic>
      <p:pic>
        <p:nvPicPr>
          <p:cNvPr id="9" name="Picture 8" descr="A picture containing astronomy, astronomical object, space, moon&#10;&#10;Description automatically generated">
            <a:extLst>
              <a:ext uri="{FF2B5EF4-FFF2-40B4-BE49-F238E27FC236}">
                <a16:creationId xmlns:a16="http://schemas.microsoft.com/office/drawing/2014/main" id="{46770986-B0C6-2518-37A9-5460F7C65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77" y="2769809"/>
            <a:ext cx="585216" cy="585216"/>
          </a:xfrm>
          <a:prstGeom prst="rect">
            <a:avLst/>
          </a:prstGeom>
        </p:spPr>
      </p:pic>
      <p:pic>
        <p:nvPicPr>
          <p:cNvPr id="12" name="Picture 11" descr="A picture containing ground&#10;&#10;Description automatically generated">
            <a:extLst>
              <a:ext uri="{FF2B5EF4-FFF2-40B4-BE49-F238E27FC236}">
                <a16:creationId xmlns:a16="http://schemas.microsoft.com/office/drawing/2014/main" id="{9DFE03F6-8ADF-77AE-051F-05BE35618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760" y="2769809"/>
            <a:ext cx="585216" cy="585216"/>
          </a:xfrm>
          <a:prstGeom prst="rect">
            <a:avLst/>
          </a:prstGeom>
        </p:spPr>
      </p:pic>
      <p:pic>
        <p:nvPicPr>
          <p:cNvPr id="14" name="Picture 13" descr="A picture containing ground, nature, outdoor, black and white&#10;&#10;Description automatically generated">
            <a:extLst>
              <a:ext uri="{FF2B5EF4-FFF2-40B4-BE49-F238E27FC236}">
                <a16:creationId xmlns:a16="http://schemas.microsoft.com/office/drawing/2014/main" id="{6ADB83F5-605E-06C0-0212-FA59F1CA5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273" y="2769809"/>
            <a:ext cx="585216" cy="585216"/>
          </a:xfrm>
          <a:prstGeom prst="rect">
            <a:avLst/>
          </a:prstGeom>
        </p:spPr>
      </p:pic>
      <p:pic>
        <p:nvPicPr>
          <p:cNvPr id="16" name="Picture 15" descr="A picture containing ground, astronomy&#10;&#10;Description automatically generated with medium confidence">
            <a:extLst>
              <a:ext uri="{FF2B5EF4-FFF2-40B4-BE49-F238E27FC236}">
                <a16:creationId xmlns:a16="http://schemas.microsoft.com/office/drawing/2014/main" id="{484AF6AE-052C-6ECD-C9D9-7C3DAB50D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3786" y="2769809"/>
            <a:ext cx="585216" cy="585216"/>
          </a:xfrm>
          <a:prstGeom prst="rect">
            <a:avLst/>
          </a:prstGeom>
        </p:spPr>
      </p:pic>
      <p:pic>
        <p:nvPicPr>
          <p:cNvPr id="18" name="Picture 17" descr="A bright light in the sky&#10;&#10;Description automatically generated with low confidence">
            <a:extLst>
              <a:ext uri="{FF2B5EF4-FFF2-40B4-BE49-F238E27FC236}">
                <a16:creationId xmlns:a16="http://schemas.microsoft.com/office/drawing/2014/main" id="{64F5A468-D92F-6A4F-FFAF-BA8611838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2299" y="2769809"/>
            <a:ext cx="585216" cy="585216"/>
          </a:xfrm>
          <a:prstGeom prst="rect">
            <a:avLst/>
          </a:prstGeom>
        </p:spPr>
      </p:pic>
      <p:pic>
        <p:nvPicPr>
          <p:cNvPr id="20" name="Picture 19" descr="A picture containing ground&#10;&#10;Description automatically generated">
            <a:extLst>
              <a:ext uri="{FF2B5EF4-FFF2-40B4-BE49-F238E27FC236}">
                <a16:creationId xmlns:a16="http://schemas.microsoft.com/office/drawing/2014/main" id="{F8472B47-889C-9437-E429-794E609563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0812" y="2769809"/>
            <a:ext cx="585216" cy="585216"/>
          </a:xfrm>
          <a:prstGeom prst="rect">
            <a:avLst/>
          </a:prstGeom>
        </p:spPr>
      </p:pic>
      <p:pic>
        <p:nvPicPr>
          <p:cNvPr id="22" name="Picture 21" descr="A bright light in the sky&#10;&#10;Description automatically generated with low confidence">
            <a:extLst>
              <a:ext uri="{FF2B5EF4-FFF2-40B4-BE49-F238E27FC236}">
                <a16:creationId xmlns:a16="http://schemas.microsoft.com/office/drawing/2014/main" id="{95795456-7EA4-FD8A-D7E9-D9D1BF22E0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325" y="2769809"/>
            <a:ext cx="585216" cy="585216"/>
          </a:xfrm>
          <a:prstGeom prst="rect">
            <a:avLst/>
          </a:prstGeom>
        </p:spPr>
      </p:pic>
      <p:pic>
        <p:nvPicPr>
          <p:cNvPr id="24" name="Picture 23" descr="A picture containing ground, fabric, nature, astronomy&#10;&#10;Description automatically generated with medium confidence">
            <a:extLst>
              <a:ext uri="{FF2B5EF4-FFF2-40B4-BE49-F238E27FC236}">
                <a16:creationId xmlns:a16="http://schemas.microsoft.com/office/drawing/2014/main" id="{139E2328-B0CA-8959-F5CC-68CCB9D623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7838" y="2769809"/>
            <a:ext cx="585216" cy="585216"/>
          </a:xfrm>
          <a:prstGeom prst="rect">
            <a:avLst/>
          </a:prstGeom>
        </p:spPr>
      </p:pic>
      <p:pic>
        <p:nvPicPr>
          <p:cNvPr id="26" name="Picture 25" descr="A picture containing astronomy, space, universe, astronomical object&#10;&#10;Description automatically generated">
            <a:extLst>
              <a:ext uri="{FF2B5EF4-FFF2-40B4-BE49-F238E27FC236}">
                <a16:creationId xmlns:a16="http://schemas.microsoft.com/office/drawing/2014/main" id="{626749AD-66B4-AFC6-1C1A-4471B1107A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6760" y="3758749"/>
            <a:ext cx="585216" cy="585216"/>
          </a:xfrm>
          <a:prstGeom prst="rect">
            <a:avLst/>
          </a:prstGeom>
        </p:spPr>
      </p:pic>
      <p:pic>
        <p:nvPicPr>
          <p:cNvPr id="28" name="Picture 27" descr="A picture containing nature, ground, outdoor, hole&#10;&#10;Description automatically generated">
            <a:extLst>
              <a:ext uri="{FF2B5EF4-FFF2-40B4-BE49-F238E27FC236}">
                <a16:creationId xmlns:a16="http://schemas.microsoft.com/office/drawing/2014/main" id="{EB9B6FC0-DEB3-C7B1-FE31-7AF66FA6EA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1024" y="3758749"/>
            <a:ext cx="585216" cy="585216"/>
          </a:xfrm>
          <a:prstGeom prst="rect">
            <a:avLst/>
          </a:prstGeom>
        </p:spPr>
      </p:pic>
      <p:pic>
        <p:nvPicPr>
          <p:cNvPr id="30" name="Picture 29" descr="A picture containing nature, ground, outdoor, astronomy&#10;&#10;Description automatically generated">
            <a:extLst>
              <a:ext uri="{FF2B5EF4-FFF2-40B4-BE49-F238E27FC236}">
                <a16:creationId xmlns:a16="http://schemas.microsoft.com/office/drawing/2014/main" id="{A050290F-D55C-E862-B13D-CDD9918C3B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3068" y="3758749"/>
            <a:ext cx="585216" cy="585216"/>
          </a:xfrm>
          <a:prstGeom prst="rect">
            <a:avLst/>
          </a:prstGeom>
        </p:spPr>
      </p:pic>
      <p:pic>
        <p:nvPicPr>
          <p:cNvPr id="32" name="Picture 31" descr="A picture containing astronomy, space, astronomical object, universe&#10;&#10;Description automatically generated">
            <a:extLst>
              <a:ext uri="{FF2B5EF4-FFF2-40B4-BE49-F238E27FC236}">
                <a16:creationId xmlns:a16="http://schemas.microsoft.com/office/drawing/2014/main" id="{725725AA-3EC0-DAF8-2369-8593223D89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3694" y="3758749"/>
            <a:ext cx="585216" cy="585216"/>
          </a:xfrm>
          <a:prstGeom prst="rect">
            <a:avLst/>
          </a:prstGeom>
        </p:spPr>
      </p:pic>
      <p:pic>
        <p:nvPicPr>
          <p:cNvPr id="34" name="Picture 33" descr="A picture containing astronomy, nature, ground&#10;&#10;Description automatically generated">
            <a:extLst>
              <a:ext uri="{FF2B5EF4-FFF2-40B4-BE49-F238E27FC236}">
                <a16:creationId xmlns:a16="http://schemas.microsoft.com/office/drawing/2014/main" id="{360E7739-AC7F-3F62-766B-034BB39D24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74320" y="3758749"/>
            <a:ext cx="585216" cy="585216"/>
          </a:xfrm>
          <a:prstGeom prst="rect">
            <a:avLst/>
          </a:prstGeom>
        </p:spPr>
      </p:pic>
      <p:pic>
        <p:nvPicPr>
          <p:cNvPr id="36" name="Picture 35" descr="A picture containing astronomy, space, universe, nature&#10;&#10;Description automatically generated">
            <a:extLst>
              <a:ext uri="{FF2B5EF4-FFF2-40B4-BE49-F238E27FC236}">
                <a16:creationId xmlns:a16="http://schemas.microsoft.com/office/drawing/2014/main" id="{330F88C7-0595-0AA2-9873-BCB15D39FF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89325" y="3758749"/>
            <a:ext cx="585216" cy="585216"/>
          </a:xfrm>
          <a:prstGeom prst="rect">
            <a:avLst/>
          </a:prstGeom>
        </p:spPr>
      </p:pic>
      <p:pic>
        <p:nvPicPr>
          <p:cNvPr id="38" name="Picture 37" descr="A picture containing space, astronomy, ground, nature&#10;&#10;Description automatically generated">
            <a:extLst>
              <a:ext uri="{FF2B5EF4-FFF2-40B4-BE49-F238E27FC236}">
                <a16:creationId xmlns:a16="http://schemas.microsoft.com/office/drawing/2014/main" id="{10E68C1A-30B6-896A-F078-F30FB757C4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18593" y="3758749"/>
            <a:ext cx="585216" cy="585216"/>
          </a:xfrm>
          <a:prstGeom prst="rect">
            <a:avLst/>
          </a:prstGeom>
        </p:spPr>
      </p:pic>
      <p:pic>
        <p:nvPicPr>
          <p:cNvPr id="40" name="Picture 39" descr="A picture containing nature, ground, outdoor, astronomy&#10;&#10;Description automatically generated">
            <a:extLst>
              <a:ext uri="{FF2B5EF4-FFF2-40B4-BE49-F238E27FC236}">
                <a16:creationId xmlns:a16="http://schemas.microsoft.com/office/drawing/2014/main" id="{68E79154-7B2B-7106-0034-697153189E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14101" y="3758749"/>
            <a:ext cx="585216" cy="585216"/>
          </a:xfrm>
          <a:prstGeom prst="rect">
            <a:avLst/>
          </a:prstGeom>
        </p:spPr>
      </p:pic>
      <p:pic>
        <p:nvPicPr>
          <p:cNvPr id="42" name="Picture 41" descr="A picture containing ground, nature, outdoor, astronomy&#10;&#10;Description automatically generated">
            <a:extLst>
              <a:ext uri="{FF2B5EF4-FFF2-40B4-BE49-F238E27FC236}">
                <a16:creationId xmlns:a16="http://schemas.microsoft.com/office/drawing/2014/main" id="{F0D7DA3B-4DF0-45A7-B4EF-3CEFEE6448A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44864" y="3758749"/>
            <a:ext cx="585216" cy="585216"/>
          </a:xfrm>
          <a:prstGeom prst="rect">
            <a:avLst/>
          </a:prstGeom>
        </p:spPr>
      </p:pic>
      <p:pic>
        <p:nvPicPr>
          <p:cNvPr id="44" name="Picture 43" descr="A picture containing space, astronomical object, universe, astronomy&#10;&#10;Description automatically generated">
            <a:extLst>
              <a:ext uri="{FF2B5EF4-FFF2-40B4-BE49-F238E27FC236}">
                <a16:creationId xmlns:a16="http://schemas.microsoft.com/office/drawing/2014/main" id="{2C690AAB-5F51-AF28-F609-FE1148B9652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63377" y="3758749"/>
            <a:ext cx="585216" cy="5852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D94BD97-4B55-16A7-E6DE-DDD3DF47866F}"/>
              </a:ext>
            </a:extLst>
          </p:cNvPr>
          <p:cNvSpPr txBox="1"/>
          <p:nvPr/>
        </p:nvSpPr>
        <p:spPr>
          <a:xfrm>
            <a:off x="1437735" y="2923917"/>
            <a:ext cx="84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Galaxy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7F937-C9A4-88D0-D8A7-90AC9C76065F}"/>
              </a:ext>
            </a:extLst>
          </p:cNvPr>
          <p:cNvSpPr txBox="1"/>
          <p:nvPr/>
        </p:nvSpPr>
        <p:spPr>
          <a:xfrm>
            <a:off x="1437735" y="3912857"/>
            <a:ext cx="84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40792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Star-Galaxy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Result (eta = 10, epochs = 10, </a:t>
            </a:r>
            <a:r>
              <a:rPr lang="en-PH" dirty="0" err="1"/>
              <a:t>batch_size</a:t>
            </a:r>
            <a:r>
              <a:rPr lang="en-PH" dirty="0"/>
              <a:t> = 100, 2 hidden layers, 100 neurons each hidden layer). </a:t>
            </a:r>
          </a:p>
          <a:p>
            <a:pPr marL="0" indent="0">
              <a:buNone/>
            </a:pPr>
            <a:r>
              <a:rPr lang="en-PH" dirty="0"/>
              <a:t>Maximum accuracy: 76%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06DE-8D38-771F-0161-BCBD51DF675F}"/>
              </a:ext>
            </a:extLst>
          </p:cNvPr>
          <p:cNvSpPr txBox="1"/>
          <p:nvPr/>
        </p:nvSpPr>
        <p:spPr>
          <a:xfrm>
            <a:off x="1460021" y="2324557"/>
            <a:ext cx="3422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0/20: 0.7632898696088265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1/20: 0.5586760280842528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2/20: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3/20: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4/20: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5/20: 0.2567703109327984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6/20: 0.23771313941825475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7/20: 0.6680040120361084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8/20: 0.7622868605817452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9/20: 0.4242728184553661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10/20: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11/20: 0.7432296890672017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12/20: 0.238716148445336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13/20: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14/20: 0.7622868605817452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15/20: 0.7642928786359077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16/20: 0.23570712136409228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17/20: 0.6820461384152458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18/20: 0.23671013039117353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19/20: 0.5767301905717152 </a:t>
            </a:r>
          </a:p>
          <a:p>
            <a:r>
              <a:rPr lang="en-PH" sz="1200" b="0" i="0" dirty="0">
                <a:effectLst/>
                <a:latin typeface="Consolas" panose="020B0609020204030204" pitchFamily="49" charset="0"/>
              </a:rPr>
              <a:t>Epoch 20/20: 0.23671013039117353</a:t>
            </a:r>
            <a:endParaRPr lang="en-PH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7A35F6-9C6E-C452-C66A-B95E4AA96B63}"/>
              </a:ext>
            </a:extLst>
          </p:cNvPr>
          <p:cNvSpPr txBox="1">
            <a:spLocks/>
          </p:cNvSpPr>
          <p:nvPr/>
        </p:nvSpPr>
        <p:spPr>
          <a:xfrm>
            <a:off x="5650301" y="2122098"/>
            <a:ext cx="5799827" cy="4183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PH" sz="1100" dirty="0"/>
              <a:t>The erratic spikes in accuracy can be attributed to the very high learning rate (tendency to overshoot).</a:t>
            </a:r>
          </a:p>
          <a:p>
            <a:pPr marL="0" indent="0">
              <a:buFont typeface="Garamond" pitchFamily="18" charset="0"/>
              <a:buNone/>
            </a:pPr>
            <a:r>
              <a:rPr lang="en-PH" sz="1100" dirty="0"/>
              <a:t>This is a general problem with unsupervised learning algorithms-- </a:t>
            </a:r>
            <a:r>
              <a:rPr lang="en-PH" sz="1100" b="1" dirty="0"/>
              <a:t>hyperparameter tuning</a:t>
            </a:r>
            <a:r>
              <a:rPr lang="en-PH" sz="1100" dirty="0"/>
              <a:t>: The hyperparameter for this NN architecture is the learning rate eta, the number of epochs, the number of hidden layers, neurons, and the batch size.</a:t>
            </a:r>
          </a:p>
          <a:p>
            <a:pPr marL="0" indent="0">
              <a:buFont typeface="Garamond" pitchFamily="18" charset="0"/>
              <a:buNone/>
            </a:pPr>
            <a:r>
              <a:rPr lang="en-PH" sz="1100" dirty="0"/>
              <a:t>The higher the learning rate = the faster it converges to a local minimum, but the greater tendency to overshoot.</a:t>
            </a:r>
          </a:p>
          <a:p>
            <a:pPr marL="0" indent="0">
              <a:buFont typeface="Garamond" pitchFamily="18" charset="0"/>
              <a:buNone/>
            </a:pPr>
            <a:r>
              <a:rPr lang="en-PH" sz="1100" dirty="0"/>
              <a:t>The lower the learning rate = the slower the convergence, but the lesser the chance to overshoot.</a:t>
            </a:r>
          </a:p>
          <a:p>
            <a:pPr marL="0" indent="0">
              <a:buFont typeface="Garamond" pitchFamily="18" charset="0"/>
              <a:buNone/>
            </a:pPr>
            <a:r>
              <a:rPr lang="en-PH" sz="1100" dirty="0"/>
              <a:t>More neurons/layers = potentially can be trained for more complex classification tasks, but the harder it is to train.</a:t>
            </a:r>
          </a:p>
          <a:p>
            <a:pPr marL="0" indent="0">
              <a:buFont typeface="Garamond" pitchFamily="18" charset="0"/>
              <a:buNone/>
            </a:pPr>
            <a:r>
              <a:rPr lang="en-PH" sz="1100" dirty="0"/>
              <a:t>Batch size = The NN architecture I implemented is </a:t>
            </a:r>
            <a:r>
              <a:rPr lang="en-PH" sz="1100" b="1" dirty="0"/>
              <a:t>mini-batch stochastic gradient descent</a:t>
            </a:r>
            <a:r>
              <a:rPr lang="en-PH" sz="1100" dirty="0"/>
              <a:t>, which is optimized for speed for larger datasets. Due to the stochastic nature of the algorithm, there is a chance for overshooting at each epoch.</a:t>
            </a:r>
          </a:p>
          <a:p>
            <a:pPr marL="0" indent="0">
              <a:buFont typeface="Garamond" pitchFamily="18" charset="0"/>
              <a:buNone/>
            </a:pPr>
            <a:endParaRPr lang="en-PH" sz="1100" dirty="0"/>
          </a:p>
          <a:p>
            <a:pPr marL="0" indent="0">
              <a:buFont typeface="Garamond" pitchFamily="18" charset="0"/>
              <a:buNone/>
            </a:pPr>
            <a:r>
              <a:rPr lang="en-PH" sz="1100" b="1" dirty="0"/>
              <a:t>Note that it is actually hard to train the NN because judging from the images, they actually look similar! Even a human would have a hard time classifying them.</a:t>
            </a:r>
          </a:p>
          <a:p>
            <a:pPr marL="0" indent="0">
              <a:buFont typeface="Garamond" pitchFamily="18" charset="0"/>
              <a:buNone/>
            </a:pP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30851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Self-Reflection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43"/>
            <a:ext cx="10058400" cy="62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Self-score: 105/100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BFA117-2B5E-C93E-C559-AA1667B029EF}"/>
              </a:ext>
            </a:extLst>
          </p:cNvPr>
          <p:cNvSpPr txBox="1">
            <a:spLocks/>
          </p:cNvSpPr>
          <p:nvPr/>
        </p:nvSpPr>
        <p:spPr>
          <a:xfrm>
            <a:off x="1066800" y="2328944"/>
            <a:ext cx="10058400" cy="182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PH" dirty="0"/>
              <a:t>This is by far the most interesting module I’ve taken. I’ve gained a deeper understanding of how NN works by understanding the mathematics behind it. I wrote the program </a:t>
            </a:r>
            <a:r>
              <a:rPr lang="en-PH" b="1" dirty="0"/>
              <a:t>from scratch </a:t>
            </a:r>
            <a:r>
              <a:rPr lang="en-PH" dirty="0"/>
              <a:t>just by analyzing the algorithm provided by Nielsen without looking at the code snippets provided in the textbook.</a:t>
            </a:r>
          </a:p>
          <a:p>
            <a:pPr marL="0" indent="0">
              <a:buFont typeface="Garamond" pitchFamily="18" charset="0"/>
              <a:buNone/>
            </a:pPr>
            <a:endParaRPr lang="en-PH" dirty="0"/>
          </a:p>
          <a:p>
            <a:pPr marL="0" indent="0">
              <a:buFont typeface="Garamond" pitchFamily="18" charset="0"/>
              <a:buNone/>
            </a:pPr>
            <a:r>
              <a:rPr lang="en-PH" dirty="0"/>
              <a:t>I also tested it in a standard dataset (MNIST) and applied it to a </a:t>
            </a:r>
            <a:r>
              <a:rPr lang="en-PH" b="1" dirty="0"/>
              <a:t>real-world dataset from Kaggle </a:t>
            </a:r>
            <a:r>
              <a:rPr lang="en-PH" dirty="0"/>
              <a:t>(star-galaxy classifier)</a:t>
            </a:r>
          </a:p>
        </p:txBody>
      </p:sp>
    </p:spTree>
    <p:extLst>
      <p:ext uri="{BB962C8B-B14F-4D97-AF65-F5344CB8AC3E}">
        <p14:creationId xmlns:p14="http://schemas.microsoft.com/office/powerpoint/2010/main" val="28645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F2B1BC-3F4D-932F-CAD8-F81B25861CDD}"/>
              </a:ext>
            </a:extLst>
          </p:cNvPr>
          <p:cNvSpPr txBox="1">
            <a:spLocks/>
          </p:cNvSpPr>
          <p:nvPr/>
        </p:nvSpPr>
        <p:spPr>
          <a:xfrm>
            <a:off x="1066800" y="2328944"/>
            <a:ext cx="10058400" cy="202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PH" dirty="0"/>
              <a:t>Nielsen, M.A. (2015). </a:t>
            </a:r>
            <a:r>
              <a:rPr lang="en-PH" i="1" dirty="0"/>
              <a:t>Neural Networks and Deep Learning. </a:t>
            </a:r>
            <a:r>
              <a:rPr lang="en-PH" dirty="0"/>
              <a:t>Determination Press. From </a:t>
            </a:r>
            <a:r>
              <a:rPr lang="en-PH" dirty="0">
                <a:hlinkClick r:id="rId2"/>
              </a:rPr>
              <a:t>http://neuralnetworksanddeeplearning.com/chap2.html</a:t>
            </a:r>
            <a:endParaRPr lang="en-PH" dirty="0"/>
          </a:p>
          <a:p>
            <a:pPr marL="0" indent="0">
              <a:buFont typeface="Garamond" pitchFamily="18" charset="0"/>
              <a:buNone/>
            </a:pPr>
            <a:r>
              <a:rPr lang="en-PH" dirty="0"/>
              <a:t>3blue1brown neural network playlist </a:t>
            </a:r>
            <a:r>
              <a:rPr lang="en-PH" dirty="0">
                <a:hlinkClick r:id="rId3"/>
              </a:rPr>
              <a:t>https://www.youtube.com/watch?v=aircAruvnKk&amp;list=PLZHQObOWTQDNU6R1_67000Dx_ZCJB-3pi</a:t>
            </a:r>
            <a:endParaRPr lang="en-PH" dirty="0"/>
          </a:p>
          <a:p>
            <a:pPr marL="0" indent="0">
              <a:buFont typeface="Garamond" pitchFamily="18" charset="0"/>
              <a:buNone/>
            </a:pPr>
            <a:r>
              <a:rPr lang="en-PH" dirty="0"/>
              <a:t>Star-Galaxy dataset</a:t>
            </a:r>
            <a:br>
              <a:rPr lang="en-PH" dirty="0"/>
            </a:br>
            <a:r>
              <a:rPr lang="en-PH" dirty="0"/>
              <a:t>https://www.kaggle.com/datasets/divyansh22/dummy-astronomy-data</a:t>
            </a:r>
          </a:p>
        </p:txBody>
      </p:sp>
    </p:spTree>
    <p:extLst>
      <p:ext uri="{BB962C8B-B14F-4D97-AF65-F5344CB8AC3E}">
        <p14:creationId xmlns:p14="http://schemas.microsoft.com/office/powerpoint/2010/main" val="297991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4260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Neural networks (NN) can be thought of as multi-layer </a:t>
            </a:r>
            <a:r>
              <a:rPr lang="en-PH" dirty="0" err="1"/>
              <a:t>perceptrons</a:t>
            </a:r>
            <a:r>
              <a:rPr lang="en-PH" dirty="0"/>
              <a:t>, with the first layer being the input layer. The nodes or neurons on the first layer are connected to the first hidden layer, then to 2</a:t>
            </a:r>
            <a:r>
              <a:rPr lang="en-PH" baseline="30000" dirty="0"/>
              <a:t>nd</a:t>
            </a:r>
            <a:r>
              <a:rPr lang="en-PH" dirty="0"/>
              <a:t>, and so on until the output layer. </a:t>
            </a:r>
          </a:p>
          <a:p>
            <a:pPr marL="0" indent="0">
              <a:buNone/>
            </a:pPr>
            <a:r>
              <a:rPr lang="en-PH" dirty="0"/>
              <a:t>Note:</a:t>
            </a:r>
          </a:p>
          <a:p>
            <a:pPr marL="342900" indent="-342900">
              <a:buAutoNum type="arabicPeriod"/>
            </a:pPr>
            <a:r>
              <a:rPr lang="en-PH" dirty="0"/>
              <a:t>For the classification of images, the number of nodes/neurons in the input layer is the number of pixels in the image. </a:t>
            </a:r>
          </a:p>
          <a:p>
            <a:pPr marL="342900" indent="-342900">
              <a:buAutoNum type="arabicPeriod"/>
            </a:pPr>
            <a:r>
              <a:rPr lang="en-PH" dirty="0"/>
              <a:t>The number of classes is the number of neurons on the output layer.</a:t>
            </a:r>
          </a:p>
          <a:p>
            <a:pPr marL="0" indent="0">
              <a:buNone/>
            </a:pPr>
            <a:r>
              <a:rPr lang="en-PH" dirty="0"/>
              <a:t>Neural networks learn by minimizing the error of the cost function; that is, it tries to minimize the error between the predicted output at the output layer and the actual output. </a:t>
            </a:r>
          </a:p>
        </p:txBody>
      </p:sp>
    </p:spTree>
    <p:extLst>
      <p:ext uri="{BB962C8B-B14F-4D97-AF65-F5344CB8AC3E}">
        <p14:creationId xmlns:p14="http://schemas.microsoft.com/office/powerpoint/2010/main" val="8014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Neural Network Algorithm (from Nielsen)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38924-A1E5-AEF3-237C-02EAAE8C4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AutoNum type="arabicPeriod"/>
                </a:pPr>
                <a:r>
                  <a:rPr lang="en-PH" b="1" dirty="0"/>
                  <a:t>Initialization</a:t>
                </a:r>
                <a:r>
                  <a:rPr lang="en-PH" dirty="0"/>
                  <a:t> of random weights and biases. Let l=1,2,…,L be the lth layer. Initialize the activation at the first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PH" b="1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PH" dirty="0"/>
                  <a:t>Iterate through each training example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dirty="0"/>
                  <a:t>: </a:t>
                </a:r>
              </a:p>
              <a:p>
                <a:pPr marL="617220" lvl="1" indent="-342900">
                  <a:buAutoNum type="arabicPeriod"/>
                </a:pPr>
                <a:r>
                  <a:rPr lang="en-PH" b="1" dirty="0"/>
                  <a:t>Feedforward: </a:t>
                </a:r>
                <a:r>
                  <a:rPr lang="en-PH" dirty="0"/>
                  <a:t>For each l=2,3,…,L,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and the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en-PH" b="1" dirty="0"/>
                  <a:t>. </a:t>
                </a:r>
                <a:r>
                  <a:rPr lang="en-PH" dirty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PH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is the weight matrix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PH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PH" b="0" i="0" smtClean="0">
                            <a:latin typeface="Cambria Math" panose="02040503050406030204" pitchFamily="18" charset="0"/>
                          </a:rPr>
                          <m:t>jk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is the weight from the kth neuron in the (l-1)</a:t>
                </a:r>
                <a:r>
                  <a:rPr lang="en-PH" dirty="0" err="1"/>
                  <a:t>th</a:t>
                </a:r>
                <a:r>
                  <a:rPr lang="en-PH" dirty="0"/>
                  <a:t> layer to the </a:t>
                </a:r>
                <a:r>
                  <a:rPr lang="en-PH" dirty="0" err="1"/>
                  <a:t>jth</a:t>
                </a:r>
                <a:r>
                  <a:rPr lang="en-PH" dirty="0"/>
                  <a:t> neuron in the lth layer.</a:t>
                </a:r>
              </a:p>
              <a:p>
                <a:pPr marL="617220" lvl="1" indent="-342900">
                  <a:buAutoNum type="arabicPeriod"/>
                </a:pPr>
                <a:r>
                  <a:rPr lang="en-PH" b="1" dirty="0"/>
                  <a:t>Output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PH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PH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where y is the actual output,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is the derivative of the threshold function, and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PH" b="1" dirty="0"/>
                  <a:t> </a:t>
                </a:r>
                <a:r>
                  <a:rPr lang="en-PH" dirty="0"/>
                  <a:t>is the Hadamard product (element-wise matrix multiplication).</a:t>
                </a:r>
              </a:p>
              <a:p>
                <a:pPr marL="617220" lvl="1" indent="-342900">
                  <a:buAutoNum type="arabicPeriod"/>
                </a:pPr>
                <a:r>
                  <a:rPr lang="en-PH" b="1" dirty="0"/>
                  <a:t>Backpropagation</a:t>
                </a:r>
                <a:r>
                  <a:rPr lang="en-PH" dirty="0"/>
                  <a:t>: For each l=L-1,L-2,…,2 compute the error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PH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b="1" dirty="0"/>
              </a:p>
              <a:p>
                <a:pPr marL="342900" indent="-342900">
                  <a:buFont typeface="Garamond" pitchFamily="18" charset="0"/>
                  <a:buAutoNum type="arabicPeriod"/>
                </a:pPr>
                <a:r>
                  <a:rPr lang="en-PH" b="1" dirty="0"/>
                  <a:t>Gradient descent</a:t>
                </a:r>
                <a:r>
                  <a:rPr lang="en-PH" dirty="0"/>
                  <a:t>: Perform the update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PH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38924-A1E5-AEF3-237C-02EAAE8C4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8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Step 1: 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B10CF-866D-73D0-BA67-05F4C0E71541}"/>
              </a:ext>
            </a:extLst>
          </p:cNvPr>
          <p:cNvSpPr txBox="1"/>
          <p:nvPr/>
        </p:nvSpPr>
        <p:spPr>
          <a:xfrm>
            <a:off x="983411" y="1630319"/>
            <a:ext cx="102251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dirty="0">
                <a:effectLst/>
                <a:latin typeface="Consolas" panose="020B0609020204030204" pitchFamily="49" charset="0"/>
              </a:rPr>
              <a:t>class Network: </a:t>
            </a:r>
          </a:p>
          <a:p>
            <a:br>
              <a:rPr lang="en-PH" sz="1100" b="0" dirty="0"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__(self, layers=5, neuron=5):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layers 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neuron </a:t>
            </a:r>
          </a:p>
          <a:p>
            <a:br>
              <a:rPr lang="en-PH" sz="1100" b="0" dirty="0"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set_train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(self,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train_data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targets):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self.x_train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self.y_train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train_data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[0],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train_data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[1]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self.train_data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 [(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self.x_train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,:,:],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self.y_train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[:,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]) for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np.shape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self.x_train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)[0])] </a:t>
            </a:r>
          </a:p>
          <a:p>
            <a:br>
              <a:rPr lang="en-PH" sz="1100" b="0" dirty="0"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Initialize random weights. Returns a list containing: </a:t>
            </a:r>
          </a:p>
          <a:p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 Mx(neuron) 2D array in the first index, where M is the number of initial neurons, and (neuron)</a:t>
            </a:r>
            <a:r>
              <a:rPr lang="en-PH" sz="11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where N is the number 	of neurons in the output layer, and (neuron)x(neuron) in the middle layers.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self.w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_ = [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np.random.rand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 for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in range(self.layers-1)]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input_w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output_w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np.random.rand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self.x_train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[0].flatten())),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np.random.rand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(targets,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self.w_.insert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(0,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input_w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self.w_.append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output_w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PH" sz="1100" b="0" dirty="0"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Initialize random column bias vectors. Returns a list containing: </a:t>
            </a:r>
          </a:p>
          <a:p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 1xM row vector in the first index, where M is the number of initial neurons, and 1xN, where N is the number of neurons in   	the output layer, and 1x(neuron) in the middle layers.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self.bias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_ = [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np.random.rand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self.neuron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1) for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input_b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output_b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self.x_train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[0].flatten()),1) ),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np.random.rand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(targets,1)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self.bias_.insert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(0,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input_b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self.bias_.append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effectLst/>
                <a:latin typeface="Consolas" panose="020B0609020204030204" pitchFamily="49" charset="0"/>
              </a:rPr>
              <a:t>output_b</a:t>
            </a:r>
            <a:r>
              <a:rPr lang="en-PH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PH" sz="1100" b="0" dirty="0"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effectLst/>
                <a:latin typeface="Consolas" panose="020B0609020204030204" pitchFamily="49" charset="0"/>
              </a:rPr>
              <a:t>        return self</a:t>
            </a:r>
          </a:p>
        </p:txBody>
      </p:sp>
    </p:spTree>
    <p:extLst>
      <p:ext uri="{BB962C8B-B14F-4D97-AF65-F5344CB8AC3E}">
        <p14:creationId xmlns:p14="http://schemas.microsoft.com/office/powerpoint/2010/main" val="238938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Step 2a: Feedforward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B10CF-866D-73D0-BA67-05F4C0E71541}"/>
              </a:ext>
            </a:extLst>
          </p:cNvPr>
          <p:cNvSpPr txBox="1"/>
          <p:nvPr/>
        </p:nvSpPr>
        <p:spPr>
          <a:xfrm>
            <a:off x="983411" y="1742462"/>
            <a:ext cx="1022517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feedforward(self, input):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input =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np.column_stack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(input)])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initial_act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  input +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self.bias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_[0])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self.activations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 = 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initial_act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self.z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 = 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(input)]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l in range(0,self.layers+1): </a:t>
            </a:r>
            <a:r>
              <a:rPr lang="en-PH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#Loop over l = 0,1,2,...,L-1 where L-1 is the output layer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z =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_[l],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np.column_stack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self.activations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_[l])])) +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self.bias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_[l+1]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self.z_.append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(z)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self.activations_.append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self.threshold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(z))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self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098023-C521-6EEB-2317-68E0D3C34A57}"/>
              </a:ext>
            </a:extLst>
          </p:cNvPr>
          <p:cNvSpPr txBox="1">
            <a:spLocks/>
          </p:cNvSpPr>
          <p:nvPr/>
        </p:nvSpPr>
        <p:spPr>
          <a:xfrm>
            <a:off x="983412" y="34290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PH"/>
              <a:t>Step 2b: Output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8E3E-631C-B132-DDF3-4283A6520E76}"/>
              </a:ext>
            </a:extLst>
          </p:cNvPr>
          <p:cNvSpPr txBox="1"/>
          <p:nvPr/>
        </p:nvSpPr>
        <p:spPr>
          <a:xfrm>
            <a:off x="900023" y="4528868"/>
            <a:ext cx="1022517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(self, output):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err = 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self.activations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_[-1] -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np.column_stack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([output]))*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self.threshold_der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self.z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_[-1])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err</a:t>
            </a:r>
          </a:p>
        </p:txBody>
      </p:sp>
    </p:spTree>
    <p:extLst>
      <p:ext uri="{BB962C8B-B14F-4D97-AF65-F5344CB8AC3E}">
        <p14:creationId xmlns:p14="http://schemas.microsoft.com/office/powerpoint/2010/main" val="23397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Step 2c: Backpropagation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B10CF-866D-73D0-BA67-05F4C0E71541}"/>
              </a:ext>
            </a:extLst>
          </p:cNvPr>
          <p:cNvSpPr txBox="1"/>
          <p:nvPr/>
        </p:nvSpPr>
        <p:spPr>
          <a:xfrm>
            <a:off x="983411" y="1742462"/>
            <a:ext cx="1022517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backpropagate(self, output):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self.error_array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self.output_error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(output)]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l in range(-1, -self.layers-1, -1):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error_vector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_[l])), 	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self.error_array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[l]))*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np.column_stack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self.threshold_der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self.z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_[l-1]))])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self.error_array.insert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error_vector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self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threshold(self, z): #Hyperbolic tangent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np.tanh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(z)</a:t>
            </a:r>
          </a:p>
          <a:p>
            <a:b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def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threshold_der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(self, z): #Derivative of the activation function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1 +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self.threshold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(z)**2</a:t>
            </a:r>
          </a:p>
        </p:txBody>
      </p:sp>
    </p:spTree>
    <p:extLst>
      <p:ext uri="{BB962C8B-B14F-4D97-AF65-F5344CB8AC3E}">
        <p14:creationId xmlns:p14="http://schemas.microsoft.com/office/powerpoint/2010/main" val="29222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Step 3: Iteration through batches and update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B10CF-866D-73D0-BA67-05F4C0E71541}"/>
              </a:ext>
            </a:extLst>
          </p:cNvPr>
          <p:cNvSpPr txBox="1"/>
          <p:nvPr/>
        </p:nvSpPr>
        <p:spPr>
          <a:xfrm>
            <a:off x="983411" y="2014194"/>
            <a:ext cx="102251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def train(self, test, epochs = 10, eta = 0.01,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=100):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 range(epochs+1):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test != None: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print('Epoch {a}/{b}: {c}'.format(a=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b= epochs, c=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self.evaluate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(test)))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np.random.shuffle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self.train_data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mini_batches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self.train_data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k:k+batch_size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 for k in range(0,len(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self.train_data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for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mini_batch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mini_batches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for 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m,n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in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mini_batch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self.feedforward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m.flatten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self.backpropagate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(n)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for l in range(-1, -self.layers-2, -1):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update_w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self.error_array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[l],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self.activations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_[l-1].T)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update_b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self.error_array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[l] 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_[l] -=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update_w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*(eta/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self.bias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_[l] -=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update_b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*(eta/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self.w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_, </a:t>
            </a:r>
            <a:r>
              <a:rPr lang="en-PH" sz="11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self.bias</a:t>
            </a:r>
            <a:r>
              <a:rPr lang="en-PH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78630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10B-FCE3-D703-039B-564380C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Test: MNIST Handwritten 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A243-36A4-6E34-D545-8FD64D38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7645"/>
            <a:ext cx="10058400" cy="4567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A standard test for NN algorithms is to test it on the MNIST (Modified National Institute of Standards and Technology) Database, a database of 60000 handwritten digits from 0 to 9. Each image is 28x28, so the input layer should contain 784 nodes. The output layer should have 10 nodes.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1026" name="Picture 2" descr="MNIST sample images">
            <a:extLst>
              <a:ext uri="{FF2B5EF4-FFF2-40B4-BE49-F238E27FC236}">
                <a16:creationId xmlns:a16="http://schemas.microsoft.com/office/drawing/2014/main" id="{45332E0C-2476-E03E-3AA9-F6B514EC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20" y="2699798"/>
            <a:ext cx="5305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2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92</TotalTime>
  <Words>2527</Words>
  <Application>Microsoft Office PowerPoint</Application>
  <PresentationFormat>Widescreen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Consolas</vt:lpstr>
      <vt:lpstr>Garamond</vt:lpstr>
      <vt:lpstr>Sagona Book</vt:lpstr>
      <vt:lpstr>Sagona ExtraLight</vt:lpstr>
      <vt:lpstr>SavonVTI</vt:lpstr>
      <vt:lpstr>Neural networks</vt:lpstr>
      <vt:lpstr>Objectives</vt:lpstr>
      <vt:lpstr>Neural Network</vt:lpstr>
      <vt:lpstr>Neural Network Algorithm (from Nielsen)</vt:lpstr>
      <vt:lpstr>Step 1: Initialization</vt:lpstr>
      <vt:lpstr>Step 2a: Feedforward</vt:lpstr>
      <vt:lpstr>Step 2c: Backpropagation</vt:lpstr>
      <vt:lpstr>Step 3: Iteration through batches and update rule</vt:lpstr>
      <vt:lpstr>Test: MNIST Handwritten Digits Dataset</vt:lpstr>
      <vt:lpstr>Test: MNIST Handwritten Digits Dataset</vt:lpstr>
      <vt:lpstr>Test: MNIST Handwritten Digits Dataset</vt:lpstr>
      <vt:lpstr>Test: MNIST Handwritten Digits Dataset</vt:lpstr>
      <vt:lpstr>Test: MNIST Handwritten Digits Dataset</vt:lpstr>
      <vt:lpstr>Test: Star-Galaxy Classifier</vt:lpstr>
      <vt:lpstr>Test: Star-Galaxy Classifier</vt:lpstr>
      <vt:lpstr>Self-Reflection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Ron Michael Acda</dc:creator>
  <cp:lastModifiedBy>Ron Michael Acda</cp:lastModifiedBy>
  <cp:revision>3</cp:revision>
  <dcterms:created xsi:type="dcterms:W3CDTF">2023-06-30T10:50:45Z</dcterms:created>
  <dcterms:modified xsi:type="dcterms:W3CDTF">2023-06-30T12:23:02Z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