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0" r:id="rId4"/>
    <p:sldId id="258" r:id="rId5"/>
    <p:sldId id="259" r:id="rId6"/>
    <p:sldId id="262" r:id="rId7"/>
    <p:sldId id="263" r:id="rId8"/>
    <p:sldId id="261" r:id="rId9"/>
    <p:sldId id="266" r:id="rId10"/>
    <p:sldId id="264" r:id="rId11"/>
    <p:sldId id="265" r:id="rId12"/>
    <p:sldId id="267" r:id="rId13"/>
    <p:sldId id="277" r:id="rId14"/>
    <p:sldId id="268" r:id="rId15"/>
    <p:sldId id="270" r:id="rId16"/>
    <p:sldId id="271" r:id="rId17"/>
    <p:sldId id="272" r:id="rId18"/>
    <p:sldId id="273" r:id="rId19"/>
    <p:sldId id="274" r:id="rId20"/>
    <p:sldId id="275" r:id="rId21"/>
    <p:sldId id="276" r:id="rId22"/>
    <p:sldId id="278" r:id="rId23"/>
    <p:sldId id="279" r:id="rId24"/>
    <p:sldId id="280" r:id="rId25"/>
    <p:sldId id="282" r:id="rId26"/>
    <p:sldId id="286" r:id="rId27"/>
    <p:sldId id="283" r:id="rId28"/>
    <p:sldId id="284" r:id="rId29"/>
    <p:sldId id="285" r:id="rId30"/>
    <p:sldId id="311" r:id="rId31"/>
    <p:sldId id="287" r:id="rId32"/>
    <p:sldId id="288" r:id="rId33"/>
    <p:sldId id="290" r:id="rId34"/>
    <p:sldId id="291" r:id="rId35"/>
    <p:sldId id="292" r:id="rId36"/>
    <p:sldId id="294" r:id="rId37"/>
    <p:sldId id="295" r:id="rId38"/>
    <p:sldId id="296" r:id="rId39"/>
    <p:sldId id="297" r:id="rId40"/>
    <p:sldId id="300" r:id="rId41"/>
    <p:sldId id="298" r:id="rId42"/>
    <p:sldId id="303" r:id="rId43"/>
    <p:sldId id="299" r:id="rId44"/>
    <p:sldId id="301" r:id="rId45"/>
    <p:sldId id="304" r:id="rId46"/>
    <p:sldId id="306" r:id="rId47"/>
    <p:sldId id="305" r:id="rId48"/>
    <p:sldId id="307" r:id="rId49"/>
    <p:sldId id="310" r:id="rId50"/>
    <p:sldId id="309" r:id="rId51"/>
    <p:sldId id="308" r:id="rId52"/>
    <p:sldId id="31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5/12/2023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24671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5/12/2023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95304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5/12/2023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4496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5/12/2023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2197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5/12/2023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44741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5/12/2023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8947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5/12/2023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42578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5/12/2023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1940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5/12/2023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6067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5/12/2023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53181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5/12/2023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36854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5/12/2023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37609349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jp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pixabay.com/illustrations/colour-wheel-spectrum-rainbow-1740381/" TargetMode="External"/><Relationship Id="rId2" Type="http://schemas.openxmlformats.org/officeDocument/2006/relationships/hyperlink" Target="https://scipy-lectures.org/packages/scikit-image/auto_examples/plot_threshold.html" TargetMode="External"/><Relationship Id="rId1" Type="http://schemas.openxmlformats.org/officeDocument/2006/relationships/slideLayout" Target="../slideLayouts/slideLayout2.xml"/><Relationship Id="rId4" Type="http://schemas.openxmlformats.org/officeDocument/2006/relationships/hyperlink" Target="https://www.sfgate.com/politics/article/wokeness-m-and-ms-defeated-17736299.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2194C-5C32-4FF0-898E-D9B65F71B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C2034-6A50-8081-D0D9-406568DD7888}"/>
              </a:ext>
            </a:extLst>
          </p:cNvPr>
          <p:cNvSpPr>
            <a:spLocks noGrp="1"/>
          </p:cNvSpPr>
          <p:nvPr>
            <p:ph type="ctrTitle"/>
          </p:nvPr>
        </p:nvSpPr>
        <p:spPr>
          <a:xfrm>
            <a:off x="1084728" y="1597961"/>
            <a:ext cx="3176721" cy="3162300"/>
          </a:xfrm>
        </p:spPr>
        <p:txBody>
          <a:bodyPr anchor="t">
            <a:normAutofit/>
          </a:bodyPr>
          <a:lstStyle/>
          <a:p>
            <a:r>
              <a:rPr lang="en-PH" dirty="0"/>
              <a:t>Activity 5: Color Feature Extraction </a:t>
            </a:r>
          </a:p>
        </p:txBody>
      </p:sp>
      <p:sp>
        <p:nvSpPr>
          <p:cNvPr id="3" name="Subtitle 2">
            <a:extLst>
              <a:ext uri="{FF2B5EF4-FFF2-40B4-BE49-F238E27FC236}">
                <a16:creationId xmlns:a16="http://schemas.microsoft.com/office/drawing/2014/main" id="{952E9AB4-7EE9-5B70-2810-2EF52E4AFF6A}"/>
              </a:ext>
            </a:extLst>
          </p:cNvPr>
          <p:cNvSpPr>
            <a:spLocks noGrp="1"/>
          </p:cNvSpPr>
          <p:nvPr>
            <p:ph type="subTitle" idx="1"/>
          </p:nvPr>
        </p:nvSpPr>
        <p:spPr>
          <a:xfrm>
            <a:off x="1084728" y="4902489"/>
            <a:ext cx="3176721" cy="985075"/>
          </a:xfrm>
        </p:spPr>
        <p:txBody>
          <a:bodyPr anchor="b">
            <a:normAutofit/>
          </a:bodyPr>
          <a:lstStyle/>
          <a:p>
            <a:r>
              <a:rPr lang="en-PH" dirty="0"/>
              <a:t>Ron Michael V. Acda</a:t>
            </a:r>
          </a:p>
          <a:p>
            <a:r>
              <a:rPr lang="en-PH" dirty="0"/>
              <a:t>2019-03839</a:t>
            </a:r>
          </a:p>
        </p:txBody>
      </p:sp>
      <p:sp>
        <p:nvSpPr>
          <p:cNvPr id="11" name="Freeform: Shape 10">
            <a:extLst>
              <a:ext uri="{FF2B5EF4-FFF2-40B4-BE49-F238E27FC236}">
                <a16:creationId xmlns:a16="http://schemas.microsoft.com/office/drawing/2014/main" id="{71776ED6-F0C9-44DC-8CB5-8EC765E62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097" y="0"/>
            <a:ext cx="6967702" cy="6858000"/>
          </a:xfrm>
          <a:custGeom>
            <a:avLst/>
            <a:gdLst>
              <a:gd name="connsiteX0" fmla="*/ 0 w 6967702"/>
              <a:gd name="connsiteY0" fmla="*/ 0 h 6858000"/>
              <a:gd name="connsiteX1" fmla="*/ 6967702 w 6967702"/>
              <a:gd name="connsiteY1" fmla="*/ 0 h 6858000"/>
              <a:gd name="connsiteX2" fmla="*/ 6609336 w 6967702"/>
              <a:gd name="connsiteY2" fmla="*/ 8919 h 6858000"/>
              <a:gd name="connsiteX3" fmla="*/ 0 w 69677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67702" h="6858000">
                <a:moveTo>
                  <a:pt x="0" y="0"/>
                </a:moveTo>
                <a:lnTo>
                  <a:pt x="6967702" y="0"/>
                </a:lnTo>
                <a:lnTo>
                  <a:pt x="6609336" y="8919"/>
                </a:lnTo>
                <a:cubicBezTo>
                  <a:pt x="2927707" y="192598"/>
                  <a:pt x="0" y="3188792"/>
                  <a:pt x="0" y="685800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FE06B90-717A-B2C5-729A-4E01A2961E7A}"/>
              </a:ext>
            </a:extLst>
          </p:cNvPr>
          <p:cNvPicPr>
            <a:picLocks noChangeAspect="1"/>
          </p:cNvPicPr>
          <p:nvPr/>
        </p:nvPicPr>
        <p:blipFill rotWithShape="1">
          <a:blip r:embed="rId2"/>
          <a:srcRect l="14740" r="17439" b="-2"/>
          <a:stretch/>
        </p:blipFill>
        <p:spPr>
          <a:xfrm>
            <a:off x="5224099" y="2"/>
            <a:ext cx="6967903" cy="6858005"/>
          </a:xfrm>
          <a:custGeom>
            <a:avLst/>
            <a:gdLst/>
            <a:ahLst/>
            <a:cxnLst/>
            <a:rect l="l" t="t" r="r" b="b"/>
            <a:pathLst>
              <a:path w="6967903" h="6858005">
                <a:moveTo>
                  <a:pt x="6967903" y="0"/>
                </a:moveTo>
                <a:lnTo>
                  <a:pt x="6967903" y="6858005"/>
                </a:lnTo>
                <a:lnTo>
                  <a:pt x="0" y="6858005"/>
                </a:lnTo>
                <a:cubicBezTo>
                  <a:pt x="0" y="3070435"/>
                  <a:pt x="3119637" y="0"/>
                  <a:pt x="6967903" y="0"/>
                </a:cubicBezTo>
                <a:close/>
              </a:path>
            </a:pathLst>
          </a:custGeom>
        </p:spPr>
      </p:pic>
    </p:spTree>
    <p:extLst>
      <p:ext uri="{BB962C8B-B14F-4D97-AF65-F5344CB8AC3E}">
        <p14:creationId xmlns:p14="http://schemas.microsoft.com/office/powerpoint/2010/main" val="300232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547649"/>
          </a:xfrm>
        </p:spPr>
        <p:txBody>
          <a:bodyPr>
            <a:normAutofit fontScale="90000"/>
          </a:bodyPr>
          <a:lstStyle/>
          <a:p>
            <a:r>
              <a:rPr lang="en-PH" dirty="0"/>
              <a:t>NCC Space</a:t>
            </a:r>
          </a:p>
        </p:txBody>
      </p:sp>
      <p:sp>
        <p:nvSpPr>
          <p:cNvPr id="3" name="Content Placeholder 2">
            <a:extLst>
              <a:ext uri="{FF2B5EF4-FFF2-40B4-BE49-F238E27FC236}">
                <a16:creationId xmlns:a16="http://schemas.microsoft.com/office/drawing/2014/main" id="{073391D1-1A26-9411-BFDF-80C96ABAE313}"/>
              </a:ext>
            </a:extLst>
          </p:cNvPr>
          <p:cNvSpPr>
            <a:spLocks noGrp="1"/>
          </p:cNvSpPr>
          <p:nvPr>
            <p:ph sz="half" idx="1"/>
          </p:nvPr>
        </p:nvSpPr>
        <p:spPr>
          <a:xfrm>
            <a:off x="1077362" y="1595887"/>
            <a:ext cx="10568298" cy="3735238"/>
          </a:xfrm>
        </p:spPr>
        <p:txBody>
          <a:bodyPr>
            <a:noAutofit/>
          </a:bodyPr>
          <a:lstStyle/>
          <a:p>
            <a:pPr marL="0" indent="0">
              <a:buNone/>
            </a:pPr>
            <a:r>
              <a:rPr lang="en-PH" dirty="0">
                <a:latin typeface="Consolas" panose="020B0609020204030204" pitchFamily="49" charset="0"/>
              </a:rPr>
              <a:t>#Convert to normalized chromaticity coordinates</a:t>
            </a:r>
          </a:p>
          <a:p>
            <a:pPr marL="0" indent="0">
              <a:buNone/>
            </a:pPr>
            <a:r>
              <a:rPr lang="en-PH" dirty="0">
                <a:latin typeface="Consolas" panose="020B0609020204030204" pitchFamily="49" charset="0"/>
              </a:rPr>
              <a:t>def </a:t>
            </a:r>
            <a:r>
              <a:rPr lang="en-PH" dirty="0" err="1">
                <a:latin typeface="Consolas" panose="020B0609020204030204" pitchFamily="49" charset="0"/>
              </a:rPr>
              <a:t>ncc</a:t>
            </a:r>
            <a:r>
              <a:rPr lang="en-PH" dirty="0">
                <a:latin typeface="Consolas" panose="020B0609020204030204" pitchFamily="49" charset="0"/>
              </a:rPr>
              <a:t>(RGB):</a:t>
            </a:r>
          </a:p>
          <a:p>
            <a:pPr marL="0" indent="0">
              <a:buNone/>
            </a:pPr>
            <a:r>
              <a:rPr lang="en-PH" dirty="0">
                <a:latin typeface="Consolas" panose="020B0609020204030204" pitchFamily="49" charset="0"/>
              </a:rPr>
              <a:t>    </a:t>
            </a:r>
            <a:r>
              <a:rPr lang="en-PH" dirty="0" err="1">
                <a:latin typeface="Consolas" panose="020B0609020204030204" pitchFamily="49" charset="0"/>
              </a:rPr>
              <a:t>r,g</a:t>
            </a:r>
            <a:r>
              <a:rPr lang="en-PH" dirty="0">
                <a:latin typeface="Consolas" panose="020B0609020204030204" pitchFamily="49" charset="0"/>
              </a:rPr>
              <a:t>= (RGB[:,:,0]/</a:t>
            </a:r>
            <a:r>
              <a:rPr lang="en-PH" dirty="0" err="1">
                <a:latin typeface="Consolas" panose="020B0609020204030204" pitchFamily="49" charset="0"/>
              </a:rPr>
              <a:t>np.sum</a:t>
            </a:r>
            <a:r>
              <a:rPr lang="en-PH" dirty="0">
                <a:latin typeface="Consolas" panose="020B0609020204030204" pitchFamily="49" charset="0"/>
              </a:rPr>
              <a:t>(</a:t>
            </a:r>
            <a:r>
              <a:rPr lang="en-PH" dirty="0" err="1">
                <a:latin typeface="Consolas" panose="020B0609020204030204" pitchFamily="49" charset="0"/>
              </a:rPr>
              <a:t>RGB,axis</a:t>
            </a:r>
            <a:r>
              <a:rPr lang="en-PH" dirty="0">
                <a:latin typeface="Consolas" panose="020B0609020204030204" pitchFamily="49" charset="0"/>
              </a:rPr>
              <a:t>=2)), (RGB[:,:,1]/</a:t>
            </a:r>
            <a:r>
              <a:rPr lang="en-PH" dirty="0" err="1">
                <a:latin typeface="Consolas" panose="020B0609020204030204" pitchFamily="49" charset="0"/>
              </a:rPr>
              <a:t>np.sum</a:t>
            </a:r>
            <a:r>
              <a:rPr lang="en-PH" dirty="0">
                <a:latin typeface="Consolas" panose="020B0609020204030204" pitchFamily="49" charset="0"/>
              </a:rPr>
              <a:t>(</a:t>
            </a:r>
            <a:r>
              <a:rPr lang="en-PH" dirty="0" err="1">
                <a:latin typeface="Consolas" panose="020B0609020204030204" pitchFamily="49" charset="0"/>
              </a:rPr>
              <a:t>RGB,axis</a:t>
            </a:r>
            <a:r>
              <a:rPr lang="en-PH" dirty="0">
                <a:latin typeface="Consolas" panose="020B0609020204030204" pitchFamily="49" charset="0"/>
              </a:rPr>
              <a:t>=2)) </a:t>
            </a:r>
          </a:p>
          <a:p>
            <a:pPr marL="0" indent="0">
              <a:buNone/>
            </a:pPr>
            <a:r>
              <a:rPr lang="en-PH" dirty="0">
                <a:latin typeface="Consolas" panose="020B0609020204030204" pitchFamily="49" charset="0"/>
              </a:rPr>
              <a:t>    b = 1-(</a:t>
            </a:r>
            <a:r>
              <a:rPr lang="en-PH" dirty="0" err="1">
                <a:latin typeface="Consolas" panose="020B0609020204030204" pitchFamily="49" charset="0"/>
              </a:rPr>
              <a:t>r+g</a:t>
            </a:r>
            <a:r>
              <a:rPr lang="en-PH" dirty="0">
                <a:latin typeface="Consolas" panose="020B0609020204030204" pitchFamily="49" charset="0"/>
              </a:rPr>
              <a:t>)</a:t>
            </a:r>
          </a:p>
          <a:p>
            <a:pPr marL="0" indent="0">
              <a:buNone/>
            </a:pPr>
            <a:r>
              <a:rPr lang="en-PH" dirty="0">
                <a:latin typeface="Consolas" panose="020B0609020204030204" pitchFamily="49" charset="0"/>
              </a:rPr>
              <a:t>    result = </a:t>
            </a:r>
            <a:r>
              <a:rPr lang="en-PH" dirty="0" err="1">
                <a:latin typeface="Consolas" panose="020B0609020204030204" pitchFamily="49" charset="0"/>
              </a:rPr>
              <a:t>np.stack</a:t>
            </a:r>
            <a:r>
              <a:rPr lang="en-PH" dirty="0">
                <a:latin typeface="Consolas" panose="020B0609020204030204" pitchFamily="49" charset="0"/>
              </a:rPr>
              <a:t>([</a:t>
            </a:r>
            <a:r>
              <a:rPr lang="en-PH" dirty="0" err="1">
                <a:latin typeface="Consolas" panose="020B0609020204030204" pitchFamily="49" charset="0"/>
              </a:rPr>
              <a:t>r,g,b</a:t>
            </a:r>
            <a:r>
              <a:rPr lang="en-PH" dirty="0">
                <a:latin typeface="Consolas" panose="020B0609020204030204" pitchFamily="49" charset="0"/>
              </a:rPr>
              <a:t>],axis=2) </a:t>
            </a:r>
          </a:p>
          <a:p>
            <a:pPr marL="0" indent="0">
              <a:buNone/>
            </a:pPr>
            <a:r>
              <a:rPr lang="en-PH" dirty="0">
                <a:latin typeface="Consolas" panose="020B0609020204030204" pitchFamily="49" charset="0"/>
              </a:rPr>
              <a:t>    result[result==0] = 100000000</a:t>
            </a:r>
          </a:p>
          <a:p>
            <a:pPr marL="0" indent="0">
              <a:buNone/>
            </a:pPr>
            <a:r>
              <a:rPr lang="en-PH" dirty="0">
                <a:latin typeface="Consolas" panose="020B0609020204030204" pitchFamily="49" charset="0"/>
              </a:rPr>
              <a:t>    return </a:t>
            </a:r>
            <a:r>
              <a:rPr lang="en-PH" dirty="0" err="1">
                <a:latin typeface="Consolas" panose="020B0609020204030204" pitchFamily="49" charset="0"/>
              </a:rPr>
              <a:t>np.stack</a:t>
            </a:r>
            <a:r>
              <a:rPr lang="en-PH" dirty="0">
                <a:latin typeface="Consolas" panose="020B0609020204030204" pitchFamily="49" charset="0"/>
              </a:rPr>
              <a:t>([</a:t>
            </a:r>
            <a:r>
              <a:rPr lang="en-PH" dirty="0" err="1">
                <a:latin typeface="Consolas" panose="020B0609020204030204" pitchFamily="49" charset="0"/>
              </a:rPr>
              <a:t>r,g,b</a:t>
            </a:r>
            <a:r>
              <a:rPr lang="en-PH" dirty="0">
                <a:latin typeface="Consolas" panose="020B0609020204030204" pitchFamily="49" charset="0"/>
              </a:rPr>
              <a:t>],axis=2) # Stack R, G, and B arrays along the third dimension</a:t>
            </a:r>
          </a:p>
          <a:p>
            <a:pPr marL="0" indent="0">
              <a:buNone/>
            </a:pPr>
            <a:endParaRPr lang="en-PH" dirty="0">
              <a:latin typeface="Consolas" panose="020B0609020204030204" pitchFamily="49" charset="0"/>
            </a:endParaRPr>
          </a:p>
          <a:p>
            <a:pPr marL="0" indent="0">
              <a:buNone/>
            </a:pPr>
            <a:endParaRPr lang="en-PH" dirty="0">
              <a:latin typeface="Consolas" panose="020B0609020204030204" pitchFamily="49" charset="0"/>
            </a:endParaRPr>
          </a:p>
        </p:txBody>
      </p:sp>
    </p:spTree>
    <p:extLst>
      <p:ext uri="{BB962C8B-B14F-4D97-AF65-F5344CB8AC3E}">
        <p14:creationId xmlns:p14="http://schemas.microsoft.com/office/powerpoint/2010/main" val="92059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547649"/>
          </a:xfrm>
        </p:spPr>
        <p:txBody>
          <a:bodyPr>
            <a:normAutofit fontScale="90000"/>
          </a:bodyPr>
          <a:lstStyle/>
          <a:p>
            <a:r>
              <a:rPr lang="en-PH" dirty="0"/>
              <a:t>NCC Space</a:t>
            </a:r>
          </a:p>
        </p:txBody>
      </p:sp>
      <p:sp>
        <p:nvSpPr>
          <p:cNvPr id="3" name="Content Placeholder 2">
            <a:extLst>
              <a:ext uri="{FF2B5EF4-FFF2-40B4-BE49-F238E27FC236}">
                <a16:creationId xmlns:a16="http://schemas.microsoft.com/office/drawing/2014/main" id="{073391D1-1A26-9411-BFDF-80C96ABAE313}"/>
              </a:ext>
            </a:extLst>
          </p:cNvPr>
          <p:cNvSpPr>
            <a:spLocks noGrp="1"/>
          </p:cNvSpPr>
          <p:nvPr>
            <p:ph sz="half" idx="1"/>
          </p:nvPr>
        </p:nvSpPr>
        <p:spPr>
          <a:xfrm>
            <a:off x="973845" y="1268083"/>
            <a:ext cx="10568298" cy="5262113"/>
          </a:xfrm>
        </p:spPr>
        <p:txBody>
          <a:bodyPr>
            <a:noAutofit/>
          </a:bodyPr>
          <a:lstStyle/>
          <a:p>
            <a:pPr marL="0" indent="0">
              <a:lnSpc>
                <a:spcPct val="100000"/>
              </a:lnSpc>
              <a:buNone/>
            </a:pPr>
            <a:r>
              <a:rPr lang="en-PH" dirty="0">
                <a:latin typeface="Consolas" panose="020B0609020204030204" pitchFamily="49" charset="0"/>
              </a:rPr>
              <a:t>#Plots only the r and g channels in the NCC of the image.</a:t>
            </a:r>
          </a:p>
          <a:p>
            <a:pPr marL="0" indent="0">
              <a:lnSpc>
                <a:spcPct val="100000"/>
              </a:lnSpc>
              <a:buNone/>
            </a:pPr>
            <a:r>
              <a:rPr lang="en-PH" dirty="0">
                <a:latin typeface="Consolas" panose="020B0609020204030204" pitchFamily="49" charset="0"/>
              </a:rPr>
              <a:t>def </a:t>
            </a:r>
            <a:r>
              <a:rPr lang="en-PH" dirty="0" err="1">
                <a:latin typeface="Consolas" panose="020B0609020204030204" pitchFamily="49" charset="0"/>
              </a:rPr>
              <a:t>ncc_plotter</a:t>
            </a:r>
            <a:r>
              <a:rPr lang="en-PH" dirty="0">
                <a:latin typeface="Consolas" panose="020B0609020204030204" pitchFamily="49" charset="0"/>
              </a:rPr>
              <a:t>(image, size=(10,10), color=True):</a:t>
            </a:r>
          </a:p>
          <a:p>
            <a:pPr marL="0" indent="0">
              <a:lnSpc>
                <a:spcPct val="100000"/>
              </a:lnSpc>
              <a:buNone/>
            </a:pPr>
            <a:r>
              <a:rPr lang="en-PH" dirty="0">
                <a:latin typeface="Consolas" panose="020B0609020204030204" pitchFamily="49" charset="0"/>
              </a:rPr>
              <a:t>    </a:t>
            </a:r>
            <a:r>
              <a:rPr lang="en-PH" dirty="0" err="1">
                <a:latin typeface="Consolas" panose="020B0609020204030204" pitchFamily="49" charset="0"/>
              </a:rPr>
              <a:t>image_ncc</a:t>
            </a:r>
            <a:r>
              <a:rPr lang="en-PH" dirty="0">
                <a:latin typeface="Consolas" panose="020B0609020204030204" pitchFamily="49" charset="0"/>
              </a:rPr>
              <a:t> = </a:t>
            </a:r>
            <a:r>
              <a:rPr lang="en-PH" dirty="0" err="1">
                <a:latin typeface="Consolas" panose="020B0609020204030204" pitchFamily="49" charset="0"/>
              </a:rPr>
              <a:t>ncc</a:t>
            </a:r>
            <a:r>
              <a:rPr lang="en-PH" dirty="0">
                <a:latin typeface="Consolas" panose="020B0609020204030204" pitchFamily="49" charset="0"/>
              </a:rPr>
              <a:t>(image)</a:t>
            </a:r>
          </a:p>
          <a:p>
            <a:pPr marL="0" indent="0">
              <a:lnSpc>
                <a:spcPct val="100000"/>
              </a:lnSpc>
              <a:buNone/>
            </a:pPr>
            <a:r>
              <a:rPr lang="en-PH" dirty="0">
                <a:latin typeface="Consolas" panose="020B0609020204030204" pitchFamily="49" charset="0"/>
              </a:rPr>
              <a:t>    </a:t>
            </a:r>
            <a:r>
              <a:rPr lang="en-PH" dirty="0" err="1">
                <a:latin typeface="Consolas" panose="020B0609020204030204" pitchFamily="49" charset="0"/>
              </a:rPr>
              <a:t>r,g</a:t>
            </a:r>
            <a:r>
              <a:rPr lang="en-PH" dirty="0">
                <a:latin typeface="Consolas" panose="020B0609020204030204" pitchFamily="49" charset="0"/>
              </a:rPr>
              <a:t> = </a:t>
            </a:r>
            <a:r>
              <a:rPr lang="en-PH" dirty="0" err="1">
                <a:latin typeface="Consolas" panose="020B0609020204030204" pitchFamily="49" charset="0"/>
              </a:rPr>
              <a:t>image_ncc</a:t>
            </a:r>
            <a:r>
              <a:rPr lang="en-PH" dirty="0">
                <a:latin typeface="Consolas" panose="020B0609020204030204" pitchFamily="49" charset="0"/>
              </a:rPr>
              <a:t>[:,:,0], </a:t>
            </a:r>
            <a:r>
              <a:rPr lang="en-PH" dirty="0" err="1">
                <a:latin typeface="Consolas" panose="020B0609020204030204" pitchFamily="49" charset="0"/>
              </a:rPr>
              <a:t>image_ncc</a:t>
            </a:r>
            <a:r>
              <a:rPr lang="en-PH" dirty="0">
                <a:latin typeface="Consolas" panose="020B0609020204030204" pitchFamily="49" charset="0"/>
              </a:rPr>
              <a:t>[:,:,1]</a:t>
            </a:r>
          </a:p>
          <a:p>
            <a:pPr marL="0" indent="0">
              <a:lnSpc>
                <a:spcPct val="100000"/>
              </a:lnSpc>
              <a:buNone/>
            </a:pPr>
            <a:r>
              <a:rPr lang="en-PH" dirty="0">
                <a:latin typeface="Consolas" panose="020B0609020204030204" pitchFamily="49" charset="0"/>
              </a:rPr>
              <a:t>    b=1-(</a:t>
            </a:r>
            <a:r>
              <a:rPr lang="en-PH" dirty="0" err="1">
                <a:latin typeface="Consolas" panose="020B0609020204030204" pitchFamily="49" charset="0"/>
              </a:rPr>
              <a:t>r+g</a:t>
            </a:r>
            <a:r>
              <a:rPr lang="en-PH" dirty="0">
                <a:latin typeface="Consolas" panose="020B0609020204030204" pitchFamily="49" charset="0"/>
              </a:rPr>
              <a:t>)</a:t>
            </a:r>
          </a:p>
          <a:p>
            <a:pPr marL="0" indent="0">
              <a:lnSpc>
                <a:spcPct val="100000"/>
              </a:lnSpc>
              <a:buNone/>
            </a:pPr>
            <a:r>
              <a:rPr lang="en-PH" dirty="0">
                <a:latin typeface="Consolas" panose="020B0609020204030204" pitchFamily="49" charset="0"/>
              </a:rPr>
              <a:t>    </a:t>
            </a:r>
            <a:r>
              <a:rPr lang="en-PH" dirty="0" err="1">
                <a:latin typeface="Consolas" panose="020B0609020204030204" pitchFamily="49" charset="0"/>
              </a:rPr>
              <a:t>RGB_flat</a:t>
            </a:r>
            <a:r>
              <a:rPr lang="en-PH" dirty="0">
                <a:latin typeface="Consolas" panose="020B0609020204030204" pitchFamily="49" charset="0"/>
              </a:rPr>
              <a:t> = </a:t>
            </a:r>
            <a:r>
              <a:rPr lang="en-PH" dirty="0" err="1">
                <a:latin typeface="Consolas" panose="020B0609020204030204" pitchFamily="49" charset="0"/>
              </a:rPr>
              <a:t>image_ncc.reshape</a:t>
            </a:r>
            <a:r>
              <a:rPr lang="en-PH" dirty="0">
                <a:latin typeface="Consolas" panose="020B0609020204030204" pitchFamily="49" charset="0"/>
              </a:rPr>
              <a:t>(-1,3)</a:t>
            </a:r>
          </a:p>
          <a:p>
            <a:pPr marL="0" indent="0">
              <a:lnSpc>
                <a:spcPct val="100000"/>
              </a:lnSpc>
              <a:buNone/>
            </a:pPr>
            <a:r>
              <a:rPr lang="en-PH" dirty="0">
                <a:latin typeface="Consolas" panose="020B0609020204030204" pitchFamily="49" charset="0"/>
              </a:rPr>
              <a:t>    </a:t>
            </a:r>
            <a:r>
              <a:rPr lang="en-PH" dirty="0" err="1">
                <a:latin typeface="Consolas" panose="020B0609020204030204" pitchFamily="49" charset="0"/>
              </a:rPr>
              <a:t>plt.figure</a:t>
            </a:r>
            <a:r>
              <a:rPr lang="en-PH" dirty="0">
                <a:latin typeface="Consolas" panose="020B0609020204030204" pitchFamily="49" charset="0"/>
              </a:rPr>
              <a:t>(</a:t>
            </a:r>
            <a:r>
              <a:rPr lang="en-PH" dirty="0" err="1">
                <a:latin typeface="Consolas" panose="020B0609020204030204" pitchFamily="49" charset="0"/>
              </a:rPr>
              <a:t>figsize</a:t>
            </a:r>
            <a:r>
              <a:rPr lang="en-PH" dirty="0">
                <a:latin typeface="Consolas" panose="020B0609020204030204" pitchFamily="49" charset="0"/>
              </a:rPr>
              <a:t>=size)</a:t>
            </a:r>
          </a:p>
          <a:p>
            <a:pPr marL="0" indent="0">
              <a:lnSpc>
                <a:spcPct val="100000"/>
              </a:lnSpc>
              <a:buNone/>
            </a:pPr>
            <a:r>
              <a:rPr lang="en-PH" dirty="0">
                <a:latin typeface="Consolas" panose="020B0609020204030204" pitchFamily="49" charset="0"/>
              </a:rPr>
              <a:t>    if color:</a:t>
            </a:r>
          </a:p>
          <a:p>
            <a:pPr marL="0" indent="0">
              <a:lnSpc>
                <a:spcPct val="100000"/>
              </a:lnSpc>
              <a:buNone/>
            </a:pPr>
            <a:r>
              <a:rPr lang="en-PH" dirty="0">
                <a:latin typeface="Consolas" panose="020B0609020204030204" pitchFamily="49" charset="0"/>
              </a:rPr>
              <a:t>        </a:t>
            </a:r>
            <a:r>
              <a:rPr lang="en-PH" dirty="0" err="1">
                <a:latin typeface="Consolas" panose="020B0609020204030204" pitchFamily="49" charset="0"/>
              </a:rPr>
              <a:t>plt.scatter</a:t>
            </a:r>
            <a:r>
              <a:rPr lang="en-PH" dirty="0">
                <a:latin typeface="Consolas" panose="020B0609020204030204" pitchFamily="49" charset="0"/>
              </a:rPr>
              <a:t>(</a:t>
            </a:r>
            <a:r>
              <a:rPr lang="en-PH" dirty="0" err="1">
                <a:latin typeface="Consolas" panose="020B0609020204030204" pitchFamily="49" charset="0"/>
              </a:rPr>
              <a:t>r,g</a:t>
            </a:r>
            <a:r>
              <a:rPr lang="en-PH" dirty="0">
                <a:latin typeface="Consolas" panose="020B0609020204030204" pitchFamily="49" charset="0"/>
              </a:rPr>
              <a:t>, c=</a:t>
            </a:r>
            <a:r>
              <a:rPr lang="en-PH" dirty="0" err="1">
                <a:latin typeface="Consolas" panose="020B0609020204030204" pitchFamily="49" charset="0"/>
              </a:rPr>
              <a:t>RGB_flat</a:t>
            </a:r>
            <a:r>
              <a:rPr lang="en-PH" dirty="0">
                <a:latin typeface="Consolas" panose="020B0609020204030204" pitchFamily="49" charset="0"/>
              </a:rPr>
              <a:t>)</a:t>
            </a:r>
          </a:p>
          <a:p>
            <a:pPr marL="0" indent="0">
              <a:lnSpc>
                <a:spcPct val="100000"/>
              </a:lnSpc>
              <a:buNone/>
            </a:pPr>
            <a:r>
              <a:rPr lang="en-PH" dirty="0">
                <a:latin typeface="Consolas" panose="020B0609020204030204" pitchFamily="49" charset="0"/>
              </a:rPr>
              <a:t>    else: </a:t>
            </a:r>
          </a:p>
          <a:p>
            <a:pPr marL="0" indent="0">
              <a:lnSpc>
                <a:spcPct val="100000"/>
              </a:lnSpc>
              <a:buNone/>
            </a:pPr>
            <a:r>
              <a:rPr lang="en-PH" dirty="0">
                <a:latin typeface="Consolas" panose="020B0609020204030204" pitchFamily="49" charset="0"/>
              </a:rPr>
              <a:t>        </a:t>
            </a:r>
            <a:r>
              <a:rPr lang="en-PH" dirty="0" err="1">
                <a:latin typeface="Consolas" panose="020B0609020204030204" pitchFamily="49" charset="0"/>
              </a:rPr>
              <a:t>plt.scatter</a:t>
            </a:r>
            <a:r>
              <a:rPr lang="en-PH" dirty="0">
                <a:latin typeface="Consolas" panose="020B0609020204030204" pitchFamily="49" charset="0"/>
              </a:rPr>
              <a:t>(</a:t>
            </a:r>
            <a:r>
              <a:rPr lang="en-PH" dirty="0" err="1">
                <a:latin typeface="Consolas" panose="020B0609020204030204" pitchFamily="49" charset="0"/>
              </a:rPr>
              <a:t>r,g</a:t>
            </a:r>
            <a:r>
              <a:rPr lang="en-PH" dirty="0">
                <a:latin typeface="Consolas" panose="020B0609020204030204" pitchFamily="49" charset="0"/>
              </a:rPr>
              <a:t>, c='k')</a:t>
            </a:r>
          </a:p>
          <a:p>
            <a:pPr marL="0" indent="0">
              <a:lnSpc>
                <a:spcPct val="100000"/>
              </a:lnSpc>
              <a:buNone/>
            </a:pPr>
            <a:r>
              <a:rPr lang="en-PH" dirty="0">
                <a:latin typeface="Consolas" panose="020B0609020204030204" pitchFamily="49" charset="0"/>
              </a:rPr>
              <a:t>    </a:t>
            </a:r>
            <a:r>
              <a:rPr lang="en-PH" dirty="0" err="1">
                <a:latin typeface="Consolas" panose="020B0609020204030204" pitchFamily="49" charset="0"/>
              </a:rPr>
              <a:t>plt.xlim</a:t>
            </a:r>
            <a:r>
              <a:rPr lang="en-PH" dirty="0">
                <a:latin typeface="Consolas" panose="020B0609020204030204" pitchFamily="49" charset="0"/>
              </a:rPr>
              <a:t>([0,1])</a:t>
            </a:r>
          </a:p>
          <a:p>
            <a:pPr marL="0" indent="0">
              <a:lnSpc>
                <a:spcPct val="100000"/>
              </a:lnSpc>
              <a:buNone/>
            </a:pPr>
            <a:r>
              <a:rPr lang="en-PH" dirty="0">
                <a:latin typeface="Consolas" panose="020B0609020204030204" pitchFamily="49" charset="0"/>
              </a:rPr>
              <a:t>    </a:t>
            </a:r>
            <a:r>
              <a:rPr lang="en-PH" dirty="0" err="1">
                <a:latin typeface="Consolas" panose="020B0609020204030204" pitchFamily="49" charset="0"/>
              </a:rPr>
              <a:t>plt.ylim</a:t>
            </a:r>
            <a:r>
              <a:rPr lang="en-PH" dirty="0">
                <a:latin typeface="Consolas" panose="020B0609020204030204" pitchFamily="49" charset="0"/>
              </a:rPr>
              <a:t>([0,1])</a:t>
            </a:r>
          </a:p>
        </p:txBody>
      </p:sp>
    </p:spTree>
    <p:extLst>
      <p:ext uri="{BB962C8B-B14F-4D97-AF65-F5344CB8AC3E}">
        <p14:creationId xmlns:p14="http://schemas.microsoft.com/office/powerpoint/2010/main" val="2385254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p:txBody>
          <a:bodyPr/>
          <a:lstStyle/>
          <a:p>
            <a:r>
              <a:rPr lang="en-PH" dirty="0"/>
              <a:t>Objectives</a:t>
            </a:r>
          </a:p>
        </p:txBody>
      </p:sp>
      <p:sp>
        <p:nvSpPr>
          <p:cNvPr id="3" name="Content Placeholder 2">
            <a:extLst>
              <a:ext uri="{FF2B5EF4-FFF2-40B4-BE49-F238E27FC236}">
                <a16:creationId xmlns:a16="http://schemas.microsoft.com/office/drawing/2014/main" id="{AC7B8739-D76B-6D7E-FB7D-E0B9E4D84611}"/>
              </a:ext>
            </a:extLst>
          </p:cNvPr>
          <p:cNvSpPr>
            <a:spLocks noGrp="1"/>
          </p:cNvSpPr>
          <p:nvPr>
            <p:ph idx="1"/>
          </p:nvPr>
        </p:nvSpPr>
        <p:spPr/>
        <p:txBody>
          <a:bodyPr/>
          <a:lstStyle/>
          <a:p>
            <a:r>
              <a:rPr lang="en-PH" dirty="0"/>
              <a:t>Extract the background from an image using grayscale thresholding.</a:t>
            </a:r>
          </a:p>
          <a:p>
            <a:r>
              <a:rPr lang="en-PH" dirty="0"/>
              <a:t>Transform an image into normalized chromaticity coordinate (NCC) space.</a:t>
            </a:r>
          </a:p>
          <a:p>
            <a:r>
              <a:rPr lang="en-PH" dirty="0">
                <a:solidFill>
                  <a:srgbClr val="0070C0"/>
                </a:solidFill>
              </a:rPr>
              <a:t>Perform Gaussian parametric segmentation of colored images.</a:t>
            </a:r>
          </a:p>
          <a:p>
            <a:r>
              <a:rPr lang="en-PH" dirty="0"/>
              <a:t>Perform non-parametric segmentation of colored images.</a:t>
            </a:r>
          </a:p>
          <a:p>
            <a:pPr marL="560070" lvl="1" indent="-285750">
              <a:buFont typeface="Arial" panose="020B0604020202020204" pitchFamily="34" charset="0"/>
              <a:buChar char="•"/>
            </a:pPr>
            <a:r>
              <a:rPr lang="en-PH" b="0" dirty="0"/>
              <a:t>Compare runtimes of brute-force (nested for loop) pixel-by-pixel lookup vs vectorized lookup algorithm.</a:t>
            </a:r>
          </a:p>
          <a:p>
            <a:r>
              <a:rPr lang="en-PH" dirty="0"/>
              <a:t>Identify the strengths and weaknesses of parametric and non-parametric segmentation in practical applications by testing the algorithms on a color wheel.</a:t>
            </a:r>
          </a:p>
          <a:p>
            <a:pPr marL="0" indent="0">
              <a:buNone/>
            </a:pPr>
            <a:endParaRPr lang="en-PH" dirty="0"/>
          </a:p>
        </p:txBody>
      </p:sp>
    </p:spTree>
    <p:extLst>
      <p:ext uri="{BB962C8B-B14F-4D97-AF65-F5344CB8AC3E}">
        <p14:creationId xmlns:p14="http://schemas.microsoft.com/office/powerpoint/2010/main" val="329934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p:txBody>
          <a:bodyPr/>
          <a:lstStyle/>
          <a:p>
            <a:r>
              <a:rPr lang="en-PH" dirty="0"/>
              <a:t>Parametric segmentation</a:t>
            </a:r>
          </a:p>
        </p:txBody>
      </p:sp>
      <p:sp>
        <p:nvSpPr>
          <p:cNvPr id="3" name="Content Placeholder 2">
            <a:extLst>
              <a:ext uri="{FF2B5EF4-FFF2-40B4-BE49-F238E27FC236}">
                <a16:creationId xmlns:a16="http://schemas.microsoft.com/office/drawing/2014/main" id="{AC7B8739-D76B-6D7E-FB7D-E0B9E4D84611}"/>
              </a:ext>
            </a:extLst>
          </p:cNvPr>
          <p:cNvSpPr>
            <a:spLocks noGrp="1"/>
          </p:cNvSpPr>
          <p:nvPr>
            <p:ph idx="1"/>
          </p:nvPr>
        </p:nvSpPr>
        <p:spPr/>
        <p:txBody>
          <a:bodyPr/>
          <a:lstStyle/>
          <a:p>
            <a:pPr marL="0" indent="0">
              <a:buNone/>
            </a:pPr>
            <a:r>
              <a:rPr lang="en-PH" dirty="0"/>
              <a:t>To segment an image, we obtain the mean and standard deviations of the r and g channels (in NCC space) of the ROI. Each pixel in the original image is then assigned a value based on how likely it is to be part of the ROI i.e., the “farther” the r and g values of that pixel to the mean of the r and g in the ROI, the less likely it is to be part of the ROI. This likelihood is measured by the Gaussian distribution.</a:t>
            </a:r>
          </a:p>
          <a:p>
            <a:pPr marL="0" indent="0">
              <a:buNone/>
            </a:pPr>
            <a:endParaRPr lang="en-PH" dirty="0"/>
          </a:p>
          <a:p>
            <a:pPr marL="0" indent="0">
              <a:buNone/>
            </a:pPr>
            <a:r>
              <a:rPr lang="en-PH" dirty="0"/>
              <a:t>Therefore, this can be thought of as a probabilistic/statistical segmentation.</a:t>
            </a:r>
          </a:p>
        </p:txBody>
      </p:sp>
    </p:spTree>
    <p:extLst>
      <p:ext uri="{BB962C8B-B14F-4D97-AF65-F5344CB8AC3E}">
        <p14:creationId xmlns:p14="http://schemas.microsoft.com/office/powerpoint/2010/main" val="319024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651166"/>
          </a:xfrm>
        </p:spPr>
        <p:txBody>
          <a:bodyPr/>
          <a:lstStyle/>
          <a:p>
            <a:r>
              <a:rPr lang="en-PH" dirty="0"/>
              <a:t>Parametric Segmentation</a:t>
            </a:r>
          </a:p>
        </p:txBody>
      </p:sp>
      <p:pic>
        <p:nvPicPr>
          <p:cNvPr id="11" name="Picture 10" descr="A person holding a color chart&#10;&#10;Description automatically generated with medium confidence">
            <a:extLst>
              <a:ext uri="{FF2B5EF4-FFF2-40B4-BE49-F238E27FC236}">
                <a16:creationId xmlns:a16="http://schemas.microsoft.com/office/drawing/2014/main" id="{ECEE89EB-8BB7-9861-0C87-BC4D7F356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62" y="2532953"/>
            <a:ext cx="3370462" cy="2750247"/>
          </a:xfrm>
          <a:prstGeom prst="rect">
            <a:avLst/>
          </a:prstGeom>
        </p:spPr>
      </p:pic>
      <p:pic>
        <p:nvPicPr>
          <p:cNvPr id="13" name="Picture 12">
            <a:extLst>
              <a:ext uri="{FF2B5EF4-FFF2-40B4-BE49-F238E27FC236}">
                <a16:creationId xmlns:a16="http://schemas.microsoft.com/office/drawing/2014/main" id="{50B1EDEF-0522-0BA7-B91F-815F845008AB}"/>
              </a:ext>
            </a:extLst>
          </p:cNvPr>
          <p:cNvPicPr>
            <a:picLocks noChangeAspect="1"/>
          </p:cNvPicPr>
          <p:nvPr/>
        </p:nvPicPr>
        <p:blipFill>
          <a:blip r:embed="rId3"/>
          <a:stretch>
            <a:fillRect/>
          </a:stretch>
        </p:blipFill>
        <p:spPr>
          <a:xfrm>
            <a:off x="5408247" y="1425198"/>
            <a:ext cx="5955773" cy="2517323"/>
          </a:xfrm>
          <a:prstGeom prst="rect">
            <a:avLst/>
          </a:prstGeom>
        </p:spPr>
      </p:pic>
      <p:pic>
        <p:nvPicPr>
          <p:cNvPr id="15" name="Picture 14">
            <a:extLst>
              <a:ext uri="{FF2B5EF4-FFF2-40B4-BE49-F238E27FC236}">
                <a16:creationId xmlns:a16="http://schemas.microsoft.com/office/drawing/2014/main" id="{13387067-3FAE-FD20-DAC5-C30560747921}"/>
              </a:ext>
            </a:extLst>
          </p:cNvPr>
          <p:cNvPicPr>
            <a:picLocks noChangeAspect="1"/>
          </p:cNvPicPr>
          <p:nvPr/>
        </p:nvPicPr>
        <p:blipFill>
          <a:blip r:embed="rId4"/>
          <a:stretch>
            <a:fillRect/>
          </a:stretch>
        </p:blipFill>
        <p:spPr>
          <a:xfrm>
            <a:off x="5408247" y="3942520"/>
            <a:ext cx="5955772" cy="2681359"/>
          </a:xfrm>
          <a:prstGeom prst="rect">
            <a:avLst/>
          </a:prstGeom>
        </p:spPr>
      </p:pic>
    </p:spTree>
    <p:extLst>
      <p:ext uri="{BB962C8B-B14F-4D97-AF65-F5344CB8AC3E}">
        <p14:creationId xmlns:p14="http://schemas.microsoft.com/office/powerpoint/2010/main" val="4257602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651166"/>
          </a:xfrm>
        </p:spPr>
        <p:txBody>
          <a:bodyPr/>
          <a:lstStyle/>
          <a:p>
            <a:r>
              <a:rPr lang="en-PH" dirty="0"/>
              <a:t>Parametric Segmentation</a:t>
            </a:r>
          </a:p>
        </p:txBody>
      </p:sp>
      <p:pic>
        <p:nvPicPr>
          <p:cNvPr id="13" name="Picture 12">
            <a:extLst>
              <a:ext uri="{FF2B5EF4-FFF2-40B4-BE49-F238E27FC236}">
                <a16:creationId xmlns:a16="http://schemas.microsoft.com/office/drawing/2014/main" id="{50B1EDEF-0522-0BA7-B91F-815F845008AB}"/>
              </a:ext>
            </a:extLst>
          </p:cNvPr>
          <p:cNvPicPr>
            <a:picLocks noChangeAspect="1"/>
          </p:cNvPicPr>
          <p:nvPr/>
        </p:nvPicPr>
        <p:blipFill>
          <a:blip r:embed="rId2"/>
          <a:stretch>
            <a:fillRect/>
          </a:stretch>
        </p:blipFill>
        <p:spPr>
          <a:xfrm>
            <a:off x="5408247" y="1425198"/>
            <a:ext cx="5955773" cy="2517323"/>
          </a:xfrm>
          <a:prstGeom prst="rect">
            <a:avLst/>
          </a:prstGeom>
        </p:spPr>
      </p:pic>
      <p:pic>
        <p:nvPicPr>
          <p:cNvPr id="15" name="Picture 14">
            <a:extLst>
              <a:ext uri="{FF2B5EF4-FFF2-40B4-BE49-F238E27FC236}">
                <a16:creationId xmlns:a16="http://schemas.microsoft.com/office/drawing/2014/main" id="{13387067-3FAE-FD20-DAC5-C30560747921}"/>
              </a:ext>
            </a:extLst>
          </p:cNvPr>
          <p:cNvPicPr>
            <a:picLocks noChangeAspect="1"/>
          </p:cNvPicPr>
          <p:nvPr/>
        </p:nvPicPr>
        <p:blipFill>
          <a:blip r:embed="rId3"/>
          <a:stretch>
            <a:fillRect/>
          </a:stretch>
        </p:blipFill>
        <p:spPr>
          <a:xfrm>
            <a:off x="5408247" y="3942520"/>
            <a:ext cx="5955772" cy="2681359"/>
          </a:xfrm>
          <a:prstGeom prst="rect">
            <a:avLst/>
          </a:prstGeom>
        </p:spPr>
      </p:pic>
      <p:sp>
        <p:nvSpPr>
          <p:cNvPr id="3" name="Content Placeholder 2">
            <a:extLst>
              <a:ext uri="{FF2B5EF4-FFF2-40B4-BE49-F238E27FC236}">
                <a16:creationId xmlns:a16="http://schemas.microsoft.com/office/drawing/2014/main" id="{4D406939-DE9B-D087-979B-8E8079E708BF}"/>
              </a:ext>
            </a:extLst>
          </p:cNvPr>
          <p:cNvSpPr>
            <a:spLocks noGrp="1"/>
          </p:cNvSpPr>
          <p:nvPr>
            <p:ph sz="half" idx="1"/>
          </p:nvPr>
        </p:nvSpPr>
        <p:spPr>
          <a:xfrm>
            <a:off x="901872" y="1967943"/>
            <a:ext cx="4196601" cy="3949154"/>
          </a:xfrm>
        </p:spPr>
        <p:txBody>
          <a:bodyPr>
            <a:normAutofit lnSpcReduction="10000"/>
          </a:bodyPr>
          <a:lstStyle/>
          <a:p>
            <a:r>
              <a:rPr lang="en-PH" dirty="0"/>
              <a:t>Note the granularity in the segmentation. In fact, as the size or number of pixels in the ROI increases, the granularity in segmentation is reduced (as I will explain in later slides). </a:t>
            </a:r>
          </a:p>
          <a:p>
            <a:r>
              <a:rPr lang="en-PH" dirty="0"/>
              <a:t>Spoiler alert: </a:t>
            </a:r>
            <a:r>
              <a:rPr lang="en-US" dirty="0"/>
              <a:t>Parametric segmentation is based on statistical segmentation; a greater sample size (i.e., a higher number of pixels in the ROI</a:t>
            </a:r>
            <a:r>
              <a:rPr lang="en-PH" dirty="0"/>
              <a:t>) will mean a more robust segmentation.</a:t>
            </a:r>
          </a:p>
        </p:txBody>
      </p:sp>
    </p:spTree>
    <p:extLst>
      <p:ext uri="{BB962C8B-B14F-4D97-AF65-F5344CB8AC3E}">
        <p14:creationId xmlns:p14="http://schemas.microsoft.com/office/powerpoint/2010/main" val="310949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651166"/>
          </a:xfrm>
        </p:spPr>
        <p:txBody>
          <a:bodyPr/>
          <a:lstStyle/>
          <a:p>
            <a:r>
              <a:rPr lang="en-PH" dirty="0"/>
              <a:t>Parametric Segmentation</a:t>
            </a:r>
          </a:p>
        </p:txBody>
      </p:sp>
      <p:pic>
        <p:nvPicPr>
          <p:cNvPr id="6" name="Picture 5" descr="A group of colorful candies&#10;&#10;Description automatically generated with low confidence">
            <a:extLst>
              <a:ext uri="{FF2B5EF4-FFF2-40B4-BE49-F238E27FC236}">
                <a16:creationId xmlns:a16="http://schemas.microsoft.com/office/drawing/2014/main" id="{4231E288-B536-7C7C-AE11-1322D1171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463" y="1514834"/>
            <a:ext cx="3685817" cy="2457211"/>
          </a:xfrm>
          <a:prstGeom prst="rect">
            <a:avLst/>
          </a:prstGeom>
        </p:spPr>
      </p:pic>
      <p:pic>
        <p:nvPicPr>
          <p:cNvPr id="8" name="Picture 7">
            <a:extLst>
              <a:ext uri="{FF2B5EF4-FFF2-40B4-BE49-F238E27FC236}">
                <a16:creationId xmlns:a16="http://schemas.microsoft.com/office/drawing/2014/main" id="{0DB3466E-9D29-C7CD-0DCD-E3424FD2EC0E}"/>
              </a:ext>
            </a:extLst>
          </p:cNvPr>
          <p:cNvPicPr>
            <a:picLocks noChangeAspect="1"/>
          </p:cNvPicPr>
          <p:nvPr/>
        </p:nvPicPr>
        <p:blipFill>
          <a:blip r:embed="rId3"/>
          <a:stretch>
            <a:fillRect/>
          </a:stretch>
        </p:blipFill>
        <p:spPr>
          <a:xfrm>
            <a:off x="1443221" y="4151410"/>
            <a:ext cx="2989543" cy="1986156"/>
          </a:xfrm>
          <a:prstGeom prst="rect">
            <a:avLst/>
          </a:prstGeom>
        </p:spPr>
      </p:pic>
      <p:pic>
        <p:nvPicPr>
          <p:cNvPr id="10" name="Picture 9">
            <a:extLst>
              <a:ext uri="{FF2B5EF4-FFF2-40B4-BE49-F238E27FC236}">
                <a16:creationId xmlns:a16="http://schemas.microsoft.com/office/drawing/2014/main" id="{DBC4A60B-73A7-EFBF-AA07-628D4586BFB4}"/>
              </a:ext>
            </a:extLst>
          </p:cNvPr>
          <p:cNvPicPr>
            <a:picLocks noChangeAspect="1"/>
          </p:cNvPicPr>
          <p:nvPr/>
        </p:nvPicPr>
        <p:blipFill>
          <a:blip r:embed="rId4"/>
          <a:stretch>
            <a:fillRect/>
          </a:stretch>
        </p:blipFill>
        <p:spPr>
          <a:xfrm>
            <a:off x="4652858" y="4151409"/>
            <a:ext cx="2993028" cy="1986157"/>
          </a:xfrm>
          <a:prstGeom prst="rect">
            <a:avLst/>
          </a:prstGeom>
        </p:spPr>
      </p:pic>
      <p:pic>
        <p:nvPicPr>
          <p:cNvPr id="14" name="Picture 13">
            <a:extLst>
              <a:ext uri="{FF2B5EF4-FFF2-40B4-BE49-F238E27FC236}">
                <a16:creationId xmlns:a16="http://schemas.microsoft.com/office/drawing/2014/main" id="{676BD8F4-F0A9-B210-230D-49A228CBE1A9}"/>
              </a:ext>
            </a:extLst>
          </p:cNvPr>
          <p:cNvPicPr>
            <a:picLocks noChangeAspect="1"/>
          </p:cNvPicPr>
          <p:nvPr/>
        </p:nvPicPr>
        <p:blipFill>
          <a:blip r:embed="rId5"/>
          <a:stretch>
            <a:fillRect/>
          </a:stretch>
        </p:blipFill>
        <p:spPr>
          <a:xfrm>
            <a:off x="7865980" y="4134088"/>
            <a:ext cx="3022548" cy="2003478"/>
          </a:xfrm>
          <a:prstGeom prst="rect">
            <a:avLst/>
          </a:prstGeom>
        </p:spPr>
      </p:pic>
      <p:sp>
        <p:nvSpPr>
          <p:cNvPr id="16" name="Content Placeholder 2">
            <a:extLst>
              <a:ext uri="{FF2B5EF4-FFF2-40B4-BE49-F238E27FC236}">
                <a16:creationId xmlns:a16="http://schemas.microsoft.com/office/drawing/2014/main" id="{361E55E7-C27F-7BD8-82BA-A48D05216165}"/>
              </a:ext>
            </a:extLst>
          </p:cNvPr>
          <p:cNvSpPr>
            <a:spLocks noGrp="1"/>
          </p:cNvSpPr>
          <p:nvPr>
            <p:ph sz="half" idx="1"/>
          </p:nvPr>
        </p:nvSpPr>
        <p:spPr>
          <a:xfrm>
            <a:off x="2446002" y="6137566"/>
            <a:ext cx="816092" cy="442748"/>
          </a:xfrm>
        </p:spPr>
        <p:txBody>
          <a:bodyPr>
            <a:normAutofit/>
          </a:bodyPr>
          <a:lstStyle/>
          <a:p>
            <a:pPr marL="0" indent="0" algn="ctr">
              <a:buNone/>
            </a:pPr>
            <a:r>
              <a:rPr lang="en-PH" dirty="0"/>
              <a:t>Reds</a:t>
            </a:r>
          </a:p>
        </p:txBody>
      </p:sp>
      <p:sp>
        <p:nvSpPr>
          <p:cNvPr id="17" name="Content Placeholder 2">
            <a:extLst>
              <a:ext uri="{FF2B5EF4-FFF2-40B4-BE49-F238E27FC236}">
                <a16:creationId xmlns:a16="http://schemas.microsoft.com/office/drawing/2014/main" id="{EDA8FA14-B414-D555-B1D8-32353A40E468}"/>
              </a:ext>
            </a:extLst>
          </p:cNvPr>
          <p:cNvSpPr txBox="1">
            <a:spLocks/>
          </p:cNvSpPr>
          <p:nvPr/>
        </p:nvSpPr>
        <p:spPr>
          <a:xfrm>
            <a:off x="5741325" y="6150377"/>
            <a:ext cx="816092" cy="44274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H" dirty="0"/>
              <a:t>Greens</a:t>
            </a:r>
          </a:p>
        </p:txBody>
      </p:sp>
      <p:sp>
        <p:nvSpPr>
          <p:cNvPr id="18" name="Content Placeholder 2">
            <a:extLst>
              <a:ext uri="{FF2B5EF4-FFF2-40B4-BE49-F238E27FC236}">
                <a16:creationId xmlns:a16="http://schemas.microsoft.com/office/drawing/2014/main" id="{243FB82E-33AE-B1D3-A30A-8641E43A9232}"/>
              </a:ext>
            </a:extLst>
          </p:cNvPr>
          <p:cNvSpPr txBox="1">
            <a:spLocks/>
          </p:cNvSpPr>
          <p:nvPr/>
        </p:nvSpPr>
        <p:spPr>
          <a:xfrm>
            <a:off x="9036648" y="6078235"/>
            <a:ext cx="816092" cy="4427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H" dirty="0"/>
              <a:t>Blues</a:t>
            </a:r>
          </a:p>
        </p:txBody>
      </p:sp>
    </p:spTree>
    <p:extLst>
      <p:ext uri="{BB962C8B-B14F-4D97-AF65-F5344CB8AC3E}">
        <p14:creationId xmlns:p14="http://schemas.microsoft.com/office/powerpoint/2010/main" val="1331099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651166"/>
          </a:xfrm>
        </p:spPr>
        <p:txBody>
          <a:bodyPr/>
          <a:lstStyle/>
          <a:p>
            <a:r>
              <a:rPr lang="en-PH" dirty="0"/>
              <a:t>Parametric Segmentation</a:t>
            </a:r>
          </a:p>
        </p:txBody>
      </p:sp>
      <p:sp>
        <p:nvSpPr>
          <p:cNvPr id="3" name="Content Placeholder 2">
            <a:extLst>
              <a:ext uri="{FF2B5EF4-FFF2-40B4-BE49-F238E27FC236}">
                <a16:creationId xmlns:a16="http://schemas.microsoft.com/office/drawing/2014/main" id="{69B4A494-C9B0-BCCC-10CF-6995986A1CB4}"/>
              </a:ext>
            </a:extLst>
          </p:cNvPr>
          <p:cNvSpPr txBox="1">
            <a:spLocks/>
          </p:cNvSpPr>
          <p:nvPr/>
        </p:nvSpPr>
        <p:spPr>
          <a:xfrm>
            <a:off x="1055635" y="4148756"/>
            <a:ext cx="9993556" cy="24487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PH" dirty="0"/>
          </a:p>
        </p:txBody>
      </p:sp>
      <p:sp>
        <p:nvSpPr>
          <p:cNvPr id="4" name="Content Placeholder 2">
            <a:extLst>
              <a:ext uri="{FF2B5EF4-FFF2-40B4-BE49-F238E27FC236}">
                <a16:creationId xmlns:a16="http://schemas.microsoft.com/office/drawing/2014/main" id="{3D98109B-5277-288D-251E-9B7E18893D50}"/>
              </a:ext>
            </a:extLst>
          </p:cNvPr>
          <p:cNvSpPr txBox="1">
            <a:spLocks/>
          </p:cNvSpPr>
          <p:nvPr/>
        </p:nvSpPr>
        <p:spPr>
          <a:xfrm>
            <a:off x="901872" y="4208086"/>
            <a:ext cx="9734498" cy="19980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PH" sz="1600" dirty="0"/>
          </a:p>
        </p:txBody>
      </p:sp>
      <p:pic>
        <p:nvPicPr>
          <p:cNvPr id="11" name="Picture 10">
            <a:extLst>
              <a:ext uri="{FF2B5EF4-FFF2-40B4-BE49-F238E27FC236}">
                <a16:creationId xmlns:a16="http://schemas.microsoft.com/office/drawing/2014/main" id="{CCDD4CEC-0CFD-7A4C-4E68-D60193E76C6A}"/>
              </a:ext>
            </a:extLst>
          </p:cNvPr>
          <p:cNvPicPr>
            <a:picLocks noChangeAspect="1"/>
          </p:cNvPicPr>
          <p:nvPr/>
        </p:nvPicPr>
        <p:blipFill rotWithShape="1">
          <a:blip r:embed="rId2"/>
          <a:srcRect l="535"/>
          <a:stretch/>
        </p:blipFill>
        <p:spPr>
          <a:xfrm>
            <a:off x="293297" y="1371600"/>
            <a:ext cx="11229743" cy="2508038"/>
          </a:xfrm>
          <a:prstGeom prst="rect">
            <a:avLst/>
          </a:prstGeom>
        </p:spPr>
      </p:pic>
      <p:sp>
        <p:nvSpPr>
          <p:cNvPr id="12" name="Content Placeholder 2">
            <a:extLst>
              <a:ext uri="{FF2B5EF4-FFF2-40B4-BE49-F238E27FC236}">
                <a16:creationId xmlns:a16="http://schemas.microsoft.com/office/drawing/2014/main" id="{C303CCCD-E0B9-ABF1-9FF8-B7866A318EF3}"/>
              </a:ext>
            </a:extLst>
          </p:cNvPr>
          <p:cNvSpPr>
            <a:spLocks noGrp="1"/>
          </p:cNvSpPr>
          <p:nvPr>
            <p:ph sz="half" idx="1"/>
          </p:nvPr>
        </p:nvSpPr>
        <p:spPr>
          <a:xfrm>
            <a:off x="901872" y="4054415"/>
            <a:ext cx="10459118" cy="1862682"/>
          </a:xfrm>
        </p:spPr>
        <p:txBody>
          <a:bodyPr>
            <a:normAutofit lnSpcReduction="10000"/>
          </a:bodyPr>
          <a:lstStyle/>
          <a:p>
            <a:r>
              <a:rPr lang="en-PH" dirty="0"/>
              <a:t>By itself, the output </a:t>
            </a:r>
            <a:r>
              <a:rPr lang="en-PH" dirty="0">
                <a:latin typeface="Consolas" panose="020B0609020204030204" pitchFamily="49" charset="0"/>
              </a:rPr>
              <a:t>P </a:t>
            </a:r>
            <a:r>
              <a:rPr lang="en-PH" dirty="0"/>
              <a:t>of a Gaussian parametric segmentation is probabilistic i.e., a range of values from 0 to 1. This begs the question: how do we binarize the segmentation so we can restore the color from the segmented image? </a:t>
            </a:r>
          </a:p>
          <a:p>
            <a:r>
              <a:rPr lang="en-PH" dirty="0"/>
              <a:t>Answer: Use </a:t>
            </a:r>
            <a:r>
              <a:rPr lang="en-PH" dirty="0" err="1">
                <a:latin typeface="Consolas" panose="020B0609020204030204" pitchFamily="49" charset="0"/>
              </a:rPr>
              <a:t>skimage.filters.threshold_otsu</a:t>
            </a:r>
            <a:r>
              <a:rPr lang="en-PH" dirty="0">
                <a:latin typeface="Consolas" panose="020B0609020204030204" pitchFamily="49" charset="0"/>
              </a:rPr>
              <a:t>(P[</a:t>
            </a:r>
            <a:r>
              <a:rPr lang="en-PH" dirty="0" err="1">
                <a:latin typeface="Consolas" panose="020B0609020204030204" pitchFamily="49" charset="0"/>
              </a:rPr>
              <a:t>np.isfinite</a:t>
            </a:r>
            <a:r>
              <a:rPr lang="en-PH" dirty="0">
                <a:latin typeface="Consolas" panose="020B0609020204030204" pitchFamily="49" charset="0"/>
              </a:rPr>
              <a:t>(P)]</a:t>
            </a:r>
          </a:p>
          <a:p>
            <a:r>
              <a:rPr lang="en-PH" dirty="0"/>
              <a:t>This is the Python equivalent of </a:t>
            </a:r>
            <a:r>
              <a:rPr lang="en-PH" dirty="0" err="1"/>
              <a:t>Matlab’s</a:t>
            </a:r>
            <a:r>
              <a:rPr lang="en-PH" dirty="0"/>
              <a:t> </a:t>
            </a:r>
            <a:r>
              <a:rPr lang="en-PH" dirty="0" err="1"/>
              <a:t>imbinarize</a:t>
            </a:r>
            <a:r>
              <a:rPr lang="en-PH" dirty="0"/>
              <a:t>().</a:t>
            </a:r>
          </a:p>
        </p:txBody>
      </p:sp>
    </p:spTree>
    <p:extLst>
      <p:ext uri="{BB962C8B-B14F-4D97-AF65-F5344CB8AC3E}">
        <p14:creationId xmlns:p14="http://schemas.microsoft.com/office/powerpoint/2010/main" val="187000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651166"/>
          </a:xfrm>
        </p:spPr>
        <p:txBody>
          <a:bodyPr/>
          <a:lstStyle/>
          <a:p>
            <a:r>
              <a:rPr lang="en-PH" dirty="0"/>
              <a:t>Parametric Segmentation</a:t>
            </a:r>
          </a:p>
        </p:txBody>
      </p:sp>
      <p:sp>
        <p:nvSpPr>
          <p:cNvPr id="3" name="Content Placeholder 2">
            <a:extLst>
              <a:ext uri="{FF2B5EF4-FFF2-40B4-BE49-F238E27FC236}">
                <a16:creationId xmlns:a16="http://schemas.microsoft.com/office/drawing/2014/main" id="{69B4A494-C9B0-BCCC-10CF-6995986A1CB4}"/>
              </a:ext>
            </a:extLst>
          </p:cNvPr>
          <p:cNvSpPr txBox="1">
            <a:spLocks/>
          </p:cNvSpPr>
          <p:nvPr/>
        </p:nvSpPr>
        <p:spPr>
          <a:xfrm>
            <a:off x="1055635" y="4148756"/>
            <a:ext cx="9993556" cy="24487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PH" dirty="0"/>
          </a:p>
        </p:txBody>
      </p:sp>
      <p:sp>
        <p:nvSpPr>
          <p:cNvPr id="4" name="Content Placeholder 2">
            <a:extLst>
              <a:ext uri="{FF2B5EF4-FFF2-40B4-BE49-F238E27FC236}">
                <a16:creationId xmlns:a16="http://schemas.microsoft.com/office/drawing/2014/main" id="{3D98109B-5277-288D-251E-9B7E18893D50}"/>
              </a:ext>
            </a:extLst>
          </p:cNvPr>
          <p:cNvSpPr txBox="1">
            <a:spLocks/>
          </p:cNvSpPr>
          <p:nvPr/>
        </p:nvSpPr>
        <p:spPr>
          <a:xfrm>
            <a:off x="901872" y="4208086"/>
            <a:ext cx="9734498" cy="19980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PH" sz="1600" dirty="0"/>
          </a:p>
        </p:txBody>
      </p:sp>
      <p:sp>
        <p:nvSpPr>
          <p:cNvPr id="8" name="TextBox 7">
            <a:extLst>
              <a:ext uri="{FF2B5EF4-FFF2-40B4-BE49-F238E27FC236}">
                <a16:creationId xmlns:a16="http://schemas.microsoft.com/office/drawing/2014/main" id="{E9568C1B-F2D2-3CC2-425E-A3C8E4086F4E}"/>
              </a:ext>
            </a:extLst>
          </p:cNvPr>
          <p:cNvSpPr txBox="1"/>
          <p:nvPr/>
        </p:nvSpPr>
        <p:spPr>
          <a:xfrm>
            <a:off x="1345722" y="1416582"/>
            <a:ext cx="10386204" cy="2585323"/>
          </a:xfrm>
          <a:prstGeom prst="rect">
            <a:avLst/>
          </a:prstGeom>
          <a:noFill/>
        </p:spPr>
        <p:txBody>
          <a:bodyPr wrap="square">
            <a:spAutoFit/>
          </a:bodyPr>
          <a:lstStyle/>
          <a:p>
            <a:r>
              <a:rPr lang="en-PH" b="0" dirty="0">
                <a:effectLst/>
                <a:latin typeface="Consolas" panose="020B0609020204030204" pitchFamily="49" charset="0"/>
              </a:rPr>
              <a:t>def gaussian(</a:t>
            </a:r>
            <a:r>
              <a:rPr lang="en-PH" b="0" dirty="0" err="1">
                <a:effectLst/>
                <a:latin typeface="Consolas" panose="020B0609020204030204" pitchFamily="49" charset="0"/>
              </a:rPr>
              <a:t>mu,sigma</a:t>
            </a:r>
            <a:r>
              <a:rPr lang="en-PH" b="0" dirty="0">
                <a:effectLst/>
                <a:latin typeface="Consolas" panose="020B0609020204030204" pitchFamily="49" charset="0"/>
              </a:rPr>
              <a:t>, x): #Compute probability of a certain value or pixel</a:t>
            </a:r>
          </a:p>
          <a:p>
            <a:r>
              <a:rPr lang="en-PH" b="0" dirty="0">
                <a:effectLst/>
                <a:latin typeface="Consolas" panose="020B0609020204030204" pitchFamily="49" charset="0"/>
              </a:rPr>
              <a:t>    </a:t>
            </a:r>
            <a:r>
              <a:rPr lang="en-PH" b="0" dirty="0" err="1">
                <a:effectLst/>
                <a:latin typeface="Consolas" panose="020B0609020204030204" pitchFamily="49" charset="0"/>
              </a:rPr>
              <a:t>mu,sigma,x</a:t>
            </a:r>
            <a:r>
              <a:rPr lang="en-PH" b="0" dirty="0">
                <a:effectLst/>
                <a:latin typeface="Consolas" panose="020B0609020204030204" pitchFamily="49" charset="0"/>
              </a:rPr>
              <a:t>= </a:t>
            </a:r>
            <a:r>
              <a:rPr lang="en-PH" b="0" dirty="0" err="1">
                <a:effectLst/>
                <a:latin typeface="Consolas" panose="020B0609020204030204" pitchFamily="49" charset="0"/>
              </a:rPr>
              <a:t>np.array</a:t>
            </a:r>
            <a:r>
              <a:rPr lang="en-PH" b="0" dirty="0">
                <a:effectLst/>
                <a:latin typeface="Consolas" panose="020B0609020204030204" pitchFamily="49" charset="0"/>
              </a:rPr>
              <a:t>(mu), </a:t>
            </a:r>
            <a:r>
              <a:rPr lang="en-PH" b="0" dirty="0" err="1">
                <a:effectLst/>
                <a:latin typeface="Consolas" panose="020B0609020204030204" pitchFamily="49" charset="0"/>
              </a:rPr>
              <a:t>np.array</a:t>
            </a:r>
            <a:r>
              <a:rPr lang="en-PH" b="0" dirty="0">
                <a:effectLst/>
                <a:latin typeface="Consolas" panose="020B0609020204030204" pitchFamily="49" charset="0"/>
              </a:rPr>
              <a:t>(sigma), </a:t>
            </a:r>
            <a:r>
              <a:rPr lang="en-PH" b="0" dirty="0" err="1">
                <a:effectLst/>
                <a:latin typeface="Consolas" panose="020B0609020204030204" pitchFamily="49" charset="0"/>
              </a:rPr>
              <a:t>np.array</a:t>
            </a:r>
            <a:r>
              <a:rPr lang="en-PH" b="0" dirty="0">
                <a:effectLst/>
                <a:latin typeface="Consolas" panose="020B0609020204030204" pitchFamily="49" charset="0"/>
              </a:rPr>
              <a:t>(x)</a:t>
            </a:r>
          </a:p>
          <a:p>
            <a:r>
              <a:rPr lang="en-PH" b="0" dirty="0">
                <a:effectLst/>
                <a:latin typeface="Consolas" panose="020B0609020204030204" pitchFamily="49" charset="0"/>
              </a:rPr>
              <a:t>    if sigma == 0:</a:t>
            </a:r>
          </a:p>
          <a:p>
            <a:r>
              <a:rPr lang="en-PH" b="0" dirty="0">
                <a:effectLst/>
                <a:latin typeface="Consolas" panose="020B0609020204030204" pitchFamily="49" charset="0"/>
              </a:rPr>
              <a:t>        a = </a:t>
            </a:r>
            <a:r>
              <a:rPr lang="en-PH" b="0" dirty="0" err="1">
                <a:effectLst/>
                <a:latin typeface="Consolas" panose="020B0609020204030204" pitchFamily="49" charset="0"/>
              </a:rPr>
              <a:t>np.zeros_like</a:t>
            </a:r>
            <a:r>
              <a:rPr lang="en-PH" b="0" dirty="0">
                <a:effectLst/>
                <a:latin typeface="Consolas" panose="020B0609020204030204" pitchFamily="49" charset="0"/>
              </a:rPr>
              <a:t>(x) </a:t>
            </a:r>
          </a:p>
          <a:p>
            <a:r>
              <a:rPr lang="en-PH" b="0" dirty="0">
                <a:effectLst/>
                <a:latin typeface="Consolas" panose="020B0609020204030204" pitchFamily="49" charset="0"/>
              </a:rPr>
              <a:t>        b=a</a:t>
            </a:r>
          </a:p>
          <a:p>
            <a:r>
              <a:rPr lang="en-PH" b="0" dirty="0">
                <a:effectLst/>
                <a:latin typeface="Consolas" panose="020B0609020204030204" pitchFamily="49" charset="0"/>
              </a:rPr>
              <a:t>    else:</a:t>
            </a:r>
          </a:p>
          <a:p>
            <a:r>
              <a:rPr lang="en-PH" b="0" dirty="0">
                <a:effectLst/>
                <a:latin typeface="Consolas" panose="020B0609020204030204" pitchFamily="49" charset="0"/>
              </a:rPr>
              <a:t>        a = (1/(sigma*</a:t>
            </a:r>
            <a:r>
              <a:rPr lang="en-PH" b="0" dirty="0" err="1">
                <a:effectLst/>
                <a:latin typeface="Consolas" panose="020B0609020204030204" pitchFamily="49" charset="0"/>
              </a:rPr>
              <a:t>np.sqrt</a:t>
            </a:r>
            <a:r>
              <a:rPr lang="en-PH" b="0" dirty="0">
                <a:effectLst/>
                <a:latin typeface="Consolas" panose="020B0609020204030204" pitchFamily="49" charset="0"/>
              </a:rPr>
              <a:t>(2*</a:t>
            </a:r>
            <a:r>
              <a:rPr lang="en-PH" b="0" dirty="0" err="1">
                <a:effectLst/>
                <a:latin typeface="Consolas" panose="020B0609020204030204" pitchFamily="49" charset="0"/>
              </a:rPr>
              <a:t>np.pi</a:t>
            </a:r>
            <a:r>
              <a:rPr lang="en-PH" b="0" dirty="0">
                <a:effectLst/>
                <a:latin typeface="Consolas" panose="020B0609020204030204" pitchFamily="49" charset="0"/>
              </a:rPr>
              <a:t>))) </a:t>
            </a:r>
          </a:p>
          <a:p>
            <a:r>
              <a:rPr lang="en-PH" b="0" dirty="0">
                <a:effectLst/>
                <a:latin typeface="Consolas" panose="020B0609020204030204" pitchFamily="49" charset="0"/>
              </a:rPr>
              <a:t>        b = </a:t>
            </a:r>
            <a:r>
              <a:rPr lang="en-PH" b="0" dirty="0" err="1">
                <a:effectLst/>
                <a:latin typeface="Consolas" panose="020B0609020204030204" pitchFamily="49" charset="0"/>
              </a:rPr>
              <a:t>np.exp</a:t>
            </a:r>
            <a:r>
              <a:rPr lang="en-PH" b="0" dirty="0">
                <a:effectLst/>
                <a:latin typeface="Consolas" panose="020B0609020204030204" pitchFamily="49" charset="0"/>
              </a:rPr>
              <a:t>(-(x-mu)**2/(2*sigma**2)) </a:t>
            </a:r>
          </a:p>
          <a:p>
            <a:r>
              <a:rPr lang="en-PH" b="0" dirty="0">
                <a:effectLst/>
                <a:latin typeface="Consolas" panose="020B0609020204030204" pitchFamily="49" charset="0"/>
              </a:rPr>
              <a:t>    return a*b </a:t>
            </a:r>
          </a:p>
        </p:txBody>
      </p:sp>
    </p:spTree>
    <p:extLst>
      <p:ext uri="{BB962C8B-B14F-4D97-AF65-F5344CB8AC3E}">
        <p14:creationId xmlns:p14="http://schemas.microsoft.com/office/powerpoint/2010/main" val="94141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651166"/>
          </a:xfrm>
        </p:spPr>
        <p:txBody>
          <a:bodyPr/>
          <a:lstStyle/>
          <a:p>
            <a:r>
              <a:rPr lang="en-PH" dirty="0"/>
              <a:t>Parametric Segmentation</a:t>
            </a:r>
          </a:p>
        </p:txBody>
      </p:sp>
      <p:sp>
        <p:nvSpPr>
          <p:cNvPr id="3" name="Content Placeholder 2">
            <a:extLst>
              <a:ext uri="{FF2B5EF4-FFF2-40B4-BE49-F238E27FC236}">
                <a16:creationId xmlns:a16="http://schemas.microsoft.com/office/drawing/2014/main" id="{69B4A494-C9B0-BCCC-10CF-6995986A1CB4}"/>
              </a:ext>
            </a:extLst>
          </p:cNvPr>
          <p:cNvSpPr txBox="1">
            <a:spLocks/>
          </p:cNvSpPr>
          <p:nvPr/>
        </p:nvSpPr>
        <p:spPr>
          <a:xfrm>
            <a:off x="1055635" y="4148756"/>
            <a:ext cx="9993556" cy="24487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PH" dirty="0"/>
          </a:p>
        </p:txBody>
      </p:sp>
      <p:sp>
        <p:nvSpPr>
          <p:cNvPr id="4" name="Content Placeholder 2">
            <a:extLst>
              <a:ext uri="{FF2B5EF4-FFF2-40B4-BE49-F238E27FC236}">
                <a16:creationId xmlns:a16="http://schemas.microsoft.com/office/drawing/2014/main" id="{3D98109B-5277-288D-251E-9B7E18893D50}"/>
              </a:ext>
            </a:extLst>
          </p:cNvPr>
          <p:cNvSpPr txBox="1">
            <a:spLocks/>
          </p:cNvSpPr>
          <p:nvPr/>
        </p:nvSpPr>
        <p:spPr>
          <a:xfrm>
            <a:off x="901872" y="4208086"/>
            <a:ext cx="9734498" cy="19980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PH" sz="1600" dirty="0"/>
          </a:p>
        </p:txBody>
      </p:sp>
      <p:sp>
        <p:nvSpPr>
          <p:cNvPr id="8" name="TextBox 7">
            <a:extLst>
              <a:ext uri="{FF2B5EF4-FFF2-40B4-BE49-F238E27FC236}">
                <a16:creationId xmlns:a16="http://schemas.microsoft.com/office/drawing/2014/main" id="{E9568C1B-F2D2-3CC2-425E-A3C8E4086F4E}"/>
              </a:ext>
            </a:extLst>
          </p:cNvPr>
          <p:cNvSpPr txBox="1"/>
          <p:nvPr/>
        </p:nvSpPr>
        <p:spPr>
          <a:xfrm>
            <a:off x="1345722" y="1416582"/>
            <a:ext cx="9993556" cy="4832092"/>
          </a:xfrm>
          <a:prstGeom prst="rect">
            <a:avLst/>
          </a:prstGeom>
          <a:noFill/>
        </p:spPr>
        <p:txBody>
          <a:bodyPr wrap="square">
            <a:spAutoFit/>
          </a:bodyPr>
          <a:lstStyle/>
          <a:p>
            <a:r>
              <a:rPr lang="en-PH" sz="1600" b="0" dirty="0">
                <a:effectLst/>
                <a:latin typeface="Consolas" panose="020B0609020204030204" pitchFamily="49" charset="0"/>
              </a:rPr>
              <a:t>def </a:t>
            </a:r>
            <a:r>
              <a:rPr lang="en-PH" sz="1600" b="0" dirty="0" err="1">
                <a:effectLst/>
                <a:latin typeface="Consolas" panose="020B0609020204030204" pitchFamily="49" charset="0"/>
              </a:rPr>
              <a:t>gaussian_segmenter</a:t>
            </a:r>
            <a:r>
              <a:rPr lang="en-PH" sz="1600" b="0" dirty="0">
                <a:effectLst/>
                <a:latin typeface="Consolas" panose="020B0609020204030204" pitchFamily="49" charset="0"/>
              </a:rPr>
              <a:t>(image, binarized=True):</a:t>
            </a:r>
          </a:p>
          <a:p>
            <a:r>
              <a:rPr lang="en-PH" sz="1600" b="0" dirty="0">
                <a:effectLst/>
                <a:latin typeface="Consolas" panose="020B0609020204030204" pitchFamily="49" charset="0"/>
              </a:rPr>
              <a:t>    </a:t>
            </a:r>
            <a:r>
              <a:rPr lang="en-PH" sz="1600" b="0" dirty="0" err="1">
                <a:effectLst/>
                <a:latin typeface="Consolas" panose="020B0609020204030204" pitchFamily="49" charset="0"/>
              </a:rPr>
              <a:t>ROI_image</a:t>
            </a:r>
            <a:r>
              <a:rPr lang="en-PH" sz="1600" b="0" dirty="0">
                <a:effectLst/>
                <a:latin typeface="Consolas" panose="020B0609020204030204" pitchFamily="49" charset="0"/>
              </a:rPr>
              <a:t> = ROI(image)</a:t>
            </a:r>
          </a:p>
          <a:p>
            <a:r>
              <a:rPr lang="en-PH" sz="1600" b="0" dirty="0">
                <a:effectLst/>
                <a:latin typeface="Consolas" panose="020B0609020204030204" pitchFamily="49" charset="0"/>
              </a:rPr>
              <a:t>    </a:t>
            </a:r>
            <a:r>
              <a:rPr lang="en-PH" sz="1600" b="0" dirty="0" err="1">
                <a:effectLst/>
                <a:latin typeface="Consolas" panose="020B0609020204030204" pitchFamily="49" charset="0"/>
              </a:rPr>
              <a:t>ROI_ncc</a:t>
            </a:r>
            <a:r>
              <a:rPr lang="en-PH" sz="1600" b="0" dirty="0">
                <a:effectLst/>
                <a:latin typeface="Consolas" panose="020B0609020204030204" pitchFamily="49" charset="0"/>
              </a:rPr>
              <a:t> = </a:t>
            </a:r>
            <a:r>
              <a:rPr lang="en-PH" sz="1600" b="0" dirty="0" err="1">
                <a:effectLst/>
                <a:latin typeface="Consolas" panose="020B0609020204030204" pitchFamily="49" charset="0"/>
              </a:rPr>
              <a:t>ncc</a:t>
            </a:r>
            <a:r>
              <a:rPr lang="en-PH" sz="1600" b="0" dirty="0">
                <a:effectLst/>
                <a:latin typeface="Consolas" panose="020B0609020204030204" pitchFamily="49" charset="0"/>
              </a:rPr>
              <a:t>(</a:t>
            </a:r>
            <a:r>
              <a:rPr lang="en-PH" sz="1600" b="0" dirty="0" err="1">
                <a:effectLst/>
                <a:latin typeface="Consolas" panose="020B0609020204030204" pitchFamily="49" charset="0"/>
              </a:rPr>
              <a:t>ROI_image</a:t>
            </a:r>
            <a:r>
              <a:rPr lang="en-PH" sz="1600" b="0" dirty="0">
                <a:effectLst/>
                <a:latin typeface="Consolas" panose="020B0609020204030204" pitchFamily="49" charset="0"/>
              </a:rPr>
              <a:t>)</a:t>
            </a:r>
          </a:p>
          <a:p>
            <a:r>
              <a:rPr lang="en-PH" sz="1600" b="0" dirty="0">
                <a:effectLst/>
                <a:latin typeface="Consolas" panose="020B0609020204030204" pitchFamily="49" charset="0"/>
              </a:rPr>
              <a:t>    </a:t>
            </a:r>
            <a:r>
              <a:rPr lang="en-PH" sz="1600" b="0" dirty="0" err="1">
                <a:effectLst/>
                <a:latin typeface="Consolas" panose="020B0609020204030204" pitchFamily="49" charset="0"/>
              </a:rPr>
              <a:t>image_ncc</a:t>
            </a:r>
            <a:r>
              <a:rPr lang="en-PH" sz="1600" b="0" dirty="0">
                <a:effectLst/>
                <a:latin typeface="Consolas" panose="020B0609020204030204" pitchFamily="49" charset="0"/>
              </a:rPr>
              <a:t> = </a:t>
            </a:r>
            <a:r>
              <a:rPr lang="en-PH" sz="1600" b="0" dirty="0" err="1">
                <a:effectLst/>
                <a:latin typeface="Consolas" panose="020B0609020204030204" pitchFamily="49" charset="0"/>
              </a:rPr>
              <a:t>ncc</a:t>
            </a:r>
            <a:r>
              <a:rPr lang="en-PH" sz="1600" b="0" dirty="0">
                <a:effectLst/>
                <a:latin typeface="Consolas" panose="020B0609020204030204" pitchFamily="49" charset="0"/>
              </a:rPr>
              <a:t>(image)</a:t>
            </a:r>
          </a:p>
          <a:p>
            <a:r>
              <a:rPr lang="en-PH" sz="1600" b="0" dirty="0">
                <a:effectLst/>
                <a:latin typeface="Consolas" panose="020B0609020204030204" pitchFamily="49" charset="0"/>
              </a:rPr>
              <a:t>    </a:t>
            </a:r>
            <a:r>
              <a:rPr lang="en-PH" sz="1600" b="0" dirty="0" err="1">
                <a:effectLst/>
                <a:latin typeface="Consolas" panose="020B0609020204030204" pitchFamily="49" charset="0"/>
              </a:rPr>
              <a:t>r_mean</a:t>
            </a:r>
            <a:r>
              <a:rPr lang="en-PH" sz="1600" b="0" dirty="0">
                <a:effectLst/>
                <a:latin typeface="Consolas" panose="020B0609020204030204" pitchFamily="49" charset="0"/>
              </a:rPr>
              <a:t>, </a:t>
            </a:r>
            <a:r>
              <a:rPr lang="en-PH" sz="1600" b="0" dirty="0" err="1">
                <a:effectLst/>
                <a:latin typeface="Consolas" panose="020B0609020204030204" pitchFamily="49" charset="0"/>
              </a:rPr>
              <a:t>g_mean</a:t>
            </a:r>
            <a:r>
              <a:rPr lang="en-PH" sz="1600" b="0" dirty="0">
                <a:effectLst/>
                <a:latin typeface="Consolas" panose="020B0609020204030204" pitchFamily="49" charset="0"/>
              </a:rPr>
              <a:t> = </a:t>
            </a:r>
            <a:r>
              <a:rPr lang="en-PH" sz="1600" b="0" dirty="0" err="1">
                <a:effectLst/>
                <a:latin typeface="Consolas" panose="020B0609020204030204" pitchFamily="49" charset="0"/>
              </a:rPr>
              <a:t>np.mean</a:t>
            </a:r>
            <a:r>
              <a:rPr lang="en-PH" sz="1600" b="0" dirty="0">
                <a:effectLst/>
                <a:latin typeface="Consolas" panose="020B0609020204030204" pitchFamily="49" charset="0"/>
              </a:rPr>
              <a:t>(</a:t>
            </a:r>
            <a:r>
              <a:rPr lang="en-PH" sz="1600" b="0" dirty="0" err="1">
                <a:effectLst/>
                <a:latin typeface="Consolas" panose="020B0609020204030204" pitchFamily="49" charset="0"/>
              </a:rPr>
              <a:t>ROI_ncc</a:t>
            </a:r>
            <a:r>
              <a:rPr lang="en-PH" sz="1600" b="0" dirty="0">
                <a:effectLst/>
                <a:latin typeface="Consolas" panose="020B0609020204030204" pitchFamily="49" charset="0"/>
              </a:rPr>
              <a:t>[:,:,0]), </a:t>
            </a:r>
            <a:r>
              <a:rPr lang="en-PH" sz="1600" b="0" dirty="0" err="1">
                <a:effectLst/>
                <a:latin typeface="Consolas" panose="020B0609020204030204" pitchFamily="49" charset="0"/>
              </a:rPr>
              <a:t>np.mean</a:t>
            </a:r>
            <a:r>
              <a:rPr lang="en-PH" sz="1600" b="0" dirty="0">
                <a:effectLst/>
                <a:latin typeface="Consolas" panose="020B0609020204030204" pitchFamily="49" charset="0"/>
              </a:rPr>
              <a:t>(</a:t>
            </a:r>
            <a:r>
              <a:rPr lang="en-PH" sz="1600" b="0" dirty="0" err="1">
                <a:effectLst/>
                <a:latin typeface="Consolas" panose="020B0609020204030204" pitchFamily="49" charset="0"/>
              </a:rPr>
              <a:t>ROI_ncc</a:t>
            </a:r>
            <a:r>
              <a:rPr lang="en-PH" sz="1600" b="0" dirty="0">
                <a:effectLst/>
                <a:latin typeface="Consolas" panose="020B0609020204030204" pitchFamily="49" charset="0"/>
              </a:rPr>
              <a:t>[:,:,1])</a:t>
            </a:r>
          </a:p>
          <a:p>
            <a:r>
              <a:rPr lang="en-PH" sz="1600" b="0" dirty="0">
                <a:effectLst/>
                <a:latin typeface="Consolas" panose="020B0609020204030204" pitchFamily="49" charset="0"/>
              </a:rPr>
              <a:t>    </a:t>
            </a:r>
            <a:r>
              <a:rPr lang="en-PH" sz="1600" b="0" dirty="0" err="1">
                <a:effectLst/>
                <a:latin typeface="Consolas" panose="020B0609020204030204" pitchFamily="49" charset="0"/>
              </a:rPr>
              <a:t>r_std</a:t>
            </a:r>
            <a:r>
              <a:rPr lang="en-PH" sz="1600" b="0" dirty="0">
                <a:effectLst/>
                <a:latin typeface="Consolas" panose="020B0609020204030204" pitchFamily="49" charset="0"/>
              </a:rPr>
              <a:t>, </a:t>
            </a:r>
            <a:r>
              <a:rPr lang="en-PH" sz="1600" b="0" dirty="0" err="1">
                <a:effectLst/>
                <a:latin typeface="Consolas" panose="020B0609020204030204" pitchFamily="49" charset="0"/>
              </a:rPr>
              <a:t>g_std</a:t>
            </a:r>
            <a:r>
              <a:rPr lang="en-PH" sz="1600" b="0" dirty="0">
                <a:effectLst/>
                <a:latin typeface="Consolas" panose="020B0609020204030204" pitchFamily="49" charset="0"/>
              </a:rPr>
              <a:t> = </a:t>
            </a:r>
            <a:r>
              <a:rPr lang="en-PH" sz="1600" b="0" dirty="0" err="1">
                <a:effectLst/>
                <a:latin typeface="Consolas" panose="020B0609020204030204" pitchFamily="49" charset="0"/>
              </a:rPr>
              <a:t>np.std</a:t>
            </a:r>
            <a:r>
              <a:rPr lang="en-PH" sz="1600" b="0" dirty="0">
                <a:effectLst/>
                <a:latin typeface="Consolas" panose="020B0609020204030204" pitchFamily="49" charset="0"/>
              </a:rPr>
              <a:t>(</a:t>
            </a:r>
            <a:r>
              <a:rPr lang="en-PH" sz="1600" b="0" dirty="0" err="1">
                <a:effectLst/>
                <a:latin typeface="Consolas" panose="020B0609020204030204" pitchFamily="49" charset="0"/>
              </a:rPr>
              <a:t>ROI_ncc</a:t>
            </a:r>
            <a:r>
              <a:rPr lang="en-PH" sz="1600" b="0" dirty="0">
                <a:effectLst/>
                <a:latin typeface="Consolas" panose="020B0609020204030204" pitchFamily="49" charset="0"/>
              </a:rPr>
              <a:t>[:,:,0]), </a:t>
            </a:r>
            <a:r>
              <a:rPr lang="en-PH" sz="1600" b="0" dirty="0" err="1">
                <a:effectLst/>
                <a:latin typeface="Consolas" panose="020B0609020204030204" pitchFamily="49" charset="0"/>
              </a:rPr>
              <a:t>np.std</a:t>
            </a:r>
            <a:r>
              <a:rPr lang="en-PH" sz="1600" b="0" dirty="0">
                <a:effectLst/>
                <a:latin typeface="Consolas" panose="020B0609020204030204" pitchFamily="49" charset="0"/>
              </a:rPr>
              <a:t>(</a:t>
            </a:r>
            <a:r>
              <a:rPr lang="en-PH" sz="1600" b="0" dirty="0" err="1">
                <a:effectLst/>
                <a:latin typeface="Consolas" panose="020B0609020204030204" pitchFamily="49" charset="0"/>
              </a:rPr>
              <a:t>ROI_ncc</a:t>
            </a:r>
            <a:r>
              <a:rPr lang="en-PH" sz="1600" b="0" dirty="0">
                <a:effectLst/>
                <a:latin typeface="Consolas" panose="020B0609020204030204" pitchFamily="49" charset="0"/>
              </a:rPr>
              <a:t>[:,:,1])</a:t>
            </a:r>
          </a:p>
          <a:p>
            <a:r>
              <a:rPr lang="en-PH" sz="1600" b="0" dirty="0">
                <a:effectLst/>
                <a:latin typeface="Consolas" panose="020B0609020204030204" pitchFamily="49" charset="0"/>
              </a:rPr>
              <a:t>    P = gaussian(</a:t>
            </a:r>
            <a:r>
              <a:rPr lang="en-PH" sz="1600" b="0" dirty="0" err="1">
                <a:effectLst/>
                <a:latin typeface="Consolas" panose="020B0609020204030204" pitchFamily="49" charset="0"/>
              </a:rPr>
              <a:t>r_mean</a:t>
            </a:r>
            <a:r>
              <a:rPr lang="en-PH" sz="1600" b="0" dirty="0">
                <a:effectLst/>
                <a:latin typeface="Consolas" panose="020B0609020204030204" pitchFamily="49" charset="0"/>
              </a:rPr>
              <a:t>, </a:t>
            </a:r>
            <a:r>
              <a:rPr lang="en-PH" sz="1600" b="0" dirty="0" err="1">
                <a:effectLst/>
                <a:latin typeface="Consolas" panose="020B0609020204030204" pitchFamily="49" charset="0"/>
              </a:rPr>
              <a:t>r_std,image_ncc</a:t>
            </a:r>
            <a:r>
              <a:rPr lang="en-PH" sz="1600" b="0" dirty="0">
                <a:effectLst/>
                <a:latin typeface="Consolas" panose="020B0609020204030204" pitchFamily="49" charset="0"/>
              </a:rPr>
              <a:t>[:,:,0])*gaussian(</a:t>
            </a:r>
            <a:r>
              <a:rPr lang="en-PH" sz="1600" b="0" dirty="0" err="1">
                <a:effectLst/>
                <a:latin typeface="Consolas" panose="020B0609020204030204" pitchFamily="49" charset="0"/>
              </a:rPr>
              <a:t>g_mean</a:t>
            </a:r>
            <a:r>
              <a:rPr lang="en-PH" sz="1600" b="0" dirty="0">
                <a:effectLst/>
                <a:latin typeface="Consolas" panose="020B0609020204030204" pitchFamily="49" charset="0"/>
              </a:rPr>
              <a:t>, </a:t>
            </a:r>
            <a:r>
              <a:rPr lang="en-PH" sz="1600" b="0" dirty="0" err="1">
                <a:effectLst/>
                <a:latin typeface="Consolas" panose="020B0609020204030204" pitchFamily="49" charset="0"/>
              </a:rPr>
              <a:t>g_std</a:t>
            </a:r>
            <a:r>
              <a:rPr lang="en-PH" sz="1600" b="0" dirty="0">
                <a:effectLst/>
                <a:latin typeface="Consolas" panose="020B0609020204030204" pitchFamily="49" charset="0"/>
              </a:rPr>
              <a:t>, </a:t>
            </a:r>
            <a:r>
              <a:rPr lang="en-PH" sz="1600" b="0" dirty="0" err="1">
                <a:effectLst/>
                <a:latin typeface="Consolas" panose="020B0609020204030204" pitchFamily="49" charset="0"/>
              </a:rPr>
              <a:t>image_ncc</a:t>
            </a:r>
            <a:r>
              <a:rPr lang="en-PH" sz="1600" b="0" dirty="0">
                <a:effectLst/>
                <a:latin typeface="Consolas" panose="020B0609020204030204" pitchFamily="49" charset="0"/>
              </a:rPr>
              <a:t>[:,:,1])</a:t>
            </a:r>
          </a:p>
          <a:p>
            <a:r>
              <a:rPr lang="en-PH" sz="1600" b="0" dirty="0">
                <a:effectLst/>
                <a:latin typeface="Consolas" panose="020B0609020204030204" pitchFamily="49" charset="0"/>
              </a:rPr>
              <a:t>    if binarized: </a:t>
            </a:r>
          </a:p>
          <a:p>
            <a:r>
              <a:rPr lang="en-PH" sz="1600" b="0" dirty="0">
                <a:effectLst/>
                <a:latin typeface="Consolas" panose="020B0609020204030204" pitchFamily="49" charset="0"/>
              </a:rPr>
              <a:t>        </a:t>
            </a:r>
            <a:r>
              <a:rPr lang="en-PH" sz="1600" b="0" dirty="0" err="1">
                <a:effectLst/>
                <a:latin typeface="Consolas" panose="020B0609020204030204" pitchFamily="49" charset="0"/>
              </a:rPr>
              <a:t>threshold_value</a:t>
            </a:r>
            <a:r>
              <a:rPr lang="en-PH" sz="1600" b="0" dirty="0">
                <a:effectLst/>
                <a:latin typeface="Consolas" panose="020B0609020204030204" pitchFamily="49" charset="0"/>
              </a:rPr>
              <a:t> = </a:t>
            </a:r>
            <a:r>
              <a:rPr lang="en-PH" sz="1600" b="0" dirty="0" err="1">
                <a:effectLst/>
                <a:latin typeface="Consolas" panose="020B0609020204030204" pitchFamily="49" charset="0"/>
              </a:rPr>
              <a:t>filters.threshold_otsu</a:t>
            </a:r>
            <a:r>
              <a:rPr lang="en-PH" sz="1600" b="0" dirty="0">
                <a:effectLst/>
                <a:latin typeface="Consolas" panose="020B0609020204030204" pitchFamily="49" charset="0"/>
              </a:rPr>
              <a:t>(P[</a:t>
            </a:r>
            <a:r>
              <a:rPr lang="en-PH" sz="1600" b="0" dirty="0" err="1">
                <a:effectLst/>
                <a:latin typeface="Consolas" panose="020B0609020204030204" pitchFamily="49" charset="0"/>
              </a:rPr>
              <a:t>np.isfinite</a:t>
            </a:r>
            <a:r>
              <a:rPr lang="en-PH" sz="1600" b="0" dirty="0">
                <a:effectLst/>
                <a:latin typeface="Consolas" panose="020B0609020204030204" pitchFamily="49" charset="0"/>
              </a:rPr>
              <a:t>(P)])   #handle only finite values, remove </a:t>
            </a:r>
            <a:r>
              <a:rPr lang="en-PH" sz="1600" b="0" dirty="0" err="1">
                <a:effectLst/>
                <a:latin typeface="Consolas" panose="020B0609020204030204" pitchFamily="49" charset="0"/>
              </a:rPr>
              <a:t>NaNs</a:t>
            </a:r>
            <a:r>
              <a:rPr lang="en-PH" sz="1600" b="0" dirty="0">
                <a:effectLst/>
                <a:latin typeface="Consolas" panose="020B0609020204030204" pitchFamily="49" charset="0"/>
              </a:rPr>
              <a:t> </a:t>
            </a:r>
          </a:p>
          <a:p>
            <a:r>
              <a:rPr lang="en-PH" sz="1600" b="0" dirty="0">
                <a:effectLst/>
                <a:latin typeface="Consolas" panose="020B0609020204030204" pitchFamily="49" charset="0"/>
              </a:rPr>
              <a:t>        P = P &gt; </a:t>
            </a:r>
            <a:r>
              <a:rPr lang="en-PH" sz="1600" b="0" dirty="0" err="1">
                <a:effectLst/>
                <a:latin typeface="Consolas" panose="020B0609020204030204" pitchFamily="49" charset="0"/>
              </a:rPr>
              <a:t>threshold_value</a:t>
            </a:r>
            <a:endParaRPr lang="en-PH" sz="1600" b="0" dirty="0">
              <a:effectLst/>
              <a:latin typeface="Consolas" panose="020B0609020204030204" pitchFamily="49" charset="0"/>
            </a:endParaRPr>
          </a:p>
          <a:p>
            <a:r>
              <a:rPr lang="en-PH" sz="1600" b="0" dirty="0">
                <a:effectLst/>
                <a:latin typeface="Consolas" panose="020B0609020204030204" pitchFamily="49" charset="0"/>
              </a:rPr>
              <a:t>    return P </a:t>
            </a:r>
          </a:p>
          <a:p>
            <a:endParaRPr lang="en-PH" sz="1600" b="0" dirty="0">
              <a:effectLst/>
              <a:latin typeface="Consolas" panose="020B0609020204030204" pitchFamily="49" charset="0"/>
            </a:endParaRPr>
          </a:p>
          <a:p>
            <a:r>
              <a:rPr lang="en-PH" sz="1600" b="0" dirty="0">
                <a:effectLst/>
                <a:latin typeface="Consolas" panose="020B0609020204030204" pitchFamily="49" charset="0"/>
              </a:rPr>
              <a:t>def </a:t>
            </a:r>
            <a:r>
              <a:rPr lang="en-PH" sz="1600" b="0" dirty="0" err="1">
                <a:effectLst/>
                <a:latin typeface="Consolas" panose="020B0609020204030204" pitchFamily="49" charset="0"/>
              </a:rPr>
              <a:t>colored_gaussian_segmenter</a:t>
            </a:r>
            <a:r>
              <a:rPr lang="en-PH" sz="1600" b="0" dirty="0">
                <a:effectLst/>
                <a:latin typeface="Consolas" panose="020B0609020204030204" pitchFamily="49" charset="0"/>
              </a:rPr>
              <a:t>(image): </a:t>
            </a:r>
          </a:p>
          <a:p>
            <a:r>
              <a:rPr lang="en-PH" sz="1600" b="0" dirty="0">
                <a:effectLst/>
                <a:latin typeface="Consolas" panose="020B0609020204030204" pitchFamily="49" charset="0"/>
              </a:rPr>
              <a:t>    P = </a:t>
            </a:r>
            <a:r>
              <a:rPr lang="en-PH" sz="1600" b="0" dirty="0" err="1">
                <a:effectLst/>
                <a:latin typeface="Consolas" panose="020B0609020204030204" pitchFamily="49" charset="0"/>
              </a:rPr>
              <a:t>gaussian_segmenter</a:t>
            </a:r>
            <a:r>
              <a:rPr lang="en-PH" sz="1600" b="0" dirty="0">
                <a:effectLst/>
                <a:latin typeface="Consolas" panose="020B0609020204030204" pitchFamily="49" charset="0"/>
              </a:rPr>
              <a:t>(</a:t>
            </a:r>
            <a:r>
              <a:rPr lang="en-PH" sz="1600" b="0" dirty="0" err="1">
                <a:effectLst/>
                <a:latin typeface="Consolas" panose="020B0609020204030204" pitchFamily="49" charset="0"/>
              </a:rPr>
              <a:t>image,binarized</a:t>
            </a:r>
            <a:r>
              <a:rPr lang="en-PH" sz="1600" b="0" dirty="0">
                <a:effectLst/>
                <a:latin typeface="Consolas" panose="020B0609020204030204" pitchFamily="49" charset="0"/>
              </a:rPr>
              <a:t>=True)</a:t>
            </a:r>
          </a:p>
          <a:p>
            <a:r>
              <a:rPr lang="en-PH" sz="1600" b="0" dirty="0">
                <a:effectLst/>
                <a:latin typeface="Consolas" panose="020B0609020204030204" pitchFamily="49" charset="0"/>
              </a:rPr>
              <a:t>    </a:t>
            </a:r>
            <a:r>
              <a:rPr lang="en-PH" sz="1600" b="0" dirty="0" err="1">
                <a:effectLst/>
                <a:latin typeface="Consolas" panose="020B0609020204030204" pitchFamily="49" charset="0"/>
              </a:rPr>
              <a:t>segmented_image</a:t>
            </a:r>
            <a:r>
              <a:rPr lang="en-PH" sz="1600" b="0" dirty="0">
                <a:effectLst/>
                <a:latin typeface="Consolas" panose="020B0609020204030204" pitchFamily="49" charset="0"/>
              </a:rPr>
              <a:t> = </a:t>
            </a:r>
            <a:r>
              <a:rPr lang="en-PH" sz="1600" b="0" dirty="0" err="1">
                <a:effectLst/>
                <a:latin typeface="Consolas" panose="020B0609020204030204" pitchFamily="49" charset="0"/>
              </a:rPr>
              <a:t>np.stack</a:t>
            </a:r>
            <a:r>
              <a:rPr lang="en-PH" sz="1600" b="0" dirty="0">
                <a:effectLst/>
                <a:latin typeface="Consolas" panose="020B0609020204030204" pitchFamily="49" charset="0"/>
              </a:rPr>
              <a:t>([P*image[:,:,0], P*image[:,:,1], P*image[:,:,2]], axis=2)</a:t>
            </a:r>
          </a:p>
          <a:p>
            <a:r>
              <a:rPr lang="en-PH" sz="1600" b="0" dirty="0">
                <a:effectLst/>
                <a:latin typeface="Consolas" panose="020B0609020204030204" pitchFamily="49" charset="0"/>
              </a:rPr>
              <a:t>    return </a:t>
            </a:r>
            <a:r>
              <a:rPr lang="en-PH" sz="1600" b="0" dirty="0" err="1">
                <a:effectLst/>
                <a:latin typeface="Consolas" panose="020B0609020204030204" pitchFamily="49" charset="0"/>
              </a:rPr>
              <a:t>segmented_image</a:t>
            </a:r>
            <a:endParaRPr lang="en-PH" sz="1600" b="0" dirty="0">
              <a:effectLst/>
              <a:latin typeface="Consolas" panose="020B0609020204030204" pitchFamily="49" charset="0"/>
            </a:endParaRPr>
          </a:p>
          <a:p>
            <a:endParaRPr lang="en-PH" sz="1600" b="0" dirty="0">
              <a:effectLst/>
              <a:latin typeface="Consolas" panose="020B0609020204030204" pitchFamily="49" charset="0"/>
            </a:endParaRPr>
          </a:p>
        </p:txBody>
      </p:sp>
    </p:spTree>
    <p:extLst>
      <p:ext uri="{BB962C8B-B14F-4D97-AF65-F5344CB8AC3E}">
        <p14:creationId xmlns:p14="http://schemas.microsoft.com/office/powerpoint/2010/main" val="401841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p:txBody>
          <a:bodyPr/>
          <a:lstStyle/>
          <a:p>
            <a:r>
              <a:rPr lang="en-PH" dirty="0"/>
              <a:t>Objectives</a:t>
            </a:r>
          </a:p>
        </p:txBody>
      </p:sp>
      <p:sp>
        <p:nvSpPr>
          <p:cNvPr id="3" name="Content Placeholder 2">
            <a:extLst>
              <a:ext uri="{FF2B5EF4-FFF2-40B4-BE49-F238E27FC236}">
                <a16:creationId xmlns:a16="http://schemas.microsoft.com/office/drawing/2014/main" id="{AC7B8739-D76B-6D7E-FB7D-E0B9E4D84611}"/>
              </a:ext>
            </a:extLst>
          </p:cNvPr>
          <p:cNvSpPr>
            <a:spLocks noGrp="1"/>
          </p:cNvSpPr>
          <p:nvPr>
            <p:ph idx="1"/>
          </p:nvPr>
        </p:nvSpPr>
        <p:spPr/>
        <p:txBody>
          <a:bodyPr/>
          <a:lstStyle/>
          <a:p>
            <a:r>
              <a:rPr lang="en-PH" dirty="0"/>
              <a:t>Extract the background from an image using grayscale thresholding.</a:t>
            </a:r>
          </a:p>
          <a:p>
            <a:r>
              <a:rPr lang="en-PH" dirty="0"/>
              <a:t>Transform an image into normalized chromaticity coordinate (NCC) space.</a:t>
            </a:r>
          </a:p>
          <a:p>
            <a:r>
              <a:rPr lang="en-PH" dirty="0"/>
              <a:t>Perform Gaussian parametric segmentation of colored images.</a:t>
            </a:r>
          </a:p>
          <a:p>
            <a:r>
              <a:rPr lang="en-PH" dirty="0"/>
              <a:t>Perform non-parametric segmentation of colored images.</a:t>
            </a:r>
          </a:p>
          <a:p>
            <a:r>
              <a:rPr lang="en-PH" dirty="0"/>
              <a:t>Identify the strengths and weaknesses of parametric and non-parametric segmentation in practical applications.</a:t>
            </a:r>
          </a:p>
          <a:p>
            <a:pPr marL="0" indent="0">
              <a:buNone/>
            </a:pPr>
            <a:endParaRPr lang="en-PH" dirty="0"/>
          </a:p>
        </p:txBody>
      </p:sp>
    </p:spTree>
    <p:extLst>
      <p:ext uri="{BB962C8B-B14F-4D97-AF65-F5344CB8AC3E}">
        <p14:creationId xmlns:p14="http://schemas.microsoft.com/office/powerpoint/2010/main" val="4055237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p:txBody>
          <a:bodyPr/>
          <a:lstStyle/>
          <a:p>
            <a:r>
              <a:rPr lang="en-PH" dirty="0"/>
              <a:t>Objectives</a:t>
            </a:r>
          </a:p>
        </p:txBody>
      </p:sp>
      <p:sp>
        <p:nvSpPr>
          <p:cNvPr id="3" name="Content Placeholder 2">
            <a:extLst>
              <a:ext uri="{FF2B5EF4-FFF2-40B4-BE49-F238E27FC236}">
                <a16:creationId xmlns:a16="http://schemas.microsoft.com/office/drawing/2014/main" id="{AC7B8739-D76B-6D7E-FB7D-E0B9E4D84611}"/>
              </a:ext>
            </a:extLst>
          </p:cNvPr>
          <p:cNvSpPr>
            <a:spLocks noGrp="1"/>
          </p:cNvSpPr>
          <p:nvPr>
            <p:ph idx="1"/>
          </p:nvPr>
        </p:nvSpPr>
        <p:spPr/>
        <p:txBody>
          <a:bodyPr/>
          <a:lstStyle/>
          <a:p>
            <a:r>
              <a:rPr lang="en-PH" dirty="0"/>
              <a:t>Extract the background from an image using grayscale thresholding.</a:t>
            </a:r>
          </a:p>
          <a:p>
            <a:r>
              <a:rPr lang="en-PH" dirty="0"/>
              <a:t>Transform an image into normalized chromaticity coordinate (NCC) space.</a:t>
            </a:r>
          </a:p>
          <a:p>
            <a:r>
              <a:rPr lang="en-PH" dirty="0"/>
              <a:t>Perform Gaussian parametric segmentation of colored images.</a:t>
            </a:r>
          </a:p>
          <a:p>
            <a:r>
              <a:rPr lang="en-PH" dirty="0">
                <a:solidFill>
                  <a:srgbClr val="00B0F0"/>
                </a:solidFill>
              </a:rPr>
              <a:t>Perform non-parametric segmentation of colored images.</a:t>
            </a:r>
          </a:p>
          <a:p>
            <a:pPr marL="560070" lvl="1" indent="-285750">
              <a:buFont typeface="Arial" panose="020B0604020202020204" pitchFamily="34" charset="0"/>
              <a:buChar char="•"/>
            </a:pPr>
            <a:r>
              <a:rPr lang="en-PH" b="0" dirty="0"/>
              <a:t>Compare runtimes of brute-force (nested for loop) pixel-by-pixel lookup vs vectorized lookup algorithm.</a:t>
            </a:r>
          </a:p>
          <a:p>
            <a:r>
              <a:rPr lang="en-PH" dirty="0"/>
              <a:t>Identify the strengths and weaknesses of parametric and non-parametric segmentation in practical applications.</a:t>
            </a:r>
          </a:p>
          <a:p>
            <a:pPr marL="0" indent="0">
              <a:buNone/>
            </a:pPr>
            <a:endParaRPr lang="en-PH" dirty="0"/>
          </a:p>
        </p:txBody>
      </p:sp>
    </p:spTree>
    <p:extLst>
      <p:ext uri="{BB962C8B-B14F-4D97-AF65-F5344CB8AC3E}">
        <p14:creationId xmlns:p14="http://schemas.microsoft.com/office/powerpoint/2010/main" val="263837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608034"/>
          </a:xfrm>
        </p:spPr>
        <p:txBody>
          <a:bodyPr/>
          <a:lstStyle/>
          <a:p>
            <a:r>
              <a:rPr lang="en-PH" dirty="0"/>
              <a:t>Non-parametric segmentation</a:t>
            </a:r>
          </a:p>
        </p:txBody>
      </p:sp>
      <p:sp>
        <p:nvSpPr>
          <p:cNvPr id="3" name="Content Placeholder 2">
            <a:extLst>
              <a:ext uri="{FF2B5EF4-FFF2-40B4-BE49-F238E27FC236}">
                <a16:creationId xmlns:a16="http://schemas.microsoft.com/office/drawing/2014/main" id="{AC7B8739-D76B-6D7E-FB7D-E0B9E4D84611}"/>
              </a:ext>
            </a:extLst>
          </p:cNvPr>
          <p:cNvSpPr>
            <a:spLocks noGrp="1"/>
          </p:cNvSpPr>
          <p:nvPr>
            <p:ph idx="1"/>
          </p:nvPr>
        </p:nvSpPr>
        <p:spPr>
          <a:xfrm>
            <a:off x="1077362" y="1544128"/>
            <a:ext cx="9950103" cy="4396702"/>
          </a:xfrm>
        </p:spPr>
        <p:txBody>
          <a:bodyPr>
            <a:normAutofit/>
          </a:bodyPr>
          <a:lstStyle/>
          <a:p>
            <a:pPr marL="0" indent="0">
              <a:buNone/>
            </a:pPr>
            <a:r>
              <a:rPr lang="en-PH" dirty="0"/>
              <a:t>Non-parametric segmentation does not require the fitting of a Gaussian or the calculation of the </a:t>
            </a:r>
            <a:r>
              <a:rPr lang="en-PH" dirty="0" err="1"/>
              <a:t>the</a:t>
            </a:r>
            <a:r>
              <a:rPr lang="en-PH" dirty="0"/>
              <a:t> mean and standard deviation of the r and g channels of the ROI.</a:t>
            </a:r>
          </a:p>
          <a:p>
            <a:pPr marL="0" indent="0">
              <a:buNone/>
            </a:pPr>
            <a:r>
              <a:rPr lang="en-PH" dirty="0"/>
              <a:t>Here are the general steps in performing non-parametric segmentation.</a:t>
            </a:r>
          </a:p>
          <a:p>
            <a:pPr marL="0" indent="0">
              <a:buNone/>
            </a:pPr>
            <a:r>
              <a:rPr lang="en-US" b="0" dirty="0">
                <a:effectLst/>
                <a:latin typeface="+mj-lt"/>
              </a:rPr>
              <a:t>1. Create a 2D histogram of the ROI in NCC (r in y axis, g in x axis). </a:t>
            </a:r>
          </a:p>
          <a:p>
            <a:pPr marL="0" indent="0">
              <a:buNone/>
            </a:pPr>
            <a:r>
              <a:rPr lang="en-US" b="0" dirty="0">
                <a:effectLst/>
                <a:latin typeface="+mj-lt"/>
              </a:rPr>
              <a:t>2. Per pixel of the image, obtain the r and g in NCC space.</a:t>
            </a:r>
          </a:p>
          <a:p>
            <a:pPr marL="0" indent="0">
              <a:buNone/>
            </a:pPr>
            <a:r>
              <a:rPr lang="en-US" b="0" dirty="0">
                <a:effectLst/>
                <a:latin typeface="+mj-lt"/>
              </a:rPr>
              <a:t>3. Obtain the histogram count of the corresponding (</a:t>
            </a:r>
            <a:r>
              <a:rPr lang="en-US" b="0" dirty="0" err="1">
                <a:effectLst/>
                <a:latin typeface="+mj-lt"/>
              </a:rPr>
              <a:t>r,g</a:t>
            </a:r>
            <a:r>
              <a:rPr lang="en-US" b="0" dirty="0">
                <a:effectLst/>
                <a:latin typeface="+mj-lt"/>
              </a:rPr>
              <a:t>)</a:t>
            </a:r>
          </a:p>
          <a:p>
            <a:pPr marL="0" indent="0">
              <a:buNone/>
            </a:pPr>
            <a:r>
              <a:rPr lang="en-US" b="0" dirty="0">
                <a:effectLst/>
                <a:latin typeface="+mj-lt"/>
              </a:rPr>
              <a:t>4. Assign a grayscale value equal to that count. </a:t>
            </a:r>
            <a:r>
              <a:rPr lang="en-US" b="0" dirty="0">
                <a:solidFill>
                  <a:srgbClr val="FFFFFF"/>
                </a:solidFill>
                <a:effectLst/>
                <a:latin typeface="+mj-lt"/>
              </a:rPr>
              <a:t>of the ROI in NCC (r in y axis, g in x axis). </a:t>
            </a:r>
          </a:p>
        </p:txBody>
      </p:sp>
    </p:spTree>
    <p:extLst>
      <p:ext uri="{BB962C8B-B14F-4D97-AF65-F5344CB8AC3E}">
        <p14:creationId xmlns:p14="http://schemas.microsoft.com/office/powerpoint/2010/main" val="2066098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p:txBody>
          <a:bodyPr/>
          <a:lstStyle/>
          <a:p>
            <a:r>
              <a:rPr lang="en-PH" dirty="0"/>
              <a:t>2D Histogram</a:t>
            </a:r>
          </a:p>
        </p:txBody>
      </p:sp>
      <p:sp>
        <p:nvSpPr>
          <p:cNvPr id="3" name="Content Placeholder 2">
            <a:extLst>
              <a:ext uri="{FF2B5EF4-FFF2-40B4-BE49-F238E27FC236}">
                <a16:creationId xmlns:a16="http://schemas.microsoft.com/office/drawing/2014/main" id="{073391D1-1A26-9411-BFDF-80C96ABAE313}"/>
              </a:ext>
            </a:extLst>
          </p:cNvPr>
          <p:cNvSpPr>
            <a:spLocks noGrp="1"/>
          </p:cNvSpPr>
          <p:nvPr>
            <p:ph sz="half" idx="1"/>
          </p:nvPr>
        </p:nvSpPr>
        <p:spPr/>
        <p:txBody>
          <a:bodyPr/>
          <a:lstStyle/>
          <a:p>
            <a:r>
              <a:rPr lang="en-PH" dirty="0"/>
              <a:t>The indices of a 2D histogram array are the r and g (NCC) bins. The value at each point corresponds to a pixel count in the ROI. </a:t>
            </a:r>
          </a:p>
          <a:p>
            <a:r>
              <a:rPr lang="en-PH" dirty="0"/>
              <a:t>It should look similar to the NCC space plot of the ROI. From the 2D histogram, we can see which pixels (in NCC) are abundant in the ROI.</a:t>
            </a:r>
          </a:p>
          <a:p>
            <a:r>
              <a:rPr lang="en-PH" dirty="0"/>
              <a:t>From the results, it can be seen that the 2D histogram indeed looks like the NCC plot of the ROI.</a:t>
            </a:r>
          </a:p>
        </p:txBody>
      </p:sp>
      <p:pic>
        <p:nvPicPr>
          <p:cNvPr id="5" name="Picture 4">
            <a:extLst>
              <a:ext uri="{FF2B5EF4-FFF2-40B4-BE49-F238E27FC236}">
                <a16:creationId xmlns:a16="http://schemas.microsoft.com/office/drawing/2014/main" id="{6F18ADEB-A355-E772-A43B-DDC27E97C9A9}"/>
              </a:ext>
            </a:extLst>
          </p:cNvPr>
          <p:cNvPicPr>
            <a:picLocks noChangeAspect="1"/>
          </p:cNvPicPr>
          <p:nvPr/>
        </p:nvPicPr>
        <p:blipFill>
          <a:blip r:embed="rId2"/>
          <a:stretch>
            <a:fillRect/>
          </a:stretch>
        </p:blipFill>
        <p:spPr>
          <a:xfrm>
            <a:off x="7768720" y="1451432"/>
            <a:ext cx="1895740" cy="1514686"/>
          </a:xfrm>
          <a:prstGeom prst="rect">
            <a:avLst/>
          </a:prstGeom>
        </p:spPr>
      </p:pic>
      <p:pic>
        <p:nvPicPr>
          <p:cNvPr id="9" name="Picture 8">
            <a:extLst>
              <a:ext uri="{FF2B5EF4-FFF2-40B4-BE49-F238E27FC236}">
                <a16:creationId xmlns:a16="http://schemas.microsoft.com/office/drawing/2014/main" id="{B6A06026-80BE-CE92-F949-AEAA6FD9BE6E}"/>
              </a:ext>
            </a:extLst>
          </p:cNvPr>
          <p:cNvPicPr>
            <a:picLocks noChangeAspect="1"/>
          </p:cNvPicPr>
          <p:nvPr/>
        </p:nvPicPr>
        <p:blipFill>
          <a:blip r:embed="rId3"/>
          <a:stretch>
            <a:fillRect/>
          </a:stretch>
        </p:blipFill>
        <p:spPr>
          <a:xfrm>
            <a:off x="8832888" y="3188074"/>
            <a:ext cx="2194577" cy="2173114"/>
          </a:xfrm>
          <a:prstGeom prst="rect">
            <a:avLst/>
          </a:prstGeom>
        </p:spPr>
      </p:pic>
      <p:pic>
        <p:nvPicPr>
          <p:cNvPr id="11" name="Picture 10">
            <a:extLst>
              <a:ext uri="{FF2B5EF4-FFF2-40B4-BE49-F238E27FC236}">
                <a16:creationId xmlns:a16="http://schemas.microsoft.com/office/drawing/2014/main" id="{D5B29E12-E592-DB43-DCC2-E408BC0952F6}"/>
              </a:ext>
            </a:extLst>
          </p:cNvPr>
          <p:cNvPicPr>
            <a:picLocks noChangeAspect="1"/>
          </p:cNvPicPr>
          <p:nvPr/>
        </p:nvPicPr>
        <p:blipFill>
          <a:blip r:embed="rId4"/>
          <a:stretch>
            <a:fillRect/>
          </a:stretch>
        </p:blipFill>
        <p:spPr>
          <a:xfrm>
            <a:off x="6297784" y="3188074"/>
            <a:ext cx="2267597" cy="2173115"/>
          </a:xfrm>
          <a:prstGeom prst="rect">
            <a:avLst/>
          </a:prstGeom>
        </p:spPr>
      </p:pic>
    </p:spTree>
    <p:extLst>
      <p:ext uri="{BB962C8B-B14F-4D97-AF65-F5344CB8AC3E}">
        <p14:creationId xmlns:p14="http://schemas.microsoft.com/office/powerpoint/2010/main" val="1129796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651166"/>
          </a:xfrm>
        </p:spPr>
        <p:txBody>
          <a:bodyPr/>
          <a:lstStyle/>
          <a:p>
            <a:r>
              <a:rPr lang="en-PH" dirty="0"/>
              <a:t>Non-parametric Segmentation</a:t>
            </a:r>
          </a:p>
        </p:txBody>
      </p:sp>
      <p:pic>
        <p:nvPicPr>
          <p:cNvPr id="11" name="Picture 10" descr="A person holding a color chart&#10;&#10;Description automatically generated with medium confidence">
            <a:extLst>
              <a:ext uri="{FF2B5EF4-FFF2-40B4-BE49-F238E27FC236}">
                <a16:creationId xmlns:a16="http://schemas.microsoft.com/office/drawing/2014/main" id="{ECEE89EB-8BB7-9861-0C87-BC4D7F356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62" y="2532953"/>
            <a:ext cx="3370462" cy="2750247"/>
          </a:xfrm>
          <a:prstGeom prst="rect">
            <a:avLst/>
          </a:prstGeom>
        </p:spPr>
      </p:pic>
      <p:pic>
        <p:nvPicPr>
          <p:cNvPr id="4" name="Picture 3">
            <a:extLst>
              <a:ext uri="{FF2B5EF4-FFF2-40B4-BE49-F238E27FC236}">
                <a16:creationId xmlns:a16="http://schemas.microsoft.com/office/drawing/2014/main" id="{E8A97813-090D-1090-94AF-B05CDEED176E}"/>
              </a:ext>
            </a:extLst>
          </p:cNvPr>
          <p:cNvPicPr>
            <a:picLocks noChangeAspect="1"/>
          </p:cNvPicPr>
          <p:nvPr/>
        </p:nvPicPr>
        <p:blipFill>
          <a:blip r:embed="rId3"/>
          <a:stretch>
            <a:fillRect/>
          </a:stretch>
        </p:blipFill>
        <p:spPr>
          <a:xfrm>
            <a:off x="4950980" y="1473139"/>
            <a:ext cx="6163658" cy="2646212"/>
          </a:xfrm>
          <a:prstGeom prst="rect">
            <a:avLst/>
          </a:prstGeom>
        </p:spPr>
      </p:pic>
      <p:pic>
        <p:nvPicPr>
          <p:cNvPr id="6" name="Picture 5">
            <a:extLst>
              <a:ext uri="{FF2B5EF4-FFF2-40B4-BE49-F238E27FC236}">
                <a16:creationId xmlns:a16="http://schemas.microsoft.com/office/drawing/2014/main" id="{B09E070E-6FB6-34C5-7293-3618B7F6C2FB}"/>
              </a:ext>
            </a:extLst>
          </p:cNvPr>
          <p:cNvPicPr>
            <a:picLocks noChangeAspect="1"/>
          </p:cNvPicPr>
          <p:nvPr/>
        </p:nvPicPr>
        <p:blipFill>
          <a:blip r:embed="rId4"/>
          <a:stretch>
            <a:fillRect/>
          </a:stretch>
        </p:blipFill>
        <p:spPr>
          <a:xfrm>
            <a:off x="4950979" y="4016096"/>
            <a:ext cx="6163657" cy="2622143"/>
          </a:xfrm>
          <a:prstGeom prst="rect">
            <a:avLst/>
          </a:prstGeom>
        </p:spPr>
      </p:pic>
    </p:spTree>
    <p:extLst>
      <p:ext uri="{BB962C8B-B14F-4D97-AF65-F5344CB8AC3E}">
        <p14:creationId xmlns:p14="http://schemas.microsoft.com/office/powerpoint/2010/main" val="1112885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651166"/>
          </a:xfrm>
        </p:spPr>
        <p:txBody>
          <a:bodyPr/>
          <a:lstStyle/>
          <a:p>
            <a:r>
              <a:rPr lang="en-PH" dirty="0"/>
              <a:t>Non-parametric Segmentation</a:t>
            </a:r>
          </a:p>
        </p:txBody>
      </p:sp>
      <p:pic>
        <p:nvPicPr>
          <p:cNvPr id="4" name="Picture 3">
            <a:extLst>
              <a:ext uri="{FF2B5EF4-FFF2-40B4-BE49-F238E27FC236}">
                <a16:creationId xmlns:a16="http://schemas.microsoft.com/office/drawing/2014/main" id="{E8A97813-090D-1090-94AF-B05CDEED176E}"/>
              </a:ext>
            </a:extLst>
          </p:cNvPr>
          <p:cNvPicPr>
            <a:picLocks noChangeAspect="1"/>
          </p:cNvPicPr>
          <p:nvPr/>
        </p:nvPicPr>
        <p:blipFill>
          <a:blip r:embed="rId2"/>
          <a:stretch>
            <a:fillRect/>
          </a:stretch>
        </p:blipFill>
        <p:spPr>
          <a:xfrm>
            <a:off x="4950980" y="1473139"/>
            <a:ext cx="6163658" cy="2646212"/>
          </a:xfrm>
          <a:prstGeom prst="rect">
            <a:avLst/>
          </a:prstGeom>
        </p:spPr>
      </p:pic>
      <p:pic>
        <p:nvPicPr>
          <p:cNvPr id="6" name="Picture 5">
            <a:extLst>
              <a:ext uri="{FF2B5EF4-FFF2-40B4-BE49-F238E27FC236}">
                <a16:creationId xmlns:a16="http://schemas.microsoft.com/office/drawing/2014/main" id="{B09E070E-6FB6-34C5-7293-3618B7F6C2FB}"/>
              </a:ext>
            </a:extLst>
          </p:cNvPr>
          <p:cNvPicPr>
            <a:picLocks noChangeAspect="1"/>
          </p:cNvPicPr>
          <p:nvPr/>
        </p:nvPicPr>
        <p:blipFill>
          <a:blip r:embed="rId3"/>
          <a:stretch>
            <a:fillRect/>
          </a:stretch>
        </p:blipFill>
        <p:spPr>
          <a:xfrm>
            <a:off x="4950979" y="4016096"/>
            <a:ext cx="6163657" cy="2622143"/>
          </a:xfrm>
          <a:prstGeom prst="rect">
            <a:avLst/>
          </a:prstGeom>
        </p:spPr>
      </p:pic>
      <p:sp>
        <p:nvSpPr>
          <p:cNvPr id="3" name="Content Placeholder 2">
            <a:extLst>
              <a:ext uri="{FF2B5EF4-FFF2-40B4-BE49-F238E27FC236}">
                <a16:creationId xmlns:a16="http://schemas.microsoft.com/office/drawing/2014/main" id="{89AFDA05-B76C-8DE8-BC84-790BA3CECF51}"/>
              </a:ext>
            </a:extLst>
          </p:cNvPr>
          <p:cNvSpPr>
            <a:spLocks noGrp="1"/>
          </p:cNvSpPr>
          <p:nvPr>
            <p:ph sz="half" idx="1"/>
          </p:nvPr>
        </p:nvSpPr>
        <p:spPr>
          <a:xfrm>
            <a:off x="1077362" y="2041519"/>
            <a:ext cx="3641287" cy="3949154"/>
          </a:xfrm>
        </p:spPr>
        <p:txBody>
          <a:bodyPr>
            <a:normAutofit/>
          </a:bodyPr>
          <a:lstStyle/>
          <a:p>
            <a:r>
              <a:rPr lang="en-PH" dirty="0"/>
              <a:t>Here, we use a bin size of 32.</a:t>
            </a:r>
          </a:p>
          <a:p>
            <a:r>
              <a:rPr lang="en-PH" dirty="0"/>
              <a:t>We will see later that non-parametric segmentation often resolves solid colors better than parametric segmentation especially when the ROI pixel count is low. </a:t>
            </a:r>
          </a:p>
          <a:p>
            <a:r>
              <a:rPr lang="en-PH" dirty="0"/>
              <a:t>There is less granularity in the segmented images when using non-parametric segmentation.</a:t>
            </a:r>
          </a:p>
        </p:txBody>
      </p:sp>
    </p:spTree>
    <p:extLst>
      <p:ext uri="{BB962C8B-B14F-4D97-AF65-F5344CB8AC3E}">
        <p14:creationId xmlns:p14="http://schemas.microsoft.com/office/powerpoint/2010/main" val="1747156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651166"/>
          </a:xfrm>
        </p:spPr>
        <p:txBody>
          <a:bodyPr/>
          <a:lstStyle/>
          <a:p>
            <a:r>
              <a:rPr lang="en-PH" dirty="0"/>
              <a:t>Non-parametric Segmentation</a:t>
            </a:r>
          </a:p>
        </p:txBody>
      </p:sp>
      <p:pic>
        <p:nvPicPr>
          <p:cNvPr id="5" name="Picture 4">
            <a:extLst>
              <a:ext uri="{FF2B5EF4-FFF2-40B4-BE49-F238E27FC236}">
                <a16:creationId xmlns:a16="http://schemas.microsoft.com/office/drawing/2014/main" id="{3A4B2A81-2302-BBD2-4C6A-7BCF25C1D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43" y="1565265"/>
            <a:ext cx="3604326" cy="2402885"/>
          </a:xfrm>
          <a:prstGeom prst="rect">
            <a:avLst/>
          </a:prstGeom>
        </p:spPr>
      </p:pic>
      <p:pic>
        <p:nvPicPr>
          <p:cNvPr id="8" name="Picture 7">
            <a:extLst>
              <a:ext uri="{FF2B5EF4-FFF2-40B4-BE49-F238E27FC236}">
                <a16:creationId xmlns:a16="http://schemas.microsoft.com/office/drawing/2014/main" id="{682CA13D-AB1B-D6CE-27EF-29051598E0FD}"/>
              </a:ext>
            </a:extLst>
          </p:cNvPr>
          <p:cNvPicPr>
            <a:picLocks noChangeAspect="1"/>
          </p:cNvPicPr>
          <p:nvPr/>
        </p:nvPicPr>
        <p:blipFill>
          <a:blip r:embed="rId3"/>
          <a:stretch>
            <a:fillRect/>
          </a:stretch>
        </p:blipFill>
        <p:spPr>
          <a:xfrm>
            <a:off x="1077362" y="4175706"/>
            <a:ext cx="3108310" cy="2060324"/>
          </a:xfrm>
          <a:prstGeom prst="rect">
            <a:avLst/>
          </a:prstGeom>
        </p:spPr>
      </p:pic>
      <p:pic>
        <p:nvPicPr>
          <p:cNvPr id="10" name="Picture 9">
            <a:extLst>
              <a:ext uri="{FF2B5EF4-FFF2-40B4-BE49-F238E27FC236}">
                <a16:creationId xmlns:a16="http://schemas.microsoft.com/office/drawing/2014/main" id="{E95A68F5-6CAB-5187-D8B9-7CDB7D136FC1}"/>
              </a:ext>
            </a:extLst>
          </p:cNvPr>
          <p:cNvPicPr>
            <a:picLocks noChangeAspect="1"/>
          </p:cNvPicPr>
          <p:nvPr/>
        </p:nvPicPr>
        <p:blipFill>
          <a:blip r:embed="rId4"/>
          <a:stretch>
            <a:fillRect/>
          </a:stretch>
        </p:blipFill>
        <p:spPr>
          <a:xfrm>
            <a:off x="4405298" y="4180443"/>
            <a:ext cx="3108310" cy="2062657"/>
          </a:xfrm>
          <a:prstGeom prst="rect">
            <a:avLst/>
          </a:prstGeom>
        </p:spPr>
      </p:pic>
      <p:pic>
        <p:nvPicPr>
          <p:cNvPr id="13" name="Picture 12">
            <a:extLst>
              <a:ext uri="{FF2B5EF4-FFF2-40B4-BE49-F238E27FC236}">
                <a16:creationId xmlns:a16="http://schemas.microsoft.com/office/drawing/2014/main" id="{67FD4CFB-575C-5A6A-700F-E5746E6F68FA}"/>
              </a:ext>
            </a:extLst>
          </p:cNvPr>
          <p:cNvPicPr>
            <a:picLocks noChangeAspect="1"/>
          </p:cNvPicPr>
          <p:nvPr/>
        </p:nvPicPr>
        <p:blipFill>
          <a:blip r:embed="rId5"/>
          <a:stretch>
            <a:fillRect/>
          </a:stretch>
        </p:blipFill>
        <p:spPr>
          <a:xfrm>
            <a:off x="7847238" y="4175706"/>
            <a:ext cx="3108310" cy="2065061"/>
          </a:xfrm>
          <a:prstGeom prst="rect">
            <a:avLst/>
          </a:prstGeom>
        </p:spPr>
      </p:pic>
    </p:spTree>
    <p:extLst>
      <p:ext uri="{BB962C8B-B14F-4D97-AF65-F5344CB8AC3E}">
        <p14:creationId xmlns:p14="http://schemas.microsoft.com/office/powerpoint/2010/main" val="1296338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p:txBody>
          <a:bodyPr/>
          <a:lstStyle/>
          <a:p>
            <a:r>
              <a:rPr lang="en-PH" dirty="0"/>
              <a:t>Objectives</a:t>
            </a:r>
          </a:p>
        </p:txBody>
      </p:sp>
      <p:sp>
        <p:nvSpPr>
          <p:cNvPr id="3" name="Content Placeholder 2">
            <a:extLst>
              <a:ext uri="{FF2B5EF4-FFF2-40B4-BE49-F238E27FC236}">
                <a16:creationId xmlns:a16="http://schemas.microsoft.com/office/drawing/2014/main" id="{AC7B8739-D76B-6D7E-FB7D-E0B9E4D84611}"/>
              </a:ext>
            </a:extLst>
          </p:cNvPr>
          <p:cNvSpPr>
            <a:spLocks noGrp="1"/>
          </p:cNvSpPr>
          <p:nvPr>
            <p:ph idx="1"/>
          </p:nvPr>
        </p:nvSpPr>
        <p:spPr/>
        <p:txBody>
          <a:bodyPr/>
          <a:lstStyle/>
          <a:p>
            <a:r>
              <a:rPr lang="en-PH" dirty="0"/>
              <a:t>Extract the background from an image using grayscale thresholding.</a:t>
            </a:r>
          </a:p>
          <a:p>
            <a:r>
              <a:rPr lang="en-PH" dirty="0"/>
              <a:t>Transform an image into normalized chromaticity coordinate (NCC) space.</a:t>
            </a:r>
          </a:p>
          <a:p>
            <a:r>
              <a:rPr lang="en-PH" dirty="0"/>
              <a:t>Perform Gaussian parametric segmentation of colored images.</a:t>
            </a:r>
          </a:p>
          <a:p>
            <a:r>
              <a:rPr lang="en-PH" dirty="0"/>
              <a:t>Perform non-parametric segmentation of colored images.</a:t>
            </a:r>
          </a:p>
          <a:p>
            <a:pPr marL="560070" lvl="1" indent="-285750">
              <a:buFont typeface="Arial" panose="020B0604020202020204" pitchFamily="34" charset="0"/>
              <a:buChar char="•"/>
            </a:pPr>
            <a:r>
              <a:rPr lang="en-PH" b="0" dirty="0">
                <a:solidFill>
                  <a:srgbClr val="00B0F0"/>
                </a:solidFill>
              </a:rPr>
              <a:t>Compare runtimes of brute-force (nested for loop) pixel-by-pixel lookup vs vectorized lookup algorithm.</a:t>
            </a:r>
          </a:p>
          <a:p>
            <a:r>
              <a:rPr lang="en-PH" dirty="0"/>
              <a:t>Identify the strengths and weaknesses of parametric and non-parametric segmentation in practical applications.</a:t>
            </a:r>
          </a:p>
          <a:p>
            <a:pPr marL="0" indent="0">
              <a:buNone/>
            </a:pPr>
            <a:endParaRPr lang="en-PH" dirty="0"/>
          </a:p>
        </p:txBody>
      </p:sp>
    </p:spTree>
    <p:extLst>
      <p:ext uri="{BB962C8B-B14F-4D97-AF65-F5344CB8AC3E}">
        <p14:creationId xmlns:p14="http://schemas.microsoft.com/office/powerpoint/2010/main" val="920514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651166"/>
          </a:xfrm>
        </p:spPr>
        <p:txBody>
          <a:bodyPr/>
          <a:lstStyle/>
          <a:p>
            <a:r>
              <a:rPr lang="en-PH" dirty="0"/>
              <a:t>Non-parametric Segmentation Algorithms</a:t>
            </a:r>
          </a:p>
        </p:txBody>
      </p:sp>
      <p:sp>
        <p:nvSpPr>
          <p:cNvPr id="6" name="TextBox 5">
            <a:extLst>
              <a:ext uri="{FF2B5EF4-FFF2-40B4-BE49-F238E27FC236}">
                <a16:creationId xmlns:a16="http://schemas.microsoft.com/office/drawing/2014/main" id="{45B4C220-83A1-F1D3-17D0-8920B8C2DCAC}"/>
              </a:ext>
            </a:extLst>
          </p:cNvPr>
          <p:cNvSpPr txBox="1"/>
          <p:nvPr/>
        </p:nvSpPr>
        <p:spPr>
          <a:xfrm>
            <a:off x="1314091" y="2472158"/>
            <a:ext cx="10262558" cy="3308598"/>
          </a:xfrm>
          <a:prstGeom prst="rect">
            <a:avLst/>
          </a:prstGeom>
          <a:noFill/>
        </p:spPr>
        <p:txBody>
          <a:bodyPr wrap="square">
            <a:spAutoFit/>
          </a:bodyPr>
          <a:lstStyle/>
          <a:p>
            <a:r>
              <a:rPr lang="en-PH" sz="1100" dirty="0">
                <a:latin typeface="Consolas" panose="020B0609020204030204" pitchFamily="49" charset="0"/>
              </a:rPr>
              <a:t>b</a:t>
            </a:r>
            <a:r>
              <a:rPr lang="en-PH" sz="1100" b="0" dirty="0">
                <a:effectLst/>
                <a:latin typeface="Consolas" panose="020B0609020204030204" pitchFamily="49" charset="0"/>
              </a:rPr>
              <a:t>ins=32</a:t>
            </a:r>
          </a:p>
          <a:p>
            <a:r>
              <a:rPr lang="en-PH" sz="1100" b="0" dirty="0">
                <a:effectLst/>
                <a:latin typeface="Consolas" panose="020B0609020204030204" pitchFamily="49" charset="0"/>
              </a:rPr>
              <a:t>x, y= </a:t>
            </a:r>
            <a:r>
              <a:rPr lang="en-PH" sz="1100" b="0" dirty="0" err="1">
                <a:effectLst/>
                <a:latin typeface="Consolas" panose="020B0609020204030204" pitchFamily="49" charset="0"/>
              </a:rPr>
              <a:t>ROI_ncc</a:t>
            </a:r>
            <a:r>
              <a:rPr lang="en-PH" sz="1100" b="0" dirty="0">
                <a:effectLst/>
                <a:latin typeface="Consolas" panose="020B0609020204030204" pitchFamily="49" charset="0"/>
              </a:rPr>
              <a:t>[:,:,0].flatten(), </a:t>
            </a:r>
            <a:r>
              <a:rPr lang="en-PH" sz="1100" b="0" dirty="0" err="1">
                <a:effectLst/>
                <a:latin typeface="Consolas" panose="020B0609020204030204" pitchFamily="49" charset="0"/>
              </a:rPr>
              <a:t>ROI_ncc</a:t>
            </a:r>
            <a:r>
              <a:rPr lang="en-PH" sz="1100" b="0" dirty="0">
                <a:effectLst/>
                <a:latin typeface="Consolas" panose="020B0609020204030204" pitchFamily="49" charset="0"/>
              </a:rPr>
              <a:t>[:,:,1].flatten()</a:t>
            </a:r>
          </a:p>
          <a:p>
            <a:r>
              <a:rPr lang="en-PH" sz="1100" b="0" dirty="0">
                <a:effectLst/>
                <a:latin typeface="Consolas" panose="020B0609020204030204" pitchFamily="49" charset="0"/>
              </a:rPr>
              <a:t>H = np.histogram2d(</a:t>
            </a:r>
            <a:r>
              <a:rPr lang="en-PH" sz="1100" b="0" dirty="0" err="1">
                <a:effectLst/>
                <a:latin typeface="Consolas" panose="020B0609020204030204" pitchFamily="49" charset="0"/>
              </a:rPr>
              <a:t>y,x</a:t>
            </a:r>
            <a:r>
              <a:rPr lang="en-PH" sz="1100" b="0" dirty="0">
                <a:effectLst/>
                <a:latin typeface="Consolas" panose="020B0609020204030204" pitchFamily="49" charset="0"/>
              </a:rPr>
              <a:t>, bins=bins, range=[[0,1],[0,1]])</a:t>
            </a:r>
          </a:p>
          <a:p>
            <a:endParaRPr lang="en-PH" sz="1100" b="0" dirty="0">
              <a:effectLst/>
              <a:latin typeface="Consolas" panose="020B0609020204030204" pitchFamily="49" charset="0"/>
            </a:endParaRPr>
          </a:p>
          <a:p>
            <a:r>
              <a:rPr lang="en-PH" sz="1100" b="0" dirty="0">
                <a:effectLst/>
                <a:latin typeface="Consolas" panose="020B0609020204030204" pitchFamily="49" charset="0"/>
              </a:rPr>
              <a:t>M,N = </a:t>
            </a:r>
            <a:r>
              <a:rPr lang="en-PH" sz="1100" b="0" dirty="0" err="1">
                <a:effectLst/>
                <a:latin typeface="Consolas" panose="020B0609020204030204" pitchFamily="49" charset="0"/>
              </a:rPr>
              <a:t>np.shape</a:t>
            </a:r>
            <a:r>
              <a:rPr lang="en-PH" sz="1100" b="0" dirty="0">
                <a:effectLst/>
                <a:latin typeface="Consolas" panose="020B0609020204030204" pitchFamily="49" charset="0"/>
              </a:rPr>
              <a:t>(</a:t>
            </a:r>
            <a:r>
              <a:rPr lang="en-PH" sz="1100" b="0" dirty="0" err="1">
                <a:effectLst/>
                <a:latin typeface="Consolas" panose="020B0609020204030204" pitchFamily="49" charset="0"/>
              </a:rPr>
              <a:t>image_ncc</a:t>
            </a:r>
            <a:r>
              <a:rPr lang="en-PH" sz="1100" b="0" dirty="0">
                <a:effectLst/>
                <a:latin typeface="Consolas" panose="020B0609020204030204" pitchFamily="49" charset="0"/>
              </a:rPr>
              <a:t>[:,:,0])</a:t>
            </a:r>
          </a:p>
          <a:p>
            <a:r>
              <a:rPr lang="en-PH" sz="1100" b="0" dirty="0">
                <a:effectLst/>
                <a:latin typeface="Consolas" panose="020B0609020204030204" pitchFamily="49" charset="0"/>
              </a:rPr>
              <a:t>P = </a:t>
            </a:r>
            <a:r>
              <a:rPr lang="en-PH" sz="1100" b="0" dirty="0" err="1">
                <a:effectLst/>
                <a:latin typeface="Consolas" panose="020B0609020204030204" pitchFamily="49" charset="0"/>
              </a:rPr>
              <a:t>np.zeros_like</a:t>
            </a:r>
            <a:r>
              <a:rPr lang="en-PH" sz="1100" b="0" dirty="0">
                <a:effectLst/>
                <a:latin typeface="Consolas" panose="020B0609020204030204" pitchFamily="49" charset="0"/>
              </a:rPr>
              <a:t>(</a:t>
            </a:r>
            <a:r>
              <a:rPr lang="en-PH" sz="1100" b="0" dirty="0" err="1">
                <a:effectLst/>
                <a:latin typeface="Consolas" panose="020B0609020204030204" pitchFamily="49" charset="0"/>
              </a:rPr>
              <a:t>image_ncc</a:t>
            </a:r>
            <a:r>
              <a:rPr lang="en-PH" sz="1100" b="0" dirty="0">
                <a:effectLst/>
                <a:latin typeface="Consolas" panose="020B0609020204030204" pitchFamily="49" charset="0"/>
              </a:rPr>
              <a:t>[:,:,0])</a:t>
            </a:r>
          </a:p>
          <a:p>
            <a:br>
              <a:rPr lang="en-PH" sz="1100" b="0" dirty="0">
                <a:effectLst/>
                <a:latin typeface="Consolas" panose="020B0609020204030204" pitchFamily="49" charset="0"/>
              </a:rPr>
            </a:br>
            <a:r>
              <a:rPr lang="en-PH" sz="1100" b="0" dirty="0">
                <a:effectLst/>
                <a:latin typeface="Consolas" panose="020B0609020204030204" pitchFamily="49" charset="0"/>
              </a:rPr>
              <a:t>for </a:t>
            </a:r>
            <a:r>
              <a:rPr lang="en-PH" sz="1100" b="0" dirty="0" err="1">
                <a:effectLst/>
                <a:latin typeface="Consolas" panose="020B0609020204030204" pitchFamily="49" charset="0"/>
              </a:rPr>
              <a:t>i</a:t>
            </a:r>
            <a:r>
              <a:rPr lang="en-PH" sz="1100" b="0" dirty="0">
                <a:effectLst/>
                <a:latin typeface="Consolas" panose="020B0609020204030204" pitchFamily="49" charset="0"/>
              </a:rPr>
              <a:t> in range(M):</a:t>
            </a:r>
          </a:p>
          <a:p>
            <a:r>
              <a:rPr lang="en-PH" sz="1100" b="0" dirty="0">
                <a:effectLst/>
                <a:latin typeface="Consolas" panose="020B0609020204030204" pitchFamily="49" charset="0"/>
              </a:rPr>
              <a:t>    for j in range(N):</a:t>
            </a:r>
          </a:p>
          <a:p>
            <a:r>
              <a:rPr lang="en-PH" sz="1100" b="0" dirty="0">
                <a:effectLst/>
                <a:latin typeface="Consolas" panose="020B0609020204030204" pitchFamily="49" charset="0"/>
              </a:rPr>
              <a:t>        </a:t>
            </a:r>
            <a:r>
              <a:rPr lang="en-PH" sz="1100" b="0" dirty="0" err="1">
                <a:effectLst/>
                <a:latin typeface="Consolas" panose="020B0609020204030204" pitchFamily="49" charset="0"/>
              </a:rPr>
              <a:t>i_index</a:t>
            </a:r>
            <a:r>
              <a:rPr lang="en-PH" sz="1100" b="0" dirty="0">
                <a:effectLst/>
                <a:latin typeface="Consolas" panose="020B0609020204030204" pitchFamily="49" charset="0"/>
              </a:rPr>
              <a:t> = int(</a:t>
            </a:r>
            <a:r>
              <a:rPr lang="en-PH" sz="1100" b="0" dirty="0" err="1">
                <a:effectLst/>
                <a:latin typeface="Consolas" panose="020B0609020204030204" pitchFamily="49" charset="0"/>
              </a:rPr>
              <a:t>image_ncc</a:t>
            </a:r>
            <a:r>
              <a:rPr lang="en-PH" sz="1100" b="0" dirty="0">
                <a:effectLst/>
                <a:latin typeface="Consolas" panose="020B0609020204030204" pitchFamily="49" charset="0"/>
              </a:rPr>
              <a:t>[i,j,0]*(bins-1) + 1) </a:t>
            </a:r>
          </a:p>
          <a:p>
            <a:r>
              <a:rPr lang="en-PH" sz="1100" b="0" dirty="0">
                <a:effectLst/>
                <a:latin typeface="Consolas" panose="020B0609020204030204" pitchFamily="49" charset="0"/>
              </a:rPr>
              <a:t>        </a:t>
            </a:r>
            <a:r>
              <a:rPr lang="en-PH" sz="1100" b="0" dirty="0" err="1">
                <a:effectLst/>
                <a:latin typeface="Consolas" panose="020B0609020204030204" pitchFamily="49" charset="0"/>
              </a:rPr>
              <a:t>j_index</a:t>
            </a:r>
            <a:r>
              <a:rPr lang="en-PH" sz="1100" b="0" dirty="0">
                <a:effectLst/>
                <a:latin typeface="Consolas" panose="020B0609020204030204" pitchFamily="49" charset="0"/>
              </a:rPr>
              <a:t> = int(</a:t>
            </a:r>
            <a:r>
              <a:rPr lang="en-PH" sz="1100" b="0" dirty="0" err="1">
                <a:effectLst/>
                <a:latin typeface="Consolas" panose="020B0609020204030204" pitchFamily="49" charset="0"/>
              </a:rPr>
              <a:t>image_ncc</a:t>
            </a:r>
            <a:r>
              <a:rPr lang="en-PH" sz="1100" b="0" dirty="0">
                <a:effectLst/>
                <a:latin typeface="Consolas" panose="020B0609020204030204" pitchFamily="49" charset="0"/>
              </a:rPr>
              <a:t>[i,j,1]*(bins-1) + 1) </a:t>
            </a:r>
          </a:p>
          <a:p>
            <a:r>
              <a:rPr lang="en-PH" sz="1100" b="0" dirty="0">
                <a:effectLst/>
                <a:latin typeface="Consolas" panose="020B0609020204030204" pitchFamily="49" charset="0"/>
              </a:rPr>
              <a:t>        if </a:t>
            </a:r>
            <a:r>
              <a:rPr lang="en-PH" sz="1100" b="0" dirty="0" err="1">
                <a:effectLst/>
                <a:latin typeface="Consolas" panose="020B0609020204030204" pitchFamily="49" charset="0"/>
              </a:rPr>
              <a:t>i_index</a:t>
            </a:r>
            <a:r>
              <a:rPr lang="en-PH" sz="1100" b="0" dirty="0">
                <a:effectLst/>
                <a:latin typeface="Consolas" panose="020B0609020204030204" pitchFamily="49" charset="0"/>
              </a:rPr>
              <a:t> == bins:</a:t>
            </a:r>
          </a:p>
          <a:p>
            <a:r>
              <a:rPr lang="en-PH" sz="1100" b="0" dirty="0">
                <a:effectLst/>
                <a:latin typeface="Consolas" panose="020B0609020204030204" pitchFamily="49" charset="0"/>
              </a:rPr>
              <a:t>            </a:t>
            </a:r>
            <a:r>
              <a:rPr lang="en-PH" sz="1100" b="0" dirty="0" err="1">
                <a:effectLst/>
                <a:latin typeface="Consolas" panose="020B0609020204030204" pitchFamily="49" charset="0"/>
              </a:rPr>
              <a:t>i_index</a:t>
            </a:r>
            <a:r>
              <a:rPr lang="en-PH" sz="1100" b="0" dirty="0">
                <a:effectLst/>
                <a:latin typeface="Consolas" panose="020B0609020204030204" pitchFamily="49" charset="0"/>
              </a:rPr>
              <a:t> = bins-1 </a:t>
            </a:r>
          </a:p>
          <a:p>
            <a:r>
              <a:rPr lang="en-PH" sz="1100" b="0" dirty="0">
                <a:effectLst/>
                <a:latin typeface="Consolas" panose="020B0609020204030204" pitchFamily="49" charset="0"/>
              </a:rPr>
              <a:t>        if </a:t>
            </a:r>
            <a:r>
              <a:rPr lang="en-PH" sz="1100" b="0" dirty="0" err="1">
                <a:effectLst/>
                <a:latin typeface="Consolas" panose="020B0609020204030204" pitchFamily="49" charset="0"/>
              </a:rPr>
              <a:t>j_index</a:t>
            </a:r>
            <a:r>
              <a:rPr lang="en-PH" sz="1100" b="0" dirty="0">
                <a:effectLst/>
                <a:latin typeface="Consolas" panose="020B0609020204030204" pitchFamily="49" charset="0"/>
              </a:rPr>
              <a:t> == bins:</a:t>
            </a:r>
          </a:p>
          <a:p>
            <a:r>
              <a:rPr lang="en-PH" sz="1100" b="0" dirty="0">
                <a:effectLst/>
                <a:latin typeface="Consolas" panose="020B0609020204030204" pitchFamily="49" charset="0"/>
              </a:rPr>
              <a:t>            </a:t>
            </a:r>
            <a:r>
              <a:rPr lang="en-PH" sz="1100" b="0" dirty="0" err="1">
                <a:effectLst/>
                <a:latin typeface="Consolas" panose="020B0609020204030204" pitchFamily="49" charset="0"/>
              </a:rPr>
              <a:t>j_index</a:t>
            </a:r>
            <a:r>
              <a:rPr lang="en-PH" sz="1100" b="0" dirty="0">
                <a:effectLst/>
                <a:latin typeface="Consolas" panose="020B0609020204030204" pitchFamily="49" charset="0"/>
              </a:rPr>
              <a:t> = bins-1</a:t>
            </a:r>
          </a:p>
          <a:p>
            <a:r>
              <a:rPr lang="en-PH" sz="1100" b="0" dirty="0">
                <a:effectLst/>
                <a:latin typeface="Consolas" panose="020B0609020204030204" pitchFamily="49" charset="0"/>
              </a:rPr>
              <a:t>        P[</a:t>
            </a:r>
            <a:r>
              <a:rPr lang="en-PH" sz="1100" b="0" dirty="0" err="1">
                <a:effectLst/>
                <a:latin typeface="Consolas" panose="020B0609020204030204" pitchFamily="49" charset="0"/>
              </a:rPr>
              <a:t>i_index</a:t>
            </a:r>
            <a:r>
              <a:rPr lang="en-PH" sz="1100" b="0" dirty="0">
                <a:effectLst/>
                <a:latin typeface="Consolas" panose="020B0609020204030204" pitchFamily="49" charset="0"/>
              </a:rPr>
              <a:t>, </a:t>
            </a:r>
            <a:r>
              <a:rPr lang="en-PH" sz="1100" b="0" dirty="0" err="1">
                <a:effectLst/>
                <a:latin typeface="Consolas" panose="020B0609020204030204" pitchFamily="49" charset="0"/>
              </a:rPr>
              <a:t>j_index</a:t>
            </a:r>
            <a:r>
              <a:rPr lang="en-PH" sz="1100" b="0" dirty="0">
                <a:effectLst/>
                <a:latin typeface="Consolas" panose="020B0609020204030204" pitchFamily="49" charset="0"/>
              </a:rPr>
              <a:t>] = H[0][</a:t>
            </a:r>
            <a:r>
              <a:rPr lang="en-PH" sz="1100" b="0" dirty="0" err="1">
                <a:effectLst/>
                <a:latin typeface="Consolas" panose="020B0609020204030204" pitchFamily="49" charset="0"/>
              </a:rPr>
              <a:t>i_index</a:t>
            </a:r>
            <a:r>
              <a:rPr lang="en-PH" sz="1100" b="0" dirty="0">
                <a:effectLst/>
                <a:latin typeface="Consolas" panose="020B0609020204030204" pitchFamily="49" charset="0"/>
              </a:rPr>
              <a:t>, </a:t>
            </a:r>
            <a:r>
              <a:rPr lang="en-PH" sz="1100" b="0" dirty="0" err="1">
                <a:effectLst/>
                <a:latin typeface="Consolas" panose="020B0609020204030204" pitchFamily="49" charset="0"/>
              </a:rPr>
              <a:t>j_index</a:t>
            </a:r>
            <a:r>
              <a:rPr lang="en-PH" sz="1100" b="0" dirty="0">
                <a:effectLst/>
                <a:latin typeface="Consolas" panose="020B0609020204030204" pitchFamily="49" charset="0"/>
              </a:rPr>
              <a:t>]</a:t>
            </a:r>
          </a:p>
          <a:p>
            <a:r>
              <a:rPr lang="en-PH" sz="1100" b="0" dirty="0">
                <a:effectLst/>
                <a:latin typeface="Consolas" panose="020B0609020204030204" pitchFamily="49" charset="0"/>
              </a:rPr>
              <a:t>if binarized: </a:t>
            </a:r>
          </a:p>
          <a:p>
            <a:r>
              <a:rPr lang="en-PH" sz="1100" b="0" dirty="0">
                <a:effectLst/>
                <a:latin typeface="Consolas" panose="020B0609020204030204" pitchFamily="49" charset="0"/>
              </a:rPr>
              <a:t>    </a:t>
            </a:r>
            <a:r>
              <a:rPr lang="en-PH" sz="1100" b="0" dirty="0" err="1">
                <a:effectLst/>
                <a:latin typeface="Consolas" panose="020B0609020204030204" pitchFamily="49" charset="0"/>
              </a:rPr>
              <a:t>threshold_value</a:t>
            </a:r>
            <a:r>
              <a:rPr lang="en-PH" sz="1100" b="0" dirty="0">
                <a:effectLst/>
                <a:latin typeface="Consolas" panose="020B0609020204030204" pitchFamily="49" charset="0"/>
              </a:rPr>
              <a:t> = </a:t>
            </a:r>
            <a:r>
              <a:rPr lang="en-PH" sz="1100" b="0" dirty="0" err="1">
                <a:effectLst/>
                <a:latin typeface="Consolas" panose="020B0609020204030204" pitchFamily="49" charset="0"/>
              </a:rPr>
              <a:t>filters.threshold_otsu</a:t>
            </a:r>
            <a:r>
              <a:rPr lang="en-PH" sz="1100" b="0" dirty="0">
                <a:effectLst/>
                <a:latin typeface="Consolas" panose="020B0609020204030204" pitchFamily="49" charset="0"/>
              </a:rPr>
              <a:t>(P[</a:t>
            </a:r>
            <a:r>
              <a:rPr lang="en-PH" sz="1100" b="0" dirty="0" err="1">
                <a:effectLst/>
                <a:latin typeface="Consolas" panose="020B0609020204030204" pitchFamily="49" charset="0"/>
              </a:rPr>
              <a:t>np.isfinite</a:t>
            </a:r>
            <a:r>
              <a:rPr lang="en-PH" sz="1100" b="0" dirty="0">
                <a:effectLst/>
                <a:latin typeface="Consolas" panose="020B0609020204030204" pitchFamily="49" charset="0"/>
              </a:rPr>
              <a:t>(P)])   #handle only finite values, remove </a:t>
            </a:r>
            <a:r>
              <a:rPr lang="en-PH" sz="1100" b="0" dirty="0" err="1">
                <a:effectLst/>
                <a:latin typeface="Consolas" panose="020B0609020204030204" pitchFamily="49" charset="0"/>
              </a:rPr>
              <a:t>NaNs</a:t>
            </a:r>
            <a:r>
              <a:rPr lang="en-PH" sz="1100" b="0" dirty="0">
                <a:effectLst/>
                <a:latin typeface="Consolas" panose="020B0609020204030204" pitchFamily="49" charset="0"/>
              </a:rPr>
              <a:t> </a:t>
            </a:r>
          </a:p>
          <a:p>
            <a:r>
              <a:rPr lang="en-PH" sz="1100" b="0" dirty="0">
                <a:effectLst/>
                <a:latin typeface="Consolas" panose="020B0609020204030204" pitchFamily="49" charset="0"/>
              </a:rPr>
              <a:t>    P = P &gt; </a:t>
            </a:r>
            <a:r>
              <a:rPr lang="en-PH" sz="1100" b="0" dirty="0" err="1">
                <a:effectLst/>
                <a:latin typeface="Consolas" panose="020B0609020204030204" pitchFamily="49" charset="0"/>
              </a:rPr>
              <a:t>threshold_value</a:t>
            </a:r>
            <a:endParaRPr lang="en-PH" sz="1100" b="0" dirty="0">
              <a:effectLst/>
              <a:latin typeface="Consolas" panose="020B0609020204030204" pitchFamily="49" charset="0"/>
            </a:endParaRPr>
          </a:p>
        </p:txBody>
      </p:sp>
      <p:sp>
        <p:nvSpPr>
          <p:cNvPr id="7" name="Content Placeholder 2">
            <a:extLst>
              <a:ext uri="{FF2B5EF4-FFF2-40B4-BE49-F238E27FC236}">
                <a16:creationId xmlns:a16="http://schemas.microsoft.com/office/drawing/2014/main" id="{FE2A4A39-C0CC-86D1-6C50-66AFE51BFAFD}"/>
              </a:ext>
            </a:extLst>
          </p:cNvPr>
          <p:cNvSpPr txBox="1">
            <a:spLocks/>
          </p:cNvSpPr>
          <p:nvPr/>
        </p:nvSpPr>
        <p:spPr>
          <a:xfrm>
            <a:off x="1229762" y="1710840"/>
            <a:ext cx="9800547" cy="9173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a:t>One way to implement the lookup search is by brute-force (pixel-by-pixel) assignment of values (as done in the module). This means using a nested for loop.</a:t>
            </a:r>
          </a:p>
          <a:p>
            <a:endParaRPr lang="en-PH" dirty="0"/>
          </a:p>
        </p:txBody>
      </p:sp>
    </p:spTree>
    <p:extLst>
      <p:ext uri="{BB962C8B-B14F-4D97-AF65-F5344CB8AC3E}">
        <p14:creationId xmlns:p14="http://schemas.microsoft.com/office/powerpoint/2010/main" val="62322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651166"/>
          </a:xfrm>
        </p:spPr>
        <p:txBody>
          <a:bodyPr/>
          <a:lstStyle/>
          <a:p>
            <a:r>
              <a:rPr lang="en-PH" dirty="0"/>
              <a:t>Non-parametric Segmentation Algorithms</a:t>
            </a:r>
          </a:p>
        </p:txBody>
      </p:sp>
      <p:sp>
        <p:nvSpPr>
          <p:cNvPr id="6" name="TextBox 5">
            <a:extLst>
              <a:ext uri="{FF2B5EF4-FFF2-40B4-BE49-F238E27FC236}">
                <a16:creationId xmlns:a16="http://schemas.microsoft.com/office/drawing/2014/main" id="{45B4C220-83A1-F1D3-17D0-8920B8C2DCAC}"/>
              </a:ext>
            </a:extLst>
          </p:cNvPr>
          <p:cNvSpPr txBox="1"/>
          <p:nvPr/>
        </p:nvSpPr>
        <p:spPr>
          <a:xfrm>
            <a:off x="1271926" y="2686479"/>
            <a:ext cx="10262558" cy="3308598"/>
          </a:xfrm>
          <a:prstGeom prst="rect">
            <a:avLst/>
          </a:prstGeom>
          <a:noFill/>
        </p:spPr>
        <p:txBody>
          <a:bodyPr wrap="square">
            <a:spAutoFit/>
          </a:bodyPr>
          <a:lstStyle/>
          <a:p>
            <a:r>
              <a:rPr lang="en-PH" sz="1100" dirty="0">
                <a:latin typeface="Consolas" panose="020B0609020204030204" pitchFamily="49" charset="0"/>
              </a:rPr>
              <a:t>b</a:t>
            </a:r>
            <a:r>
              <a:rPr lang="en-PH" sz="1100" b="0" dirty="0">
                <a:effectLst/>
                <a:latin typeface="Consolas" panose="020B0609020204030204" pitchFamily="49" charset="0"/>
              </a:rPr>
              <a:t>ins=32</a:t>
            </a:r>
          </a:p>
          <a:p>
            <a:r>
              <a:rPr lang="en-PH" sz="1100" b="0" dirty="0">
                <a:effectLst/>
                <a:latin typeface="Consolas" panose="020B0609020204030204" pitchFamily="49" charset="0"/>
              </a:rPr>
              <a:t>x, y= </a:t>
            </a:r>
            <a:r>
              <a:rPr lang="en-PH" sz="1100" b="0" dirty="0" err="1">
                <a:effectLst/>
                <a:latin typeface="Consolas" panose="020B0609020204030204" pitchFamily="49" charset="0"/>
              </a:rPr>
              <a:t>ROI_ncc</a:t>
            </a:r>
            <a:r>
              <a:rPr lang="en-PH" sz="1100" b="0" dirty="0">
                <a:effectLst/>
                <a:latin typeface="Consolas" panose="020B0609020204030204" pitchFamily="49" charset="0"/>
              </a:rPr>
              <a:t>[:,:,0].flatten(), </a:t>
            </a:r>
            <a:r>
              <a:rPr lang="en-PH" sz="1100" b="0" dirty="0" err="1">
                <a:effectLst/>
                <a:latin typeface="Consolas" panose="020B0609020204030204" pitchFamily="49" charset="0"/>
              </a:rPr>
              <a:t>ROI_ncc</a:t>
            </a:r>
            <a:r>
              <a:rPr lang="en-PH" sz="1100" b="0" dirty="0">
                <a:effectLst/>
                <a:latin typeface="Consolas" panose="020B0609020204030204" pitchFamily="49" charset="0"/>
              </a:rPr>
              <a:t>[:,:,1].flatten()</a:t>
            </a:r>
          </a:p>
          <a:p>
            <a:r>
              <a:rPr lang="en-PH" sz="1100" b="0" dirty="0">
                <a:effectLst/>
                <a:latin typeface="Consolas" panose="020B0609020204030204" pitchFamily="49" charset="0"/>
              </a:rPr>
              <a:t>H = np.histogram2d(</a:t>
            </a:r>
            <a:r>
              <a:rPr lang="en-PH" sz="1100" b="0" dirty="0" err="1">
                <a:effectLst/>
                <a:latin typeface="Consolas" panose="020B0609020204030204" pitchFamily="49" charset="0"/>
              </a:rPr>
              <a:t>y,x</a:t>
            </a:r>
            <a:r>
              <a:rPr lang="en-PH" sz="1100" b="0" dirty="0">
                <a:effectLst/>
                <a:latin typeface="Consolas" panose="020B0609020204030204" pitchFamily="49" charset="0"/>
              </a:rPr>
              <a:t>, bins=bins, range=[[0,1],[0,1]])</a:t>
            </a:r>
          </a:p>
          <a:p>
            <a:endParaRPr lang="en-PH" sz="1100" b="0" dirty="0">
              <a:effectLst/>
              <a:latin typeface="Consolas" panose="020B0609020204030204" pitchFamily="49" charset="0"/>
            </a:endParaRPr>
          </a:p>
          <a:p>
            <a:r>
              <a:rPr lang="en-PH" sz="1100" b="0" dirty="0">
                <a:effectLst/>
                <a:latin typeface="Consolas" panose="020B0609020204030204" pitchFamily="49" charset="0"/>
              </a:rPr>
              <a:t>M,N = </a:t>
            </a:r>
            <a:r>
              <a:rPr lang="en-PH" sz="1100" b="0" dirty="0" err="1">
                <a:effectLst/>
                <a:latin typeface="Consolas" panose="020B0609020204030204" pitchFamily="49" charset="0"/>
              </a:rPr>
              <a:t>np.shape</a:t>
            </a:r>
            <a:r>
              <a:rPr lang="en-PH" sz="1100" b="0" dirty="0">
                <a:effectLst/>
                <a:latin typeface="Consolas" panose="020B0609020204030204" pitchFamily="49" charset="0"/>
              </a:rPr>
              <a:t>(</a:t>
            </a:r>
            <a:r>
              <a:rPr lang="en-PH" sz="1100" b="0" dirty="0" err="1">
                <a:effectLst/>
                <a:latin typeface="Consolas" panose="020B0609020204030204" pitchFamily="49" charset="0"/>
              </a:rPr>
              <a:t>image_ncc</a:t>
            </a:r>
            <a:r>
              <a:rPr lang="en-PH" sz="1100" b="0" dirty="0">
                <a:effectLst/>
                <a:latin typeface="Consolas" panose="020B0609020204030204" pitchFamily="49" charset="0"/>
              </a:rPr>
              <a:t>[:,:,0])</a:t>
            </a:r>
          </a:p>
          <a:p>
            <a:r>
              <a:rPr lang="en-PH" sz="1100" b="0" dirty="0">
                <a:effectLst/>
                <a:latin typeface="Consolas" panose="020B0609020204030204" pitchFamily="49" charset="0"/>
              </a:rPr>
              <a:t>P = </a:t>
            </a:r>
            <a:r>
              <a:rPr lang="en-PH" sz="1100" b="0" dirty="0" err="1">
                <a:effectLst/>
                <a:latin typeface="Consolas" panose="020B0609020204030204" pitchFamily="49" charset="0"/>
              </a:rPr>
              <a:t>np.zeros_like</a:t>
            </a:r>
            <a:r>
              <a:rPr lang="en-PH" sz="1100" b="0" dirty="0">
                <a:effectLst/>
                <a:latin typeface="Consolas" panose="020B0609020204030204" pitchFamily="49" charset="0"/>
              </a:rPr>
              <a:t>(</a:t>
            </a:r>
            <a:r>
              <a:rPr lang="en-PH" sz="1100" b="0" dirty="0" err="1">
                <a:effectLst/>
                <a:latin typeface="Consolas" panose="020B0609020204030204" pitchFamily="49" charset="0"/>
              </a:rPr>
              <a:t>image_ncc</a:t>
            </a:r>
            <a:r>
              <a:rPr lang="en-PH" sz="1100" b="0" dirty="0">
                <a:effectLst/>
                <a:latin typeface="Consolas" panose="020B0609020204030204" pitchFamily="49" charset="0"/>
              </a:rPr>
              <a:t>[:,:,0])</a:t>
            </a:r>
          </a:p>
          <a:p>
            <a:endParaRPr lang="en-PH" sz="1100" b="0" dirty="0">
              <a:effectLst/>
              <a:latin typeface="Consolas" panose="020B0609020204030204" pitchFamily="49" charset="0"/>
            </a:endParaRPr>
          </a:p>
          <a:p>
            <a:r>
              <a:rPr lang="en-PH" sz="1100" b="0" dirty="0">
                <a:effectLst/>
                <a:latin typeface="Consolas" panose="020B0609020204030204" pitchFamily="49" charset="0"/>
              </a:rPr>
              <a:t>#Vectorized look-up algorithm based on 2D histogram</a:t>
            </a:r>
          </a:p>
          <a:p>
            <a:r>
              <a:rPr lang="en-PH" sz="1100" b="0" dirty="0" err="1">
                <a:effectLst/>
                <a:latin typeface="Consolas" panose="020B0609020204030204" pitchFamily="49" charset="0"/>
              </a:rPr>
              <a:t>x_indices</a:t>
            </a:r>
            <a:r>
              <a:rPr lang="en-PH" sz="1100" b="0" dirty="0">
                <a:effectLst/>
                <a:latin typeface="Consolas" panose="020B0609020204030204" pitchFamily="49" charset="0"/>
              </a:rPr>
              <a:t> = </a:t>
            </a:r>
            <a:r>
              <a:rPr lang="en-PH" sz="1100" b="0" dirty="0" err="1">
                <a:effectLst/>
                <a:latin typeface="Consolas" panose="020B0609020204030204" pitchFamily="49" charset="0"/>
              </a:rPr>
              <a:t>np.digitize</a:t>
            </a:r>
            <a:r>
              <a:rPr lang="en-PH" sz="1100" b="0" dirty="0">
                <a:effectLst/>
                <a:latin typeface="Consolas" panose="020B0609020204030204" pitchFamily="49" charset="0"/>
              </a:rPr>
              <a:t>(</a:t>
            </a:r>
            <a:r>
              <a:rPr lang="en-PH" sz="1100" b="0" dirty="0" err="1">
                <a:effectLst/>
                <a:latin typeface="Consolas" panose="020B0609020204030204" pitchFamily="49" charset="0"/>
              </a:rPr>
              <a:t>image_ncc</a:t>
            </a:r>
            <a:r>
              <a:rPr lang="en-PH" sz="1100" b="0" dirty="0">
                <a:effectLst/>
                <a:latin typeface="Consolas" panose="020B0609020204030204" pitchFamily="49" charset="0"/>
              </a:rPr>
              <a:t>[:,:,0], H[1]) - 1</a:t>
            </a:r>
          </a:p>
          <a:p>
            <a:r>
              <a:rPr lang="en-PH" sz="1100" b="0" dirty="0" err="1">
                <a:effectLst/>
                <a:latin typeface="Consolas" panose="020B0609020204030204" pitchFamily="49" charset="0"/>
              </a:rPr>
              <a:t>y_indices</a:t>
            </a:r>
            <a:r>
              <a:rPr lang="en-PH" sz="1100" b="0" dirty="0">
                <a:effectLst/>
                <a:latin typeface="Consolas" panose="020B0609020204030204" pitchFamily="49" charset="0"/>
              </a:rPr>
              <a:t> = </a:t>
            </a:r>
            <a:r>
              <a:rPr lang="en-PH" sz="1100" b="0" dirty="0" err="1">
                <a:effectLst/>
                <a:latin typeface="Consolas" panose="020B0609020204030204" pitchFamily="49" charset="0"/>
              </a:rPr>
              <a:t>np.digitize</a:t>
            </a:r>
            <a:r>
              <a:rPr lang="en-PH" sz="1100" b="0" dirty="0">
                <a:effectLst/>
                <a:latin typeface="Consolas" panose="020B0609020204030204" pitchFamily="49" charset="0"/>
              </a:rPr>
              <a:t>(</a:t>
            </a:r>
            <a:r>
              <a:rPr lang="en-PH" sz="1100" b="0" dirty="0" err="1">
                <a:effectLst/>
                <a:latin typeface="Consolas" panose="020B0609020204030204" pitchFamily="49" charset="0"/>
              </a:rPr>
              <a:t>image_ncc</a:t>
            </a:r>
            <a:r>
              <a:rPr lang="en-PH" sz="1100" b="0" dirty="0">
                <a:effectLst/>
                <a:latin typeface="Consolas" panose="020B0609020204030204" pitchFamily="49" charset="0"/>
              </a:rPr>
              <a:t>[:,:,1], H[2]) - 1</a:t>
            </a:r>
          </a:p>
          <a:p>
            <a:br>
              <a:rPr lang="en-PH" sz="1100" b="0" dirty="0">
                <a:effectLst/>
                <a:latin typeface="Consolas" panose="020B0609020204030204" pitchFamily="49" charset="0"/>
              </a:rPr>
            </a:br>
            <a:r>
              <a:rPr lang="en-PH" sz="1100" b="0" dirty="0">
                <a:effectLst/>
                <a:latin typeface="Consolas" panose="020B0609020204030204" pitchFamily="49" charset="0"/>
              </a:rPr>
              <a:t># Prevent possible </a:t>
            </a:r>
            <a:r>
              <a:rPr lang="en-PH" sz="1100" b="0" dirty="0" err="1">
                <a:effectLst/>
                <a:latin typeface="Consolas" panose="020B0609020204030204" pitchFamily="49" charset="0"/>
              </a:rPr>
              <a:t>IndexErrors</a:t>
            </a:r>
            <a:r>
              <a:rPr lang="en-PH" sz="1100" b="0" dirty="0">
                <a:effectLst/>
                <a:latin typeface="Consolas" panose="020B0609020204030204" pitchFamily="49" charset="0"/>
              </a:rPr>
              <a:t> by clipping the values to the valid index ranges.</a:t>
            </a:r>
          </a:p>
          <a:p>
            <a:r>
              <a:rPr lang="en-PH" sz="1100" b="0" dirty="0" err="1">
                <a:effectLst/>
                <a:latin typeface="Consolas" panose="020B0609020204030204" pitchFamily="49" charset="0"/>
              </a:rPr>
              <a:t>x_indices</a:t>
            </a:r>
            <a:r>
              <a:rPr lang="en-PH" sz="1100" b="0" dirty="0">
                <a:effectLst/>
                <a:latin typeface="Consolas" panose="020B0609020204030204" pitchFamily="49" charset="0"/>
              </a:rPr>
              <a:t> = </a:t>
            </a:r>
            <a:r>
              <a:rPr lang="en-PH" sz="1100" b="0" dirty="0" err="1">
                <a:effectLst/>
                <a:latin typeface="Consolas" panose="020B0609020204030204" pitchFamily="49" charset="0"/>
              </a:rPr>
              <a:t>np.clip</a:t>
            </a:r>
            <a:r>
              <a:rPr lang="en-PH" sz="1100" b="0" dirty="0">
                <a:effectLst/>
                <a:latin typeface="Consolas" panose="020B0609020204030204" pitchFamily="49" charset="0"/>
              </a:rPr>
              <a:t>(</a:t>
            </a:r>
            <a:r>
              <a:rPr lang="en-PH" sz="1100" b="0" dirty="0" err="1">
                <a:effectLst/>
                <a:latin typeface="Consolas" panose="020B0609020204030204" pitchFamily="49" charset="0"/>
              </a:rPr>
              <a:t>x_indices</a:t>
            </a:r>
            <a:r>
              <a:rPr lang="en-PH" sz="1100" b="0" dirty="0">
                <a:effectLst/>
                <a:latin typeface="Consolas" panose="020B0609020204030204" pitchFamily="49" charset="0"/>
              </a:rPr>
              <a:t>, 0, bins-1)</a:t>
            </a:r>
          </a:p>
          <a:p>
            <a:r>
              <a:rPr lang="en-PH" sz="1100" b="0" dirty="0" err="1">
                <a:effectLst/>
                <a:latin typeface="Consolas" panose="020B0609020204030204" pitchFamily="49" charset="0"/>
              </a:rPr>
              <a:t>y_indices</a:t>
            </a:r>
            <a:r>
              <a:rPr lang="en-PH" sz="1100" b="0" dirty="0">
                <a:effectLst/>
                <a:latin typeface="Consolas" panose="020B0609020204030204" pitchFamily="49" charset="0"/>
              </a:rPr>
              <a:t> = </a:t>
            </a:r>
            <a:r>
              <a:rPr lang="en-PH" sz="1100" b="0" dirty="0" err="1">
                <a:effectLst/>
                <a:latin typeface="Consolas" panose="020B0609020204030204" pitchFamily="49" charset="0"/>
              </a:rPr>
              <a:t>np.clip</a:t>
            </a:r>
            <a:r>
              <a:rPr lang="en-PH" sz="1100" b="0" dirty="0">
                <a:effectLst/>
                <a:latin typeface="Consolas" panose="020B0609020204030204" pitchFamily="49" charset="0"/>
              </a:rPr>
              <a:t>(</a:t>
            </a:r>
            <a:r>
              <a:rPr lang="en-PH" sz="1100" b="0" dirty="0" err="1">
                <a:effectLst/>
                <a:latin typeface="Consolas" panose="020B0609020204030204" pitchFamily="49" charset="0"/>
              </a:rPr>
              <a:t>y_indices</a:t>
            </a:r>
            <a:r>
              <a:rPr lang="en-PH" sz="1100" b="0" dirty="0">
                <a:effectLst/>
                <a:latin typeface="Consolas" panose="020B0609020204030204" pitchFamily="49" charset="0"/>
              </a:rPr>
              <a:t>, 0, bins-1)</a:t>
            </a:r>
          </a:p>
          <a:p>
            <a:br>
              <a:rPr lang="en-PH" sz="1100" b="0" dirty="0">
                <a:effectLst/>
                <a:latin typeface="Consolas" panose="020B0609020204030204" pitchFamily="49" charset="0"/>
              </a:rPr>
            </a:br>
            <a:r>
              <a:rPr lang="en-PH" sz="1100" b="0" dirty="0">
                <a:effectLst/>
                <a:latin typeface="Consolas" panose="020B0609020204030204" pitchFamily="49" charset="0"/>
              </a:rPr>
              <a:t>P = H[0][</a:t>
            </a:r>
            <a:r>
              <a:rPr lang="en-PH" sz="1100" b="0" dirty="0" err="1">
                <a:effectLst/>
                <a:latin typeface="Consolas" panose="020B0609020204030204" pitchFamily="49" charset="0"/>
              </a:rPr>
              <a:t>y_indices</a:t>
            </a:r>
            <a:r>
              <a:rPr lang="en-PH" sz="1100" b="0" dirty="0">
                <a:effectLst/>
                <a:latin typeface="Consolas" panose="020B0609020204030204" pitchFamily="49" charset="0"/>
              </a:rPr>
              <a:t>, </a:t>
            </a:r>
            <a:r>
              <a:rPr lang="en-PH" sz="1100" b="0" dirty="0" err="1">
                <a:effectLst/>
                <a:latin typeface="Consolas" panose="020B0609020204030204" pitchFamily="49" charset="0"/>
              </a:rPr>
              <a:t>x_indices</a:t>
            </a:r>
            <a:r>
              <a:rPr lang="en-PH" sz="1100" b="0" dirty="0">
                <a:effectLst/>
                <a:latin typeface="Consolas" panose="020B0609020204030204" pitchFamily="49" charset="0"/>
              </a:rPr>
              <a:t>]</a:t>
            </a:r>
          </a:p>
          <a:p>
            <a:r>
              <a:rPr lang="en-PH" sz="1100" b="0" dirty="0">
                <a:effectLst/>
                <a:latin typeface="Consolas" panose="020B0609020204030204" pitchFamily="49" charset="0"/>
              </a:rPr>
              <a:t>if binarized: </a:t>
            </a:r>
          </a:p>
          <a:p>
            <a:r>
              <a:rPr lang="en-PH" sz="1100" b="0" dirty="0">
                <a:effectLst/>
                <a:latin typeface="Consolas" panose="020B0609020204030204" pitchFamily="49" charset="0"/>
              </a:rPr>
              <a:t>    </a:t>
            </a:r>
            <a:r>
              <a:rPr lang="en-PH" sz="1100" b="0" dirty="0" err="1">
                <a:effectLst/>
                <a:latin typeface="Consolas" panose="020B0609020204030204" pitchFamily="49" charset="0"/>
              </a:rPr>
              <a:t>threshold_value</a:t>
            </a:r>
            <a:r>
              <a:rPr lang="en-PH" sz="1100" b="0" dirty="0">
                <a:effectLst/>
                <a:latin typeface="Consolas" panose="020B0609020204030204" pitchFamily="49" charset="0"/>
              </a:rPr>
              <a:t> = </a:t>
            </a:r>
            <a:r>
              <a:rPr lang="en-PH" sz="1100" b="0" dirty="0" err="1">
                <a:effectLst/>
                <a:latin typeface="Consolas" panose="020B0609020204030204" pitchFamily="49" charset="0"/>
              </a:rPr>
              <a:t>filters.threshold_otsu</a:t>
            </a:r>
            <a:r>
              <a:rPr lang="en-PH" sz="1100" b="0" dirty="0">
                <a:effectLst/>
                <a:latin typeface="Consolas" panose="020B0609020204030204" pitchFamily="49" charset="0"/>
              </a:rPr>
              <a:t>(P[</a:t>
            </a:r>
            <a:r>
              <a:rPr lang="en-PH" sz="1100" b="0" dirty="0" err="1">
                <a:effectLst/>
                <a:latin typeface="Consolas" panose="020B0609020204030204" pitchFamily="49" charset="0"/>
              </a:rPr>
              <a:t>np.isfinite</a:t>
            </a:r>
            <a:r>
              <a:rPr lang="en-PH" sz="1100" b="0" dirty="0">
                <a:effectLst/>
                <a:latin typeface="Consolas" panose="020B0609020204030204" pitchFamily="49" charset="0"/>
              </a:rPr>
              <a:t>(P)])   #handle only finite values, remove </a:t>
            </a:r>
            <a:r>
              <a:rPr lang="en-PH" sz="1100" b="0" dirty="0" err="1">
                <a:effectLst/>
                <a:latin typeface="Consolas" panose="020B0609020204030204" pitchFamily="49" charset="0"/>
              </a:rPr>
              <a:t>NaNs</a:t>
            </a:r>
            <a:r>
              <a:rPr lang="en-PH" sz="1100" b="0" dirty="0">
                <a:effectLst/>
                <a:latin typeface="Consolas" panose="020B0609020204030204" pitchFamily="49" charset="0"/>
              </a:rPr>
              <a:t> </a:t>
            </a:r>
          </a:p>
          <a:p>
            <a:r>
              <a:rPr lang="en-PH" sz="1100" b="0" dirty="0">
                <a:effectLst/>
                <a:latin typeface="Consolas" panose="020B0609020204030204" pitchFamily="49" charset="0"/>
              </a:rPr>
              <a:t>    P = P &gt; </a:t>
            </a:r>
            <a:r>
              <a:rPr lang="en-PH" sz="1100" b="0" dirty="0" err="1">
                <a:effectLst/>
                <a:latin typeface="Consolas" panose="020B0609020204030204" pitchFamily="49" charset="0"/>
              </a:rPr>
              <a:t>threshold_value</a:t>
            </a:r>
            <a:endParaRPr lang="en-PH" sz="1100" b="0" dirty="0">
              <a:effectLst/>
              <a:latin typeface="Consolas" panose="020B0609020204030204" pitchFamily="49" charset="0"/>
            </a:endParaRPr>
          </a:p>
        </p:txBody>
      </p:sp>
      <p:sp>
        <p:nvSpPr>
          <p:cNvPr id="8" name="Content Placeholder 2">
            <a:extLst>
              <a:ext uri="{FF2B5EF4-FFF2-40B4-BE49-F238E27FC236}">
                <a16:creationId xmlns:a16="http://schemas.microsoft.com/office/drawing/2014/main" id="{F9677C7B-7288-36CA-1493-5A50A9612B01}"/>
              </a:ext>
            </a:extLst>
          </p:cNvPr>
          <p:cNvSpPr txBox="1">
            <a:spLocks/>
          </p:cNvSpPr>
          <p:nvPr/>
        </p:nvSpPr>
        <p:spPr>
          <a:xfrm>
            <a:off x="1271926" y="1769138"/>
            <a:ext cx="9648147" cy="9173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dirty="0"/>
              <a:t>However, this can be made more efficient. We use a cleaner, vectorized implementation using </a:t>
            </a:r>
            <a:r>
              <a:rPr lang="en-PH" dirty="0" err="1"/>
              <a:t>numpy.digitize</a:t>
            </a:r>
            <a:r>
              <a:rPr lang="en-PH" dirty="0"/>
              <a:t>() to automate the bin lookup.</a:t>
            </a:r>
          </a:p>
        </p:txBody>
      </p:sp>
    </p:spTree>
    <p:extLst>
      <p:ext uri="{BB962C8B-B14F-4D97-AF65-F5344CB8AC3E}">
        <p14:creationId xmlns:p14="http://schemas.microsoft.com/office/powerpoint/2010/main" val="680639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85988" y="603190"/>
            <a:ext cx="9950103" cy="651166"/>
          </a:xfrm>
        </p:spPr>
        <p:txBody>
          <a:bodyPr/>
          <a:lstStyle/>
          <a:p>
            <a:r>
              <a:rPr lang="en-PH" dirty="0"/>
              <a:t>Runtime Comparisons</a:t>
            </a:r>
          </a:p>
        </p:txBody>
      </p:sp>
      <p:sp>
        <p:nvSpPr>
          <p:cNvPr id="6" name="TextBox 5">
            <a:extLst>
              <a:ext uri="{FF2B5EF4-FFF2-40B4-BE49-F238E27FC236}">
                <a16:creationId xmlns:a16="http://schemas.microsoft.com/office/drawing/2014/main" id="{45B4C220-83A1-F1D3-17D0-8920B8C2DCAC}"/>
              </a:ext>
            </a:extLst>
          </p:cNvPr>
          <p:cNvSpPr txBox="1"/>
          <p:nvPr/>
        </p:nvSpPr>
        <p:spPr>
          <a:xfrm>
            <a:off x="1280552" y="1870929"/>
            <a:ext cx="10262558" cy="430887"/>
          </a:xfrm>
          <a:prstGeom prst="rect">
            <a:avLst/>
          </a:prstGeom>
          <a:noFill/>
        </p:spPr>
        <p:txBody>
          <a:bodyPr wrap="square">
            <a:spAutoFit/>
          </a:bodyPr>
          <a:lstStyle/>
          <a:p>
            <a:r>
              <a:rPr lang="en-US" sz="1100" b="0" i="0" dirty="0">
                <a:effectLst/>
                <a:latin typeface="Consolas" panose="020B0609020204030204" pitchFamily="49" charset="0"/>
              </a:rPr>
              <a:t>Runtime using nested for loops: 2.323850631713867 s </a:t>
            </a:r>
          </a:p>
          <a:p>
            <a:r>
              <a:rPr lang="en-US" sz="1100" b="0" i="0" dirty="0">
                <a:effectLst/>
                <a:latin typeface="Consolas" panose="020B0609020204030204" pitchFamily="49" charset="0"/>
              </a:rPr>
              <a:t>Runtime using vectorized look-up: 0.02889847755432129 s</a:t>
            </a:r>
            <a:endParaRPr lang="en-PH" sz="1100" b="0" dirty="0">
              <a:effectLst/>
              <a:latin typeface="Consolas" panose="020B0609020204030204" pitchFamily="49" charset="0"/>
            </a:endParaRPr>
          </a:p>
        </p:txBody>
      </p:sp>
      <p:sp>
        <p:nvSpPr>
          <p:cNvPr id="8" name="Content Placeholder 2">
            <a:extLst>
              <a:ext uri="{FF2B5EF4-FFF2-40B4-BE49-F238E27FC236}">
                <a16:creationId xmlns:a16="http://schemas.microsoft.com/office/drawing/2014/main" id="{F9677C7B-7288-36CA-1493-5A50A9612B01}"/>
              </a:ext>
            </a:extLst>
          </p:cNvPr>
          <p:cNvSpPr txBox="1">
            <a:spLocks/>
          </p:cNvSpPr>
          <p:nvPr/>
        </p:nvSpPr>
        <p:spPr>
          <a:xfrm>
            <a:off x="1280552" y="1384475"/>
            <a:ext cx="9648147" cy="9173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dirty="0"/>
              <a:t>Test 1: Billiard image (image size: 626x400, ROI size: 50x50, bin size = 32) </a:t>
            </a:r>
          </a:p>
        </p:txBody>
      </p:sp>
      <p:sp>
        <p:nvSpPr>
          <p:cNvPr id="3" name="TextBox 2">
            <a:extLst>
              <a:ext uri="{FF2B5EF4-FFF2-40B4-BE49-F238E27FC236}">
                <a16:creationId xmlns:a16="http://schemas.microsoft.com/office/drawing/2014/main" id="{914B60BE-8C8C-803C-4609-88DD63EE49FB}"/>
              </a:ext>
            </a:extLst>
          </p:cNvPr>
          <p:cNvSpPr txBox="1"/>
          <p:nvPr/>
        </p:nvSpPr>
        <p:spPr>
          <a:xfrm>
            <a:off x="1280552" y="2998113"/>
            <a:ext cx="10262558" cy="430887"/>
          </a:xfrm>
          <a:prstGeom prst="rect">
            <a:avLst/>
          </a:prstGeom>
          <a:noFill/>
        </p:spPr>
        <p:txBody>
          <a:bodyPr wrap="square">
            <a:spAutoFit/>
          </a:bodyPr>
          <a:lstStyle/>
          <a:p>
            <a:r>
              <a:rPr lang="en-US" sz="1100" b="0" i="0" dirty="0">
                <a:effectLst/>
                <a:latin typeface="Consolas" panose="020B0609020204030204" pitchFamily="49" charset="0"/>
              </a:rPr>
              <a:t>Runtime using nested for loops: 3.07297945022583 s </a:t>
            </a:r>
          </a:p>
          <a:p>
            <a:r>
              <a:rPr lang="en-US" sz="1100" b="0" i="0" dirty="0">
                <a:effectLst/>
                <a:latin typeface="Consolas" panose="020B0609020204030204" pitchFamily="49" charset="0"/>
              </a:rPr>
              <a:t>Runtime using vectorized look-up: 0.1066887378692627 s</a:t>
            </a:r>
            <a:endParaRPr lang="en-PH" sz="1100" b="0" dirty="0">
              <a:effectLst/>
              <a:latin typeface="Consolas" panose="020B0609020204030204" pitchFamily="49" charset="0"/>
            </a:endParaRPr>
          </a:p>
        </p:txBody>
      </p:sp>
      <p:sp>
        <p:nvSpPr>
          <p:cNvPr id="4" name="Content Placeholder 2">
            <a:extLst>
              <a:ext uri="{FF2B5EF4-FFF2-40B4-BE49-F238E27FC236}">
                <a16:creationId xmlns:a16="http://schemas.microsoft.com/office/drawing/2014/main" id="{E1084E21-6E8E-E7BC-6DE3-91CF26B4A69C}"/>
              </a:ext>
            </a:extLst>
          </p:cNvPr>
          <p:cNvSpPr txBox="1">
            <a:spLocks/>
          </p:cNvSpPr>
          <p:nvPr/>
        </p:nvSpPr>
        <p:spPr>
          <a:xfrm>
            <a:off x="1280552" y="2511659"/>
            <a:ext cx="9648147" cy="9173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dirty="0"/>
              <a:t>Test 2: M&amp;Ms (image size: 1200x800, ROI size: 50x50, bin size = 32). </a:t>
            </a:r>
          </a:p>
        </p:txBody>
      </p:sp>
      <p:sp>
        <p:nvSpPr>
          <p:cNvPr id="5" name="TextBox 4">
            <a:extLst>
              <a:ext uri="{FF2B5EF4-FFF2-40B4-BE49-F238E27FC236}">
                <a16:creationId xmlns:a16="http://schemas.microsoft.com/office/drawing/2014/main" id="{2752F2D5-E785-4343-0F10-DC089B02A848}"/>
              </a:ext>
            </a:extLst>
          </p:cNvPr>
          <p:cNvSpPr txBox="1"/>
          <p:nvPr/>
        </p:nvSpPr>
        <p:spPr>
          <a:xfrm>
            <a:off x="1280552" y="4125297"/>
            <a:ext cx="10262558" cy="430887"/>
          </a:xfrm>
          <a:prstGeom prst="rect">
            <a:avLst/>
          </a:prstGeom>
          <a:noFill/>
        </p:spPr>
        <p:txBody>
          <a:bodyPr wrap="square">
            <a:spAutoFit/>
          </a:bodyPr>
          <a:lstStyle/>
          <a:p>
            <a:r>
              <a:rPr lang="en-US" sz="1100" b="0" i="0" dirty="0">
                <a:effectLst/>
                <a:latin typeface="Consolas" panose="020B0609020204030204" pitchFamily="49" charset="0"/>
              </a:rPr>
              <a:t>Runtime using nested for loops: 2.23114275932312 s </a:t>
            </a:r>
          </a:p>
          <a:p>
            <a:r>
              <a:rPr lang="en-US" sz="1100" b="0" i="0" dirty="0">
                <a:effectLst/>
                <a:latin typeface="Consolas" panose="020B0609020204030204" pitchFamily="49" charset="0"/>
              </a:rPr>
              <a:t>Runtime using vectorized look-up: 0.02847456932067871 s</a:t>
            </a:r>
            <a:endParaRPr lang="en-PH" sz="1100" b="0" dirty="0">
              <a:effectLst/>
              <a:latin typeface="Consolas" panose="020B0609020204030204" pitchFamily="49" charset="0"/>
            </a:endParaRPr>
          </a:p>
        </p:txBody>
      </p:sp>
      <p:sp>
        <p:nvSpPr>
          <p:cNvPr id="7" name="Content Placeholder 2">
            <a:extLst>
              <a:ext uri="{FF2B5EF4-FFF2-40B4-BE49-F238E27FC236}">
                <a16:creationId xmlns:a16="http://schemas.microsoft.com/office/drawing/2014/main" id="{12B6D46D-7D3E-6C87-2449-951A3E0A6C5B}"/>
              </a:ext>
            </a:extLst>
          </p:cNvPr>
          <p:cNvSpPr txBox="1">
            <a:spLocks/>
          </p:cNvSpPr>
          <p:nvPr/>
        </p:nvSpPr>
        <p:spPr>
          <a:xfrm>
            <a:off x="1280552" y="3638843"/>
            <a:ext cx="9648147" cy="9173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dirty="0"/>
              <a:t>Test 3: Billiard image (image size: 626x400, ROI size: 100x100, bin size = 32) </a:t>
            </a:r>
          </a:p>
        </p:txBody>
      </p:sp>
      <p:sp>
        <p:nvSpPr>
          <p:cNvPr id="9" name="TextBox 8">
            <a:extLst>
              <a:ext uri="{FF2B5EF4-FFF2-40B4-BE49-F238E27FC236}">
                <a16:creationId xmlns:a16="http://schemas.microsoft.com/office/drawing/2014/main" id="{A9B873C2-9671-589D-1B1D-02006EECE3C5}"/>
              </a:ext>
            </a:extLst>
          </p:cNvPr>
          <p:cNvSpPr txBox="1"/>
          <p:nvPr/>
        </p:nvSpPr>
        <p:spPr>
          <a:xfrm>
            <a:off x="1280552" y="5166218"/>
            <a:ext cx="10262558" cy="430887"/>
          </a:xfrm>
          <a:prstGeom prst="rect">
            <a:avLst/>
          </a:prstGeom>
          <a:noFill/>
        </p:spPr>
        <p:txBody>
          <a:bodyPr wrap="square">
            <a:spAutoFit/>
          </a:bodyPr>
          <a:lstStyle/>
          <a:p>
            <a:r>
              <a:rPr lang="en-US" sz="1100" b="0" i="0" dirty="0">
                <a:effectLst/>
                <a:latin typeface="Consolas" panose="020B0609020204030204" pitchFamily="49" charset="0"/>
              </a:rPr>
              <a:t>Runtime using nested for loops: 2.275197744369507 s </a:t>
            </a:r>
          </a:p>
          <a:p>
            <a:r>
              <a:rPr lang="en-US" sz="1100" b="0" i="0" dirty="0">
                <a:effectLst/>
                <a:latin typeface="Consolas" panose="020B0609020204030204" pitchFamily="49" charset="0"/>
              </a:rPr>
              <a:t>Runtime using vectorized look-up: 0.027926921844482422 s</a:t>
            </a:r>
            <a:endParaRPr lang="en-PH" sz="1100" b="0" dirty="0">
              <a:effectLst/>
              <a:latin typeface="Consolas" panose="020B0609020204030204" pitchFamily="49" charset="0"/>
            </a:endParaRPr>
          </a:p>
        </p:txBody>
      </p:sp>
      <p:sp>
        <p:nvSpPr>
          <p:cNvPr id="10" name="Content Placeholder 2">
            <a:extLst>
              <a:ext uri="{FF2B5EF4-FFF2-40B4-BE49-F238E27FC236}">
                <a16:creationId xmlns:a16="http://schemas.microsoft.com/office/drawing/2014/main" id="{16DEAB38-CA06-0734-DDED-B34C54B87CAA}"/>
              </a:ext>
            </a:extLst>
          </p:cNvPr>
          <p:cNvSpPr txBox="1">
            <a:spLocks/>
          </p:cNvSpPr>
          <p:nvPr/>
        </p:nvSpPr>
        <p:spPr>
          <a:xfrm>
            <a:off x="1280552" y="4679764"/>
            <a:ext cx="9648147" cy="9173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dirty="0"/>
              <a:t>Test 4: Billiard image (image size: 626x400, ROI size: 50x50, bin size = 64) </a:t>
            </a:r>
          </a:p>
        </p:txBody>
      </p:sp>
      <p:sp>
        <p:nvSpPr>
          <p:cNvPr id="11" name="Content Placeholder 2">
            <a:extLst>
              <a:ext uri="{FF2B5EF4-FFF2-40B4-BE49-F238E27FC236}">
                <a16:creationId xmlns:a16="http://schemas.microsoft.com/office/drawing/2014/main" id="{06A0E5B1-74C3-B91E-91B5-6473EA52644E}"/>
              </a:ext>
            </a:extLst>
          </p:cNvPr>
          <p:cNvSpPr txBox="1">
            <a:spLocks/>
          </p:cNvSpPr>
          <p:nvPr/>
        </p:nvSpPr>
        <p:spPr>
          <a:xfrm>
            <a:off x="699707" y="5720685"/>
            <a:ext cx="10557764" cy="9173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1600" dirty="0"/>
              <a:t>Conclusion: The vectorized implementation is faster than the brute-force implementation regardless of image size, ROI size and bin size by roughly two orders of magnitude. This shouldn’t be surprising.</a:t>
            </a:r>
          </a:p>
        </p:txBody>
      </p:sp>
    </p:spTree>
    <p:extLst>
      <p:ext uri="{BB962C8B-B14F-4D97-AF65-F5344CB8AC3E}">
        <p14:creationId xmlns:p14="http://schemas.microsoft.com/office/powerpoint/2010/main" val="182933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p:txBody>
          <a:bodyPr/>
          <a:lstStyle/>
          <a:p>
            <a:r>
              <a:rPr lang="en-PH" dirty="0"/>
              <a:t>Objectives</a:t>
            </a:r>
          </a:p>
        </p:txBody>
      </p:sp>
      <p:sp>
        <p:nvSpPr>
          <p:cNvPr id="3" name="Content Placeholder 2">
            <a:extLst>
              <a:ext uri="{FF2B5EF4-FFF2-40B4-BE49-F238E27FC236}">
                <a16:creationId xmlns:a16="http://schemas.microsoft.com/office/drawing/2014/main" id="{AC7B8739-D76B-6D7E-FB7D-E0B9E4D84611}"/>
              </a:ext>
            </a:extLst>
          </p:cNvPr>
          <p:cNvSpPr>
            <a:spLocks noGrp="1"/>
          </p:cNvSpPr>
          <p:nvPr>
            <p:ph idx="1"/>
          </p:nvPr>
        </p:nvSpPr>
        <p:spPr/>
        <p:txBody>
          <a:bodyPr/>
          <a:lstStyle/>
          <a:p>
            <a:r>
              <a:rPr lang="en-PH" dirty="0">
                <a:solidFill>
                  <a:srgbClr val="00B0F0"/>
                </a:solidFill>
              </a:rPr>
              <a:t>Extract the background from an image using grayscale thresholding.</a:t>
            </a:r>
          </a:p>
          <a:p>
            <a:r>
              <a:rPr lang="en-PH" dirty="0"/>
              <a:t>Transform an image into normalized chromaticity coordinate (NCC) space.</a:t>
            </a:r>
          </a:p>
          <a:p>
            <a:r>
              <a:rPr lang="en-PH" dirty="0"/>
              <a:t>Perform Gaussian parametric segmentation of colored images.</a:t>
            </a:r>
          </a:p>
          <a:p>
            <a:r>
              <a:rPr lang="en-PH" dirty="0"/>
              <a:t>Perform non-parametric segmentation of colored images.</a:t>
            </a:r>
          </a:p>
          <a:p>
            <a:r>
              <a:rPr lang="en-PH" dirty="0"/>
              <a:t>Identify the strengths and weaknesses of parametric and non-parametric segmentation in practical applications.</a:t>
            </a:r>
          </a:p>
          <a:p>
            <a:pPr marL="0" indent="0">
              <a:buNone/>
            </a:pPr>
            <a:endParaRPr lang="en-PH" dirty="0"/>
          </a:p>
        </p:txBody>
      </p:sp>
    </p:spTree>
    <p:extLst>
      <p:ext uri="{BB962C8B-B14F-4D97-AF65-F5344CB8AC3E}">
        <p14:creationId xmlns:p14="http://schemas.microsoft.com/office/powerpoint/2010/main" val="1654040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120948" y="681529"/>
            <a:ext cx="9950103" cy="651166"/>
          </a:xfrm>
        </p:spPr>
        <p:txBody>
          <a:bodyPr/>
          <a:lstStyle/>
          <a:p>
            <a:r>
              <a:rPr lang="en-PH" dirty="0"/>
              <a:t>Function implementation</a:t>
            </a:r>
          </a:p>
        </p:txBody>
      </p:sp>
      <p:sp>
        <p:nvSpPr>
          <p:cNvPr id="13" name="TextBox 12">
            <a:extLst>
              <a:ext uri="{FF2B5EF4-FFF2-40B4-BE49-F238E27FC236}">
                <a16:creationId xmlns:a16="http://schemas.microsoft.com/office/drawing/2014/main" id="{12C0AF38-B1D8-516F-D325-2B03EB32BC8D}"/>
              </a:ext>
            </a:extLst>
          </p:cNvPr>
          <p:cNvSpPr txBox="1"/>
          <p:nvPr/>
        </p:nvSpPr>
        <p:spPr>
          <a:xfrm>
            <a:off x="1509623" y="1443841"/>
            <a:ext cx="9561427" cy="3785652"/>
          </a:xfrm>
          <a:prstGeom prst="rect">
            <a:avLst/>
          </a:prstGeom>
          <a:noFill/>
        </p:spPr>
        <p:txBody>
          <a:bodyPr wrap="square">
            <a:spAutoFit/>
          </a:bodyPr>
          <a:lstStyle/>
          <a:p>
            <a:r>
              <a:rPr lang="en-PH" sz="1200" b="0" dirty="0">
                <a:effectLst/>
                <a:latin typeface="Consolas" panose="020B0609020204030204" pitchFamily="49" charset="0"/>
              </a:rPr>
              <a:t>def </a:t>
            </a:r>
            <a:r>
              <a:rPr lang="en-PH" sz="1200" b="0" dirty="0" err="1">
                <a:effectLst/>
                <a:latin typeface="Consolas" panose="020B0609020204030204" pitchFamily="49" charset="0"/>
              </a:rPr>
              <a:t>nonparametric_segmenter</a:t>
            </a:r>
            <a:r>
              <a:rPr lang="en-PH" sz="1200" b="0" dirty="0">
                <a:effectLst/>
                <a:latin typeface="Consolas" panose="020B0609020204030204" pitchFamily="49" charset="0"/>
              </a:rPr>
              <a:t>(image, </a:t>
            </a:r>
            <a:r>
              <a:rPr lang="en-PH" sz="1200" b="0" dirty="0" err="1">
                <a:effectLst/>
                <a:latin typeface="Consolas" panose="020B0609020204030204" pitchFamily="49" charset="0"/>
              </a:rPr>
              <a:t>ROI_image</a:t>
            </a:r>
            <a:r>
              <a:rPr lang="en-PH" sz="1200" b="0" dirty="0">
                <a:effectLst/>
                <a:latin typeface="Consolas" panose="020B0609020204030204" pitchFamily="49" charset="0"/>
              </a:rPr>
              <a:t>, bins=32, binarized=True):</a:t>
            </a:r>
          </a:p>
          <a:p>
            <a:r>
              <a:rPr lang="en-PH" sz="1200" b="0" dirty="0">
                <a:effectLst/>
                <a:latin typeface="Consolas" panose="020B0609020204030204" pitchFamily="49" charset="0"/>
              </a:rPr>
              <a:t>    </a:t>
            </a:r>
            <a:r>
              <a:rPr lang="en-PH" sz="1200" b="0" dirty="0" err="1">
                <a:effectLst/>
                <a:latin typeface="Consolas" panose="020B0609020204030204" pitchFamily="49" charset="0"/>
              </a:rPr>
              <a:t>image_ncc</a:t>
            </a:r>
            <a:r>
              <a:rPr lang="en-PH" sz="1200" b="0" dirty="0">
                <a:effectLst/>
                <a:latin typeface="Consolas" panose="020B0609020204030204" pitchFamily="49" charset="0"/>
              </a:rPr>
              <a:t>, </a:t>
            </a:r>
            <a:r>
              <a:rPr lang="en-PH" sz="1200" b="0" dirty="0" err="1">
                <a:effectLst/>
                <a:latin typeface="Consolas" panose="020B0609020204030204" pitchFamily="49" charset="0"/>
              </a:rPr>
              <a:t>ROI_ncc</a:t>
            </a:r>
            <a:r>
              <a:rPr lang="en-PH" sz="1200" b="0" dirty="0">
                <a:effectLst/>
                <a:latin typeface="Consolas" panose="020B0609020204030204" pitchFamily="49" charset="0"/>
              </a:rPr>
              <a:t> = </a:t>
            </a:r>
            <a:r>
              <a:rPr lang="en-PH" sz="1200" b="0" dirty="0" err="1">
                <a:effectLst/>
                <a:latin typeface="Consolas" panose="020B0609020204030204" pitchFamily="49" charset="0"/>
              </a:rPr>
              <a:t>ncc</a:t>
            </a:r>
            <a:r>
              <a:rPr lang="en-PH" sz="1200" b="0" dirty="0">
                <a:effectLst/>
                <a:latin typeface="Consolas" panose="020B0609020204030204" pitchFamily="49" charset="0"/>
              </a:rPr>
              <a:t>(image), </a:t>
            </a:r>
            <a:r>
              <a:rPr lang="en-PH" sz="1200" b="0" dirty="0" err="1">
                <a:effectLst/>
                <a:latin typeface="Consolas" panose="020B0609020204030204" pitchFamily="49" charset="0"/>
              </a:rPr>
              <a:t>ncc</a:t>
            </a:r>
            <a:r>
              <a:rPr lang="en-PH" sz="1200" b="0" dirty="0">
                <a:effectLst/>
                <a:latin typeface="Consolas" panose="020B0609020204030204" pitchFamily="49" charset="0"/>
              </a:rPr>
              <a:t>(</a:t>
            </a:r>
            <a:r>
              <a:rPr lang="en-PH" sz="1200" b="0" dirty="0" err="1">
                <a:effectLst/>
                <a:latin typeface="Consolas" panose="020B0609020204030204" pitchFamily="49" charset="0"/>
              </a:rPr>
              <a:t>ROI_image</a:t>
            </a:r>
            <a:r>
              <a:rPr lang="en-PH" sz="1200" b="0" dirty="0">
                <a:effectLst/>
                <a:latin typeface="Consolas" panose="020B0609020204030204" pitchFamily="49" charset="0"/>
              </a:rPr>
              <a:t>)</a:t>
            </a:r>
          </a:p>
          <a:p>
            <a:br>
              <a:rPr lang="en-PH" sz="1200" b="0" dirty="0">
                <a:effectLst/>
                <a:latin typeface="Consolas" panose="020B0609020204030204" pitchFamily="49" charset="0"/>
              </a:rPr>
            </a:br>
            <a:r>
              <a:rPr lang="en-PH" sz="1200" b="0" dirty="0">
                <a:effectLst/>
                <a:latin typeface="Consolas" panose="020B0609020204030204" pitchFamily="49" charset="0"/>
              </a:rPr>
              <a:t>    #2D histogram of ROI</a:t>
            </a:r>
          </a:p>
          <a:p>
            <a:r>
              <a:rPr lang="en-PH" sz="1200" b="0" dirty="0">
                <a:effectLst/>
                <a:latin typeface="Consolas" panose="020B0609020204030204" pitchFamily="49" charset="0"/>
              </a:rPr>
              <a:t>    x, y= </a:t>
            </a:r>
            <a:r>
              <a:rPr lang="en-PH" sz="1200" b="0" dirty="0" err="1">
                <a:effectLst/>
                <a:latin typeface="Consolas" panose="020B0609020204030204" pitchFamily="49" charset="0"/>
              </a:rPr>
              <a:t>ROI_ncc</a:t>
            </a:r>
            <a:r>
              <a:rPr lang="en-PH" sz="1200" b="0" dirty="0">
                <a:effectLst/>
                <a:latin typeface="Consolas" panose="020B0609020204030204" pitchFamily="49" charset="0"/>
              </a:rPr>
              <a:t>[:,:,0].flatten(), </a:t>
            </a:r>
            <a:r>
              <a:rPr lang="en-PH" sz="1200" b="0" dirty="0" err="1">
                <a:effectLst/>
                <a:latin typeface="Consolas" panose="020B0609020204030204" pitchFamily="49" charset="0"/>
              </a:rPr>
              <a:t>ROI_ncc</a:t>
            </a:r>
            <a:r>
              <a:rPr lang="en-PH" sz="1200" b="0" dirty="0">
                <a:effectLst/>
                <a:latin typeface="Consolas" panose="020B0609020204030204" pitchFamily="49" charset="0"/>
              </a:rPr>
              <a:t>[:,:,1].flatten()</a:t>
            </a:r>
          </a:p>
          <a:p>
            <a:r>
              <a:rPr lang="en-PH" sz="1200" b="0" dirty="0">
                <a:effectLst/>
                <a:latin typeface="Consolas" panose="020B0609020204030204" pitchFamily="49" charset="0"/>
              </a:rPr>
              <a:t>    H = np.histogram2d(</a:t>
            </a:r>
            <a:r>
              <a:rPr lang="en-PH" sz="1200" b="0" dirty="0" err="1">
                <a:effectLst/>
                <a:latin typeface="Consolas" panose="020B0609020204030204" pitchFamily="49" charset="0"/>
              </a:rPr>
              <a:t>y,x</a:t>
            </a:r>
            <a:r>
              <a:rPr lang="en-PH" sz="1200" b="0" dirty="0">
                <a:effectLst/>
                <a:latin typeface="Consolas" panose="020B0609020204030204" pitchFamily="49" charset="0"/>
              </a:rPr>
              <a:t>, bins=bins, range=[[0,1],[0,1]])</a:t>
            </a:r>
          </a:p>
          <a:p>
            <a:br>
              <a:rPr lang="en-PH" sz="1200" b="0" dirty="0">
                <a:effectLst/>
                <a:latin typeface="Consolas" panose="020B0609020204030204" pitchFamily="49" charset="0"/>
              </a:rPr>
            </a:br>
            <a:r>
              <a:rPr lang="en-PH" sz="1200" b="0" dirty="0">
                <a:effectLst/>
                <a:latin typeface="Consolas" panose="020B0609020204030204" pitchFamily="49" charset="0"/>
              </a:rPr>
              <a:t>    #Vectorized look-up algorithm based on 2D histogram</a:t>
            </a:r>
          </a:p>
          <a:p>
            <a:r>
              <a:rPr lang="en-PH" sz="1200" b="0" dirty="0">
                <a:effectLst/>
                <a:latin typeface="Consolas" panose="020B0609020204030204" pitchFamily="49" charset="0"/>
              </a:rPr>
              <a:t>    </a:t>
            </a:r>
            <a:r>
              <a:rPr lang="en-PH" sz="1200" b="0" dirty="0" err="1">
                <a:effectLst/>
                <a:latin typeface="Consolas" panose="020B0609020204030204" pitchFamily="49" charset="0"/>
              </a:rPr>
              <a:t>x_indices</a:t>
            </a:r>
            <a:r>
              <a:rPr lang="en-PH" sz="1200" b="0" dirty="0">
                <a:effectLst/>
                <a:latin typeface="Consolas" panose="020B0609020204030204" pitchFamily="49" charset="0"/>
              </a:rPr>
              <a:t> = </a:t>
            </a:r>
            <a:r>
              <a:rPr lang="en-PH" sz="1200" b="0" dirty="0" err="1">
                <a:effectLst/>
                <a:latin typeface="Consolas" panose="020B0609020204030204" pitchFamily="49" charset="0"/>
              </a:rPr>
              <a:t>np.digitize</a:t>
            </a:r>
            <a:r>
              <a:rPr lang="en-PH" sz="1200" b="0" dirty="0">
                <a:effectLst/>
                <a:latin typeface="Consolas" panose="020B0609020204030204" pitchFamily="49" charset="0"/>
              </a:rPr>
              <a:t>(</a:t>
            </a:r>
            <a:r>
              <a:rPr lang="en-PH" sz="1200" b="0" dirty="0" err="1">
                <a:effectLst/>
                <a:latin typeface="Consolas" panose="020B0609020204030204" pitchFamily="49" charset="0"/>
              </a:rPr>
              <a:t>image_ncc</a:t>
            </a:r>
            <a:r>
              <a:rPr lang="en-PH" sz="1200" b="0" dirty="0">
                <a:effectLst/>
                <a:latin typeface="Consolas" panose="020B0609020204030204" pitchFamily="49" charset="0"/>
              </a:rPr>
              <a:t>[:,:,0], H[1]) - 1</a:t>
            </a:r>
          </a:p>
          <a:p>
            <a:r>
              <a:rPr lang="en-PH" sz="1200" b="0" dirty="0">
                <a:effectLst/>
                <a:latin typeface="Consolas" panose="020B0609020204030204" pitchFamily="49" charset="0"/>
              </a:rPr>
              <a:t>    </a:t>
            </a:r>
            <a:r>
              <a:rPr lang="en-PH" sz="1200" b="0" dirty="0" err="1">
                <a:effectLst/>
                <a:latin typeface="Consolas" panose="020B0609020204030204" pitchFamily="49" charset="0"/>
              </a:rPr>
              <a:t>y_indices</a:t>
            </a:r>
            <a:r>
              <a:rPr lang="en-PH" sz="1200" b="0" dirty="0">
                <a:effectLst/>
                <a:latin typeface="Consolas" panose="020B0609020204030204" pitchFamily="49" charset="0"/>
              </a:rPr>
              <a:t> = </a:t>
            </a:r>
            <a:r>
              <a:rPr lang="en-PH" sz="1200" b="0" dirty="0" err="1">
                <a:effectLst/>
                <a:latin typeface="Consolas" panose="020B0609020204030204" pitchFamily="49" charset="0"/>
              </a:rPr>
              <a:t>np.digitize</a:t>
            </a:r>
            <a:r>
              <a:rPr lang="en-PH" sz="1200" b="0" dirty="0">
                <a:effectLst/>
                <a:latin typeface="Consolas" panose="020B0609020204030204" pitchFamily="49" charset="0"/>
              </a:rPr>
              <a:t>(</a:t>
            </a:r>
            <a:r>
              <a:rPr lang="en-PH" sz="1200" b="0" dirty="0" err="1">
                <a:effectLst/>
                <a:latin typeface="Consolas" panose="020B0609020204030204" pitchFamily="49" charset="0"/>
              </a:rPr>
              <a:t>image_ncc</a:t>
            </a:r>
            <a:r>
              <a:rPr lang="en-PH" sz="1200" b="0" dirty="0">
                <a:effectLst/>
                <a:latin typeface="Consolas" panose="020B0609020204030204" pitchFamily="49" charset="0"/>
              </a:rPr>
              <a:t>[:,:,1], H[2]) - 1</a:t>
            </a:r>
          </a:p>
          <a:p>
            <a:br>
              <a:rPr lang="en-PH" sz="1200" b="0" dirty="0">
                <a:effectLst/>
                <a:latin typeface="Consolas" panose="020B0609020204030204" pitchFamily="49" charset="0"/>
              </a:rPr>
            </a:br>
            <a:r>
              <a:rPr lang="en-PH" sz="1200" b="0" dirty="0">
                <a:effectLst/>
                <a:latin typeface="Consolas" panose="020B0609020204030204" pitchFamily="49" charset="0"/>
              </a:rPr>
              <a:t>    # Prevent possible </a:t>
            </a:r>
            <a:r>
              <a:rPr lang="en-PH" sz="1200" b="0" dirty="0" err="1">
                <a:effectLst/>
                <a:latin typeface="Consolas" panose="020B0609020204030204" pitchFamily="49" charset="0"/>
              </a:rPr>
              <a:t>IndexErrors</a:t>
            </a:r>
            <a:r>
              <a:rPr lang="en-PH" sz="1200" b="0" dirty="0">
                <a:effectLst/>
                <a:latin typeface="Consolas" panose="020B0609020204030204" pitchFamily="49" charset="0"/>
              </a:rPr>
              <a:t> by clipping the values to the valid index ranges.</a:t>
            </a:r>
          </a:p>
          <a:p>
            <a:r>
              <a:rPr lang="en-PH" sz="1200" b="0" dirty="0">
                <a:effectLst/>
                <a:latin typeface="Consolas" panose="020B0609020204030204" pitchFamily="49" charset="0"/>
              </a:rPr>
              <a:t>    </a:t>
            </a:r>
            <a:r>
              <a:rPr lang="en-PH" sz="1200" b="0" dirty="0" err="1">
                <a:effectLst/>
                <a:latin typeface="Consolas" panose="020B0609020204030204" pitchFamily="49" charset="0"/>
              </a:rPr>
              <a:t>x_indices</a:t>
            </a:r>
            <a:r>
              <a:rPr lang="en-PH" sz="1200" b="0" dirty="0">
                <a:effectLst/>
                <a:latin typeface="Consolas" panose="020B0609020204030204" pitchFamily="49" charset="0"/>
              </a:rPr>
              <a:t> = </a:t>
            </a:r>
            <a:r>
              <a:rPr lang="en-PH" sz="1200" b="0" dirty="0" err="1">
                <a:effectLst/>
                <a:latin typeface="Consolas" panose="020B0609020204030204" pitchFamily="49" charset="0"/>
              </a:rPr>
              <a:t>np.clip</a:t>
            </a:r>
            <a:r>
              <a:rPr lang="en-PH" sz="1200" b="0" dirty="0">
                <a:effectLst/>
                <a:latin typeface="Consolas" panose="020B0609020204030204" pitchFamily="49" charset="0"/>
              </a:rPr>
              <a:t>(</a:t>
            </a:r>
            <a:r>
              <a:rPr lang="en-PH" sz="1200" b="0" dirty="0" err="1">
                <a:effectLst/>
                <a:latin typeface="Consolas" panose="020B0609020204030204" pitchFamily="49" charset="0"/>
              </a:rPr>
              <a:t>x_indices</a:t>
            </a:r>
            <a:r>
              <a:rPr lang="en-PH" sz="1200" b="0" dirty="0">
                <a:effectLst/>
                <a:latin typeface="Consolas" panose="020B0609020204030204" pitchFamily="49" charset="0"/>
              </a:rPr>
              <a:t>, 0, bins-1)</a:t>
            </a:r>
          </a:p>
          <a:p>
            <a:r>
              <a:rPr lang="en-PH" sz="1200" b="0" dirty="0">
                <a:effectLst/>
                <a:latin typeface="Consolas" panose="020B0609020204030204" pitchFamily="49" charset="0"/>
              </a:rPr>
              <a:t>    </a:t>
            </a:r>
            <a:r>
              <a:rPr lang="en-PH" sz="1200" b="0" dirty="0" err="1">
                <a:effectLst/>
                <a:latin typeface="Consolas" panose="020B0609020204030204" pitchFamily="49" charset="0"/>
              </a:rPr>
              <a:t>y_indices</a:t>
            </a:r>
            <a:r>
              <a:rPr lang="en-PH" sz="1200" b="0" dirty="0">
                <a:effectLst/>
                <a:latin typeface="Consolas" panose="020B0609020204030204" pitchFamily="49" charset="0"/>
              </a:rPr>
              <a:t> = </a:t>
            </a:r>
            <a:r>
              <a:rPr lang="en-PH" sz="1200" b="0" dirty="0" err="1">
                <a:effectLst/>
                <a:latin typeface="Consolas" panose="020B0609020204030204" pitchFamily="49" charset="0"/>
              </a:rPr>
              <a:t>np.clip</a:t>
            </a:r>
            <a:r>
              <a:rPr lang="en-PH" sz="1200" b="0" dirty="0">
                <a:effectLst/>
                <a:latin typeface="Consolas" panose="020B0609020204030204" pitchFamily="49" charset="0"/>
              </a:rPr>
              <a:t>(</a:t>
            </a:r>
            <a:r>
              <a:rPr lang="en-PH" sz="1200" b="0" dirty="0" err="1">
                <a:effectLst/>
                <a:latin typeface="Consolas" panose="020B0609020204030204" pitchFamily="49" charset="0"/>
              </a:rPr>
              <a:t>y_indices</a:t>
            </a:r>
            <a:r>
              <a:rPr lang="en-PH" sz="1200" b="0" dirty="0">
                <a:effectLst/>
                <a:latin typeface="Consolas" panose="020B0609020204030204" pitchFamily="49" charset="0"/>
              </a:rPr>
              <a:t>, 0, bins-1)</a:t>
            </a:r>
          </a:p>
          <a:p>
            <a:r>
              <a:rPr lang="en-PH" sz="1200" b="0" dirty="0">
                <a:effectLst/>
                <a:latin typeface="Consolas" panose="020B0609020204030204" pitchFamily="49" charset="0"/>
              </a:rPr>
              <a:t>    </a:t>
            </a:r>
          </a:p>
          <a:p>
            <a:r>
              <a:rPr lang="en-PH" sz="1200" b="0" dirty="0">
                <a:effectLst/>
                <a:latin typeface="Consolas" panose="020B0609020204030204" pitchFamily="49" charset="0"/>
              </a:rPr>
              <a:t>    P = H[0][</a:t>
            </a:r>
            <a:r>
              <a:rPr lang="en-PH" sz="1200" b="0" dirty="0" err="1">
                <a:effectLst/>
                <a:latin typeface="Consolas" panose="020B0609020204030204" pitchFamily="49" charset="0"/>
              </a:rPr>
              <a:t>y_indices</a:t>
            </a:r>
            <a:r>
              <a:rPr lang="en-PH" sz="1200" b="0" dirty="0">
                <a:effectLst/>
                <a:latin typeface="Consolas" panose="020B0609020204030204" pitchFamily="49" charset="0"/>
              </a:rPr>
              <a:t>, </a:t>
            </a:r>
            <a:r>
              <a:rPr lang="en-PH" sz="1200" b="0" dirty="0" err="1">
                <a:effectLst/>
                <a:latin typeface="Consolas" panose="020B0609020204030204" pitchFamily="49" charset="0"/>
              </a:rPr>
              <a:t>x_indices</a:t>
            </a:r>
            <a:r>
              <a:rPr lang="en-PH" sz="1200" b="0" dirty="0">
                <a:effectLst/>
                <a:latin typeface="Consolas" panose="020B0609020204030204" pitchFamily="49" charset="0"/>
              </a:rPr>
              <a:t>]</a:t>
            </a:r>
          </a:p>
          <a:p>
            <a:r>
              <a:rPr lang="en-PH" sz="1200" b="0" dirty="0">
                <a:effectLst/>
                <a:latin typeface="Consolas" panose="020B0609020204030204" pitchFamily="49" charset="0"/>
              </a:rPr>
              <a:t>    if binarized: </a:t>
            </a:r>
          </a:p>
          <a:p>
            <a:r>
              <a:rPr lang="en-PH" sz="1200" b="0" dirty="0">
                <a:effectLst/>
                <a:latin typeface="Consolas" panose="020B0609020204030204" pitchFamily="49" charset="0"/>
              </a:rPr>
              <a:t>        </a:t>
            </a:r>
            <a:r>
              <a:rPr lang="en-PH" sz="1200" b="0" dirty="0" err="1">
                <a:effectLst/>
                <a:latin typeface="Consolas" panose="020B0609020204030204" pitchFamily="49" charset="0"/>
              </a:rPr>
              <a:t>threshold_value</a:t>
            </a:r>
            <a:r>
              <a:rPr lang="en-PH" sz="1200" b="0" dirty="0">
                <a:effectLst/>
                <a:latin typeface="Consolas" panose="020B0609020204030204" pitchFamily="49" charset="0"/>
              </a:rPr>
              <a:t> = </a:t>
            </a:r>
            <a:r>
              <a:rPr lang="en-PH" sz="1200" b="0" dirty="0" err="1">
                <a:effectLst/>
                <a:latin typeface="Consolas" panose="020B0609020204030204" pitchFamily="49" charset="0"/>
              </a:rPr>
              <a:t>filters.threshold_otsu</a:t>
            </a:r>
            <a:r>
              <a:rPr lang="en-PH" sz="1200" b="0" dirty="0">
                <a:effectLst/>
                <a:latin typeface="Consolas" panose="020B0609020204030204" pitchFamily="49" charset="0"/>
              </a:rPr>
              <a:t>(P[</a:t>
            </a:r>
            <a:r>
              <a:rPr lang="en-PH" sz="1200" b="0" dirty="0" err="1">
                <a:effectLst/>
                <a:latin typeface="Consolas" panose="020B0609020204030204" pitchFamily="49" charset="0"/>
              </a:rPr>
              <a:t>np.isfinite</a:t>
            </a:r>
            <a:r>
              <a:rPr lang="en-PH" sz="1200" b="0" dirty="0">
                <a:effectLst/>
                <a:latin typeface="Consolas" panose="020B0609020204030204" pitchFamily="49" charset="0"/>
              </a:rPr>
              <a:t>(P)])   #handle only finite values, remove </a:t>
            </a:r>
            <a:r>
              <a:rPr lang="en-PH" sz="1200" b="0" dirty="0" err="1">
                <a:effectLst/>
                <a:latin typeface="Consolas" panose="020B0609020204030204" pitchFamily="49" charset="0"/>
              </a:rPr>
              <a:t>NaNs</a:t>
            </a:r>
            <a:r>
              <a:rPr lang="en-PH" sz="1200" b="0" dirty="0">
                <a:effectLst/>
                <a:latin typeface="Consolas" panose="020B0609020204030204" pitchFamily="49" charset="0"/>
              </a:rPr>
              <a:t> </a:t>
            </a:r>
          </a:p>
          <a:p>
            <a:r>
              <a:rPr lang="en-PH" sz="1200" b="0" dirty="0">
                <a:effectLst/>
                <a:latin typeface="Consolas" panose="020B0609020204030204" pitchFamily="49" charset="0"/>
              </a:rPr>
              <a:t>        P = P &gt; </a:t>
            </a:r>
            <a:r>
              <a:rPr lang="en-PH" sz="1200" b="0" dirty="0" err="1">
                <a:effectLst/>
                <a:latin typeface="Consolas" panose="020B0609020204030204" pitchFamily="49" charset="0"/>
              </a:rPr>
              <a:t>threshold_value</a:t>
            </a:r>
            <a:endParaRPr lang="en-PH" sz="1200" b="0" dirty="0">
              <a:effectLst/>
              <a:latin typeface="Consolas" panose="020B0609020204030204" pitchFamily="49" charset="0"/>
            </a:endParaRPr>
          </a:p>
          <a:p>
            <a:r>
              <a:rPr lang="en-PH" sz="1200" b="0" dirty="0">
                <a:effectLst/>
                <a:latin typeface="Consolas" panose="020B0609020204030204" pitchFamily="49" charset="0"/>
              </a:rPr>
              <a:t>    return P</a:t>
            </a:r>
          </a:p>
        </p:txBody>
      </p:sp>
    </p:spTree>
    <p:extLst>
      <p:ext uri="{BB962C8B-B14F-4D97-AF65-F5344CB8AC3E}">
        <p14:creationId xmlns:p14="http://schemas.microsoft.com/office/powerpoint/2010/main" val="4175654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p:txBody>
          <a:bodyPr/>
          <a:lstStyle/>
          <a:p>
            <a:r>
              <a:rPr lang="en-PH" dirty="0"/>
              <a:t>Objectives</a:t>
            </a:r>
          </a:p>
        </p:txBody>
      </p:sp>
      <p:sp>
        <p:nvSpPr>
          <p:cNvPr id="3" name="Content Placeholder 2">
            <a:extLst>
              <a:ext uri="{FF2B5EF4-FFF2-40B4-BE49-F238E27FC236}">
                <a16:creationId xmlns:a16="http://schemas.microsoft.com/office/drawing/2014/main" id="{AC7B8739-D76B-6D7E-FB7D-E0B9E4D84611}"/>
              </a:ext>
            </a:extLst>
          </p:cNvPr>
          <p:cNvSpPr>
            <a:spLocks noGrp="1"/>
          </p:cNvSpPr>
          <p:nvPr>
            <p:ph idx="1"/>
          </p:nvPr>
        </p:nvSpPr>
        <p:spPr/>
        <p:txBody>
          <a:bodyPr/>
          <a:lstStyle/>
          <a:p>
            <a:r>
              <a:rPr lang="en-PH" dirty="0"/>
              <a:t>Extract the background from an image using grayscale thresholding.</a:t>
            </a:r>
          </a:p>
          <a:p>
            <a:r>
              <a:rPr lang="en-PH" dirty="0"/>
              <a:t>Transform an image into normalized chromaticity coordinate (NCC) space.</a:t>
            </a:r>
          </a:p>
          <a:p>
            <a:r>
              <a:rPr lang="en-PH" dirty="0"/>
              <a:t>Perform Gaussian parametric segmentation of colored images.</a:t>
            </a:r>
          </a:p>
          <a:p>
            <a:r>
              <a:rPr lang="en-PH" dirty="0"/>
              <a:t>Perform non-parametric segmentation of colored images.</a:t>
            </a:r>
          </a:p>
          <a:p>
            <a:pPr marL="560070" lvl="1" indent="-285750">
              <a:buFont typeface="Arial" panose="020B0604020202020204" pitchFamily="34" charset="0"/>
              <a:buChar char="•"/>
            </a:pPr>
            <a:r>
              <a:rPr lang="en-PH" b="0" dirty="0"/>
              <a:t>Compare runtimes of brute-force (nested for loop) pixel-by-pixel lookup vs vectorized lookup algorithm.</a:t>
            </a:r>
          </a:p>
          <a:p>
            <a:r>
              <a:rPr lang="en-PH" dirty="0">
                <a:solidFill>
                  <a:srgbClr val="00B0F0"/>
                </a:solidFill>
              </a:rPr>
              <a:t>Identify the strengths and weaknesses of parametric and non-parametric segmentation in practical applications.</a:t>
            </a:r>
          </a:p>
          <a:p>
            <a:pPr marL="0" indent="0">
              <a:buNone/>
            </a:pPr>
            <a:endParaRPr lang="en-PH" dirty="0"/>
          </a:p>
        </p:txBody>
      </p:sp>
    </p:spTree>
    <p:extLst>
      <p:ext uri="{BB962C8B-B14F-4D97-AF65-F5344CB8AC3E}">
        <p14:creationId xmlns:p14="http://schemas.microsoft.com/office/powerpoint/2010/main" val="2156091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using the Color Wheel</a:t>
            </a:r>
          </a:p>
        </p:txBody>
      </p:sp>
      <p:pic>
        <p:nvPicPr>
          <p:cNvPr id="5" name="Picture 4" descr="A picture containing colorfulness, circle, rainbow, creativity&#10;&#10;Description automatically generated">
            <a:extLst>
              <a:ext uri="{FF2B5EF4-FFF2-40B4-BE49-F238E27FC236}">
                <a16:creationId xmlns:a16="http://schemas.microsoft.com/office/drawing/2014/main" id="{BA5D50F8-1602-3279-5CD1-BCF384E3E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827" y="1298232"/>
            <a:ext cx="3336227" cy="3336227"/>
          </a:xfrm>
          <a:prstGeom prst="rect">
            <a:avLst/>
          </a:prstGeom>
        </p:spPr>
      </p:pic>
      <p:sp>
        <p:nvSpPr>
          <p:cNvPr id="6" name="Content Placeholder 2">
            <a:extLst>
              <a:ext uri="{FF2B5EF4-FFF2-40B4-BE49-F238E27FC236}">
                <a16:creationId xmlns:a16="http://schemas.microsoft.com/office/drawing/2014/main" id="{D90758BF-04D7-5FDF-3E06-37C5128F02F8}"/>
              </a:ext>
            </a:extLst>
          </p:cNvPr>
          <p:cNvSpPr>
            <a:spLocks noGrp="1"/>
          </p:cNvSpPr>
          <p:nvPr>
            <p:ph idx="1"/>
          </p:nvPr>
        </p:nvSpPr>
        <p:spPr>
          <a:xfrm>
            <a:off x="1077362" y="4699114"/>
            <a:ext cx="9950103" cy="1558611"/>
          </a:xfrm>
        </p:spPr>
        <p:txBody>
          <a:bodyPr>
            <a:normAutofit lnSpcReduction="10000"/>
          </a:bodyPr>
          <a:lstStyle/>
          <a:p>
            <a:r>
              <a:rPr lang="en-PH" dirty="0"/>
              <a:t>We test both segmentation methods based on their capabilities to discern color/hue, saturation, and discern color gradients (analogous colors).</a:t>
            </a:r>
          </a:p>
          <a:p>
            <a:r>
              <a:rPr lang="en-PH" dirty="0"/>
              <a:t>We also test the effect of ROI size for both methods.</a:t>
            </a:r>
          </a:p>
          <a:p>
            <a:r>
              <a:rPr lang="en-PH" dirty="0"/>
              <a:t>For non-parametric segmentation, we investigate the effect of increasing bin size.</a:t>
            </a:r>
          </a:p>
          <a:p>
            <a:endParaRPr lang="en-PH" dirty="0"/>
          </a:p>
        </p:txBody>
      </p:sp>
    </p:spTree>
    <p:extLst>
      <p:ext uri="{BB962C8B-B14F-4D97-AF65-F5344CB8AC3E}">
        <p14:creationId xmlns:p14="http://schemas.microsoft.com/office/powerpoint/2010/main" val="3866882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1: RGB Discernment</a:t>
            </a:r>
          </a:p>
        </p:txBody>
      </p:sp>
      <p:pic>
        <p:nvPicPr>
          <p:cNvPr id="10" name="Picture 9">
            <a:extLst>
              <a:ext uri="{FF2B5EF4-FFF2-40B4-BE49-F238E27FC236}">
                <a16:creationId xmlns:a16="http://schemas.microsoft.com/office/drawing/2014/main" id="{60E83689-3198-AC4E-4629-48055BA80155}"/>
              </a:ext>
            </a:extLst>
          </p:cNvPr>
          <p:cNvPicPr>
            <a:picLocks noChangeAspect="1"/>
          </p:cNvPicPr>
          <p:nvPr/>
        </p:nvPicPr>
        <p:blipFill>
          <a:blip r:embed="rId2"/>
          <a:stretch>
            <a:fillRect/>
          </a:stretch>
        </p:blipFill>
        <p:spPr>
          <a:xfrm>
            <a:off x="1182861" y="1316704"/>
            <a:ext cx="9739103" cy="4903989"/>
          </a:xfrm>
          <a:prstGeom prst="rect">
            <a:avLst/>
          </a:prstGeom>
        </p:spPr>
      </p:pic>
    </p:spTree>
    <p:extLst>
      <p:ext uri="{BB962C8B-B14F-4D97-AF65-F5344CB8AC3E}">
        <p14:creationId xmlns:p14="http://schemas.microsoft.com/office/powerpoint/2010/main" val="2050254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1: RGB Discernment</a:t>
            </a:r>
          </a:p>
        </p:txBody>
      </p:sp>
      <p:pic>
        <p:nvPicPr>
          <p:cNvPr id="10" name="Picture 9">
            <a:extLst>
              <a:ext uri="{FF2B5EF4-FFF2-40B4-BE49-F238E27FC236}">
                <a16:creationId xmlns:a16="http://schemas.microsoft.com/office/drawing/2014/main" id="{60E83689-3198-AC4E-4629-48055BA80155}"/>
              </a:ext>
            </a:extLst>
          </p:cNvPr>
          <p:cNvPicPr>
            <a:picLocks noChangeAspect="1"/>
          </p:cNvPicPr>
          <p:nvPr/>
        </p:nvPicPr>
        <p:blipFill>
          <a:blip r:embed="rId2"/>
          <a:stretch>
            <a:fillRect/>
          </a:stretch>
        </p:blipFill>
        <p:spPr>
          <a:xfrm>
            <a:off x="1243617" y="1344688"/>
            <a:ext cx="5039938" cy="2537790"/>
          </a:xfrm>
          <a:prstGeom prst="rect">
            <a:avLst/>
          </a:prstGeom>
        </p:spPr>
      </p:pic>
      <p:pic>
        <p:nvPicPr>
          <p:cNvPr id="3" name="Picture 2">
            <a:extLst>
              <a:ext uri="{FF2B5EF4-FFF2-40B4-BE49-F238E27FC236}">
                <a16:creationId xmlns:a16="http://schemas.microsoft.com/office/drawing/2014/main" id="{72CEC8D9-08DC-799B-5B47-6E59E2179361}"/>
              </a:ext>
            </a:extLst>
          </p:cNvPr>
          <p:cNvPicPr>
            <a:picLocks noChangeAspect="1"/>
          </p:cNvPicPr>
          <p:nvPr/>
        </p:nvPicPr>
        <p:blipFill>
          <a:blip r:embed="rId3"/>
          <a:stretch>
            <a:fillRect/>
          </a:stretch>
        </p:blipFill>
        <p:spPr>
          <a:xfrm>
            <a:off x="1182862" y="1344688"/>
            <a:ext cx="9739102" cy="4910703"/>
          </a:xfrm>
          <a:prstGeom prst="rect">
            <a:avLst/>
          </a:prstGeom>
        </p:spPr>
      </p:pic>
    </p:spTree>
    <p:extLst>
      <p:ext uri="{BB962C8B-B14F-4D97-AF65-F5344CB8AC3E}">
        <p14:creationId xmlns:p14="http://schemas.microsoft.com/office/powerpoint/2010/main" val="789944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1: RGB Discernment</a:t>
            </a:r>
          </a:p>
        </p:txBody>
      </p:sp>
      <p:pic>
        <p:nvPicPr>
          <p:cNvPr id="3" name="Picture 2">
            <a:extLst>
              <a:ext uri="{FF2B5EF4-FFF2-40B4-BE49-F238E27FC236}">
                <a16:creationId xmlns:a16="http://schemas.microsoft.com/office/drawing/2014/main" id="{9D962B6D-E566-5872-F2F2-BDC6A0530193}"/>
              </a:ext>
            </a:extLst>
          </p:cNvPr>
          <p:cNvPicPr>
            <a:picLocks noChangeAspect="1"/>
          </p:cNvPicPr>
          <p:nvPr/>
        </p:nvPicPr>
        <p:blipFill>
          <a:blip r:embed="rId2"/>
          <a:stretch>
            <a:fillRect/>
          </a:stretch>
        </p:blipFill>
        <p:spPr>
          <a:xfrm>
            <a:off x="1182862" y="1344687"/>
            <a:ext cx="9793894" cy="4910703"/>
          </a:xfrm>
          <a:prstGeom prst="rect">
            <a:avLst/>
          </a:prstGeom>
        </p:spPr>
      </p:pic>
    </p:spTree>
    <p:extLst>
      <p:ext uri="{BB962C8B-B14F-4D97-AF65-F5344CB8AC3E}">
        <p14:creationId xmlns:p14="http://schemas.microsoft.com/office/powerpoint/2010/main" val="3243882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1: RGB Discernment</a:t>
            </a:r>
          </a:p>
        </p:txBody>
      </p:sp>
      <p:grpSp>
        <p:nvGrpSpPr>
          <p:cNvPr id="6" name="Group 5">
            <a:extLst>
              <a:ext uri="{FF2B5EF4-FFF2-40B4-BE49-F238E27FC236}">
                <a16:creationId xmlns:a16="http://schemas.microsoft.com/office/drawing/2014/main" id="{1246B1A8-0A96-52D8-098A-C72C3D610D8C}"/>
              </a:ext>
            </a:extLst>
          </p:cNvPr>
          <p:cNvGrpSpPr/>
          <p:nvPr/>
        </p:nvGrpSpPr>
        <p:grpSpPr>
          <a:xfrm>
            <a:off x="1161994" y="1233576"/>
            <a:ext cx="3578141" cy="5373097"/>
            <a:chOff x="1161994" y="1233576"/>
            <a:chExt cx="3578141" cy="5373097"/>
          </a:xfrm>
        </p:grpSpPr>
        <p:pic>
          <p:nvPicPr>
            <p:cNvPr id="3" name="Picture 2">
              <a:extLst>
                <a:ext uri="{FF2B5EF4-FFF2-40B4-BE49-F238E27FC236}">
                  <a16:creationId xmlns:a16="http://schemas.microsoft.com/office/drawing/2014/main" id="{9D962B6D-E566-5872-F2F2-BDC6A0530193}"/>
                </a:ext>
              </a:extLst>
            </p:cNvPr>
            <p:cNvPicPr>
              <a:picLocks noChangeAspect="1"/>
            </p:cNvPicPr>
            <p:nvPr/>
          </p:nvPicPr>
          <p:blipFill>
            <a:blip r:embed="rId2"/>
            <a:stretch>
              <a:fillRect/>
            </a:stretch>
          </p:blipFill>
          <p:spPr>
            <a:xfrm>
              <a:off x="1161994" y="4812577"/>
              <a:ext cx="3578141" cy="1794096"/>
            </a:xfrm>
            <a:prstGeom prst="rect">
              <a:avLst/>
            </a:prstGeom>
          </p:spPr>
        </p:pic>
        <p:pic>
          <p:nvPicPr>
            <p:cNvPr id="4" name="Picture 3">
              <a:extLst>
                <a:ext uri="{FF2B5EF4-FFF2-40B4-BE49-F238E27FC236}">
                  <a16:creationId xmlns:a16="http://schemas.microsoft.com/office/drawing/2014/main" id="{2C46DAEC-F856-DDE8-9F09-1D3BC3643707}"/>
                </a:ext>
              </a:extLst>
            </p:cNvPr>
            <p:cNvPicPr>
              <a:picLocks noChangeAspect="1"/>
            </p:cNvPicPr>
            <p:nvPr/>
          </p:nvPicPr>
          <p:blipFill>
            <a:blip r:embed="rId3"/>
            <a:stretch>
              <a:fillRect/>
            </a:stretch>
          </p:blipFill>
          <p:spPr>
            <a:xfrm>
              <a:off x="1202395" y="3017396"/>
              <a:ext cx="3537740" cy="1783818"/>
            </a:xfrm>
            <a:prstGeom prst="rect">
              <a:avLst/>
            </a:prstGeom>
          </p:spPr>
        </p:pic>
        <p:pic>
          <p:nvPicPr>
            <p:cNvPr id="5" name="Picture 4">
              <a:extLst>
                <a:ext uri="{FF2B5EF4-FFF2-40B4-BE49-F238E27FC236}">
                  <a16:creationId xmlns:a16="http://schemas.microsoft.com/office/drawing/2014/main" id="{478A993D-93A4-65B7-7770-25F1A76BE81D}"/>
                </a:ext>
              </a:extLst>
            </p:cNvPr>
            <p:cNvPicPr>
              <a:picLocks noChangeAspect="1"/>
            </p:cNvPicPr>
            <p:nvPr/>
          </p:nvPicPr>
          <p:blipFill>
            <a:blip r:embed="rId4"/>
            <a:stretch>
              <a:fillRect/>
            </a:stretch>
          </p:blipFill>
          <p:spPr>
            <a:xfrm>
              <a:off x="1220114" y="1233576"/>
              <a:ext cx="3520021" cy="1772457"/>
            </a:xfrm>
            <a:prstGeom prst="rect">
              <a:avLst/>
            </a:prstGeom>
          </p:spPr>
        </p:pic>
      </p:grpSp>
      <p:sp>
        <p:nvSpPr>
          <p:cNvPr id="7" name="Content Placeholder 2">
            <a:extLst>
              <a:ext uri="{FF2B5EF4-FFF2-40B4-BE49-F238E27FC236}">
                <a16:creationId xmlns:a16="http://schemas.microsoft.com/office/drawing/2014/main" id="{88EFCA44-0A3A-A525-9DFD-0FE2495A7D01}"/>
              </a:ext>
            </a:extLst>
          </p:cNvPr>
          <p:cNvSpPr>
            <a:spLocks noGrp="1"/>
          </p:cNvSpPr>
          <p:nvPr>
            <p:ph idx="1"/>
          </p:nvPr>
        </p:nvSpPr>
        <p:spPr>
          <a:xfrm>
            <a:off x="5277540" y="1464465"/>
            <a:ext cx="5496852" cy="2667588"/>
          </a:xfrm>
        </p:spPr>
        <p:txBody>
          <a:bodyPr>
            <a:normAutofit/>
          </a:bodyPr>
          <a:lstStyle/>
          <a:p>
            <a:pPr marL="0" indent="0">
              <a:buNone/>
            </a:pPr>
            <a:r>
              <a:rPr lang="en-PH" dirty="0"/>
              <a:t>Under constant ROI (100x100) and a bin size of 32 for the non-parametric algorithm, both methods are able to discern RGB almost to the same degree. </a:t>
            </a:r>
          </a:p>
          <a:p>
            <a:pPr marL="0" indent="0">
              <a:buNone/>
            </a:pPr>
            <a:r>
              <a:rPr lang="en-PH" dirty="0"/>
              <a:t>Interestingly, slightly more greens were segmented by the parametric algorithm compared to the non-parametric algorithm. </a:t>
            </a:r>
          </a:p>
          <a:p>
            <a:pPr marL="0" indent="0">
              <a:buNone/>
            </a:pPr>
            <a:endParaRPr lang="en-PH" dirty="0"/>
          </a:p>
          <a:p>
            <a:pPr marL="0" indent="0">
              <a:buNone/>
            </a:pPr>
            <a:endParaRPr lang="en-PH" dirty="0"/>
          </a:p>
        </p:txBody>
      </p:sp>
    </p:spTree>
    <p:extLst>
      <p:ext uri="{BB962C8B-B14F-4D97-AF65-F5344CB8AC3E}">
        <p14:creationId xmlns:p14="http://schemas.microsoft.com/office/powerpoint/2010/main" val="2750973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2: ROI Size (50x50)</a:t>
            </a:r>
          </a:p>
        </p:txBody>
      </p:sp>
      <p:pic>
        <p:nvPicPr>
          <p:cNvPr id="11" name="Picture 10">
            <a:extLst>
              <a:ext uri="{FF2B5EF4-FFF2-40B4-BE49-F238E27FC236}">
                <a16:creationId xmlns:a16="http://schemas.microsoft.com/office/drawing/2014/main" id="{8322F1AC-4857-ED60-63B9-660062018FB1}"/>
              </a:ext>
            </a:extLst>
          </p:cNvPr>
          <p:cNvPicPr>
            <a:picLocks noChangeAspect="1"/>
          </p:cNvPicPr>
          <p:nvPr/>
        </p:nvPicPr>
        <p:blipFill>
          <a:blip r:embed="rId2"/>
          <a:stretch>
            <a:fillRect/>
          </a:stretch>
        </p:blipFill>
        <p:spPr>
          <a:xfrm>
            <a:off x="1497196" y="1233577"/>
            <a:ext cx="9110434" cy="4625891"/>
          </a:xfrm>
          <a:prstGeom prst="rect">
            <a:avLst/>
          </a:prstGeom>
        </p:spPr>
      </p:pic>
    </p:spTree>
    <p:extLst>
      <p:ext uri="{BB962C8B-B14F-4D97-AF65-F5344CB8AC3E}">
        <p14:creationId xmlns:p14="http://schemas.microsoft.com/office/powerpoint/2010/main" val="544410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2: ROI Size (80x80)</a:t>
            </a:r>
          </a:p>
        </p:txBody>
      </p:sp>
      <p:pic>
        <p:nvPicPr>
          <p:cNvPr id="5" name="Picture 4">
            <a:extLst>
              <a:ext uri="{FF2B5EF4-FFF2-40B4-BE49-F238E27FC236}">
                <a16:creationId xmlns:a16="http://schemas.microsoft.com/office/drawing/2014/main" id="{964AC2D3-16D6-6919-160A-25062A1D870E}"/>
              </a:ext>
            </a:extLst>
          </p:cNvPr>
          <p:cNvPicPr>
            <a:picLocks noChangeAspect="1"/>
          </p:cNvPicPr>
          <p:nvPr/>
        </p:nvPicPr>
        <p:blipFill>
          <a:blip r:embed="rId2"/>
          <a:stretch>
            <a:fillRect/>
          </a:stretch>
        </p:blipFill>
        <p:spPr>
          <a:xfrm>
            <a:off x="1493375" y="1233577"/>
            <a:ext cx="9110434" cy="4651319"/>
          </a:xfrm>
          <a:prstGeom prst="rect">
            <a:avLst/>
          </a:prstGeom>
        </p:spPr>
      </p:pic>
    </p:spTree>
    <p:extLst>
      <p:ext uri="{BB962C8B-B14F-4D97-AF65-F5344CB8AC3E}">
        <p14:creationId xmlns:p14="http://schemas.microsoft.com/office/powerpoint/2010/main" val="3532413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2: ROI Size (80x80)</a:t>
            </a:r>
          </a:p>
        </p:txBody>
      </p:sp>
      <p:pic>
        <p:nvPicPr>
          <p:cNvPr id="5" name="Picture 4">
            <a:extLst>
              <a:ext uri="{FF2B5EF4-FFF2-40B4-BE49-F238E27FC236}">
                <a16:creationId xmlns:a16="http://schemas.microsoft.com/office/drawing/2014/main" id="{964AC2D3-16D6-6919-160A-25062A1D870E}"/>
              </a:ext>
            </a:extLst>
          </p:cNvPr>
          <p:cNvPicPr>
            <a:picLocks noChangeAspect="1"/>
          </p:cNvPicPr>
          <p:nvPr/>
        </p:nvPicPr>
        <p:blipFill>
          <a:blip r:embed="rId2"/>
          <a:stretch>
            <a:fillRect/>
          </a:stretch>
        </p:blipFill>
        <p:spPr>
          <a:xfrm>
            <a:off x="1493375" y="1233577"/>
            <a:ext cx="9110434" cy="4651319"/>
          </a:xfrm>
          <a:prstGeom prst="rect">
            <a:avLst/>
          </a:prstGeom>
        </p:spPr>
      </p:pic>
      <p:pic>
        <p:nvPicPr>
          <p:cNvPr id="7" name="Picture 6">
            <a:extLst>
              <a:ext uri="{FF2B5EF4-FFF2-40B4-BE49-F238E27FC236}">
                <a16:creationId xmlns:a16="http://schemas.microsoft.com/office/drawing/2014/main" id="{2352F8C9-6A27-0EA8-BDC4-653C129D0BE5}"/>
              </a:ext>
            </a:extLst>
          </p:cNvPr>
          <p:cNvPicPr>
            <a:picLocks noChangeAspect="1"/>
          </p:cNvPicPr>
          <p:nvPr/>
        </p:nvPicPr>
        <p:blipFill>
          <a:blip r:embed="rId3"/>
          <a:stretch>
            <a:fillRect/>
          </a:stretch>
        </p:blipFill>
        <p:spPr>
          <a:xfrm>
            <a:off x="1532778" y="1309018"/>
            <a:ext cx="9071031" cy="4509891"/>
          </a:xfrm>
          <a:prstGeom prst="rect">
            <a:avLst/>
          </a:prstGeom>
        </p:spPr>
      </p:pic>
    </p:spTree>
    <p:extLst>
      <p:ext uri="{BB962C8B-B14F-4D97-AF65-F5344CB8AC3E}">
        <p14:creationId xmlns:p14="http://schemas.microsoft.com/office/powerpoint/2010/main" val="3387407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p:txBody>
          <a:bodyPr/>
          <a:lstStyle/>
          <a:p>
            <a:r>
              <a:rPr lang="en-PH" dirty="0"/>
              <a:t>Background Removal </a:t>
            </a:r>
          </a:p>
        </p:txBody>
      </p:sp>
      <p:sp>
        <p:nvSpPr>
          <p:cNvPr id="3" name="Content Placeholder 2">
            <a:extLst>
              <a:ext uri="{FF2B5EF4-FFF2-40B4-BE49-F238E27FC236}">
                <a16:creationId xmlns:a16="http://schemas.microsoft.com/office/drawing/2014/main" id="{073391D1-1A26-9411-BFDF-80C96ABAE313}"/>
              </a:ext>
            </a:extLst>
          </p:cNvPr>
          <p:cNvSpPr>
            <a:spLocks noGrp="1"/>
          </p:cNvSpPr>
          <p:nvPr>
            <p:ph sz="half" idx="1"/>
          </p:nvPr>
        </p:nvSpPr>
        <p:spPr/>
        <p:txBody>
          <a:bodyPr/>
          <a:lstStyle/>
          <a:p>
            <a:r>
              <a:rPr lang="en-PH" dirty="0"/>
              <a:t>The background of an image can be removed by setting the grayscale threshold. The image is first loaded in grayscale and then clipped according to a threshold. </a:t>
            </a:r>
          </a:p>
          <a:p>
            <a:r>
              <a:rPr lang="en-PH" dirty="0"/>
              <a:t>The grayscale histogram is used as a tool to identify the proper threshold. The background is usually located on the histogram peaks, so we clip them off.</a:t>
            </a:r>
          </a:p>
        </p:txBody>
      </p:sp>
      <p:pic>
        <p:nvPicPr>
          <p:cNvPr id="6" name="Content Placeholder 5">
            <a:extLst>
              <a:ext uri="{FF2B5EF4-FFF2-40B4-BE49-F238E27FC236}">
                <a16:creationId xmlns:a16="http://schemas.microsoft.com/office/drawing/2014/main" id="{5347A9B5-68F3-A6A3-A781-9044A56EF4D6}"/>
              </a:ext>
            </a:extLst>
          </p:cNvPr>
          <p:cNvPicPr>
            <a:picLocks noGrp="1" noChangeAspect="1"/>
          </p:cNvPicPr>
          <p:nvPr>
            <p:ph sz="half" idx="2"/>
          </p:nvPr>
        </p:nvPicPr>
        <p:blipFill>
          <a:blip r:embed="rId2"/>
          <a:stretch>
            <a:fillRect/>
          </a:stretch>
        </p:blipFill>
        <p:spPr>
          <a:xfrm>
            <a:off x="6534714" y="2227263"/>
            <a:ext cx="4129546" cy="3949700"/>
          </a:xfrm>
        </p:spPr>
      </p:pic>
      <p:pic>
        <p:nvPicPr>
          <p:cNvPr id="8" name="Picture 7">
            <a:extLst>
              <a:ext uri="{FF2B5EF4-FFF2-40B4-BE49-F238E27FC236}">
                <a16:creationId xmlns:a16="http://schemas.microsoft.com/office/drawing/2014/main" id="{396DB425-01E0-6C35-9CFE-614EA047D9BB}"/>
              </a:ext>
            </a:extLst>
          </p:cNvPr>
          <p:cNvPicPr>
            <a:picLocks noChangeAspect="1"/>
          </p:cNvPicPr>
          <p:nvPr/>
        </p:nvPicPr>
        <p:blipFill>
          <a:blip r:embed="rId3"/>
          <a:stretch>
            <a:fillRect/>
          </a:stretch>
        </p:blipFill>
        <p:spPr>
          <a:xfrm>
            <a:off x="6789484" y="807279"/>
            <a:ext cx="3620005" cy="1333686"/>
          </a:xfrm>
          <a:prstGeom prst="rect">
            <a:avLst/>
          </a:prstGeom>
        </p:spPr>
      </p:pic>
      <p:cxnSp>
        <p:nvCxnSpPr>
          <p:cNvPr id="10" name="Straight Arrow Connector 9">
            <a:extLst>
              <a:ext uri="{FF2B5EF4-FFF2-40B4-BE49-F238E27FC236}">
                <a16:creationId xmlns:a16="http://schemas.microsoft.com/office/drawing/2014/main" id="{A1C29B97-68E1-4BDF-9CEC-3DC8A38E0CCC}"/>
              </a:ext>
            </a:extLst>
          </p:cNvPr>
          <p:cNvCxnSpPr/>
          <p:nvPr/>
        </p:nvCxnSpPr>
        <p:spPr>
          <a:xfrm>
            <a:off x="8041301" y="3201141"/>
            <a:ext cx="1283854"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CEC27D9-A419-2DA8-949A-30E0DCDD47D1}"/>
              </a:ext>
            </a:extLst>
          </p:cNvPr>
          <p:cNvSpPr/>
          <p:nvPr/>
        </p:nvSpPr>
        <p:spPr>
          <a:xfrm>
            <a:off x="9325155" y="2346385"/>
            <a:ext cx="966158" cy="37043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894F147E-9114-665E-68DF-DE78CCD533D8}"/>
              </a:ext>
            </a:extLst>
          </p:cNvPr>
          <p:cNvSpPr txBox="1"/>
          <p:nvPr/>
        </p:nvSpPr>
        <p:spPr>
          <a:xfrm>
            <a:off x="7170206" y="2886134"/>
            <a:ext cx="1742190" cy="307777"/>
          </a:xfrm>
          <a:prstGeom prst="rect">
            <a:avLst/>
          </a:prstGeom>
          <a:noFill/>
        </p:spPr>
        <p:txBody>
          <a:bodyPr wrap="square" rtlCol="0">
            <a:spAutoFit/>
          </a:bodyPr>
          <a:lstStyle/>
          <a:p>
            <a:r>
              <a:rPr lang="en-PH" sz="1400" dirty="0"/>
              <a:t>Background pixels</a:t>
            </a:r>
          </a:p>
        </p:txBody>
      </p:sp>
    </p:spTree>
    <p:extLst>
      <p:ext uri="{BB962C8B-B14F-4D97-AF65-F5344CB8AC3E}">
        <p14:creationId xmlns:p14="http://schemas.microsoft.com/office/powerpoint/2010/main" val="1926897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2: ROI Size</a:t>
            </a:r>
          </a:p>
        </p:txBody>
      </p:sp>
      <p:sp>
        <p:nvSpPr>
          <p:cNvPr id="3" name="Content Placeholder 2">
            <a:extLst>
              <a:ext uri="{FF2B5EF4-FFF2-40B4-BE49-F238E27FC236}">
                <a16:creationId xmlns:a16="http://schemas.microsoft.com/office/drawing/2014/main" id="{E6C5F49D-7C66-5548-5B43-1A2DEB07A4A8}"/>
              </a:ext>
            </a:extLst>
          </p:cNvPr>
          <p:cNvSpPr>
            <a:spLocks noGrp="1"/>
          </p:cNvSpPr>
          <p:nvPr>
            <p:ph idx="1"/>
          </p:nvPr>
        </p:nvSpPr>
        <p:spPr>
          <a:xfrm>
            <a:off x="1559553" y="1447213"/>
            <a:ext cx="9232092" cy="2667588"/>
          </a:xfrm>
        </p:spPr>
        <p:txBody>
          <a:bodyPr>
            <a:normAutofit/>
          </a:bodyPr>
          <a:lstStyle/>
          <a:p>
            <a:pPr marL="0" indent="0" algn="just">
              <a:buNone/>
            </a:pPr>
            <a:r>
              <a:rPr lang="en-PH" dirty="0"/>
              <a:t>As the ROI pixel count increases, the parametric segmentation algorithm becomes more robust and accurate, as shown by the increase in the angular width of the green hue.   Parametric segmentation works best with larger ROI sizes due to its statistical nature (think of the sample size as the pixel count of the ROI). </a:t>
            </a:r>
          </a:p>
          <a:p>
            <a:pPr marL="0" indent="0" algn="just">
              <a:buNone/>
            </a:pPr>
            <a:endParaRPr lang="en-PH" dirty="0"/>
          </a:p>
        </p:txBody>
      </p:sp>
    </p:spTree>
    <p:extLst>
      <p:ext uri="{BB962C8B-B14F-4D97-AF65-F5344CB8AC3E}">
        <p14:creationId xmlns:p14="http://schemas.microsoft.com/office/powerpoint/2010/main" val="3215168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3: Bin Size (Non-parametric)</a:t>
            </a:r>
          </a:p>
        </p:txBody>
      </p:sp>
      <p:grpSp>
        <p:nvGrpSpPr>
          <p:cNvPr id="16" name="Group 15">
            <a:extLst>
              <a:ext uri="{FF2B5EF4-FFF2-40B4-BE49-F238E27FC236}">
                <a16:creationId xmlns:a16="http://schemas.microsoft.com/office/drawing/2014/main" id="{1768781F-C480-86CB-FD1B-2B1D2AA9F339}"/>
              </a:ext>
            </a:extLst>
          </p:cNvPr>
          <p:cNvGrpSpPr/>
          <p:nvPr/>
        </p:nvGrpSpPr>
        <p:grpSpPr>
          <a:xfrm>
            <a:off x="2398860" y="1233577"/>
            <a:ext cx="7610815" cy="5342295"/>
            <a:chOff x="2398860" y="1233577"/>
            <a:chExt cx="7610815" cy="5342295"/>
          </a:xfrm>
        </p:grpSpPr>
        <p:pic>
          <p:nvPicPr>
            <p:cNvPr id="7" name="Picture 6">
              <a:extLst>
                <a:ext uri="{FF2B5EF4-FFF2-40B4-BE49-F238E27FC236}">
                  <a16:creationId xmlns:a16="http://schemas.microsoft.com/office/drawing/2014/main" id="{461E78AE-04E4-45D1-0F68-3FA03C2FC5E6}"/>
                </a:ext>
              </a:extLst>
            </p:cNvPr>
            <p:cNvPicPr>
              <a:picLocks noChangeAspect="1"/>
            </p:cNvPicPr>
            <p:nvPr/>
          </p:nvPicPr>
          <p:blipFill rotWithShape="1">
            <a:blip r:embed="rId2"/>
            <a:srcRect l="9159" r="3514" b="6369"/>
            <a:stretch/>
          </p:blipFill>
          <p:spPr>
            <a:xfrm>
              <a:off x="2398860" y="1233577"/>
              <a:ext cx="2429163" cy="2631261"/>
            </a:xfrm>
            <a:prstGeom prst="rect">
              <a:avLst/>
            </a:prstGeom>
          </p:spPr>
        </p:pic>
        <p:pic>
          <p:nvPicPr>
            <p:cNvPr id="9" name="Picture 8">
              <a:extLst>
                <a:ext uri="{FF2B5EF4-FFF2-40B4-BE49-F238E27FC236}">
                  <a16:creationId xmlns:a16="http://schemas.microsoft.com/office/drawing/2014/main" id="{915A1481-DE83-2675-68F0-DDB95F7DBC61}"/>
                </a:ext>
              </a:extLst>
            </p:cNvPr>
            <p:cNvPicPr>
              <a:picLocks noChangeAspect="1"/>
            </p:cNvPicPr>
            <p:nvPr/>
          </p:nvPicPr>
          <p:blipFill>
            <a:blip r:embed="rId3"/>
            <a:stretch>
              <a:fillRect/>
            </a:stretch>
          </p:blipFill>
          <p:spPr>
            <a:xfrm>
              <a:off x="4994108" y="1292729"/>
              <a:ext cx="2438740" cy="2572109"/>
            </a:xfrm>
            <a:prstGeom prst="rect">
              <a:avLst/>
            </a:prstGeom>
          </p:spPr>
        </p:pic>
        <p:pic>
          <p:nvPicPr>
            <p:cNvPr id="11" name="Picture 10">
              <a:extLst>
                <a:ext uri="{FF2B5EF4-FFF2-40B4-BE49-F238E27FC236}">
                  <a16:creationId xmlns:a16="http://schemas.microsoft.com/office/drawing/2014/main" id="{5CB3001E-A5A0-DFEC-E905-CACF1965099E}"/>
                </a:ext>
              </a:extLst>
            </p:cNvPr>
            <p:cNvPicPr>
              <a:picLocks noChangeAspect="1"/>
            </p:cNvPicPr>
            <p:nvPr/>
          </p:nvPicPr>
          <p:blipFill rotWithShape="1">
            <a:blip r:embed="rId4"/>
            <a:srcRect t="735"/>
            <a:stretch/>
          </p:blipFill>
          <p:spPr>
            <a:xfrm>
              <a:off x="7580461" y="1292729"/>
              <a:ext cx="2429214" cy="2572109"/>
            </a:xfrm>
            <a:prstGeom prst="rect">
              <a:avLst/>
            </a:prstGeom>
          </p:spPr>
        </p:pic>
        <p:pic>
          <p:nvPicPr>
            <p:cNvPr id="13" name="Picture 12">
              <a:extLst>
                <a:ext uri="{FF2B5EF4-FFF2-40B4-BE49-F238E27FC236}">
                  <a16:creationId xmlns:a16="http://schemas.microsoft.com/office/drawing/2014/main" id="{61DC7204-CAE7-7C50-04D7-39403A676CA9}"/>
                </a:ext>
              </a:extLst>
            </p:cNvPr>
            <p:cNvPicPr>
              <a:picLocks noChangeAspect="1"/>
            </p:cNvPicPr>
            <p:nvPr/>
          </p:nvPicPr>
          <p:blipFill rotWithShape="1">
            <a:blip r:embed="rId5"/>
            <a:srcRect r="392"/>
            <a:stretch/>
          </p:blipFill>
          <p:spPr>
            <a:xfrm>
              <a:off x="3666837" y="3994237"/>
              <a:ext cx="2429163" cy="2581635"/>
            </a:xfrm>
            <a:prstGeom prst="rect">
              <a:avLst/>
            </a:prstGeom>
          </p:spPr>
        </p:pic>
        <p:pic>
          <p:nvPicPr>
            <p:cNvPr id="15" name="Picture 14">
              <a:extLst>
                <a:ext uri="{FF2B5EF4-FFF2-40B4-BE49-F238E27FC236}">
                  <a16:creationId xmlns:a16="http://schemas.microsoft.com/office/drawing/2014/main" id="{8F53F23A-363A-B208-889E-C7E0F8541FA0}"/>
                </a:ext>
              </a:extLst>
            </p:cNvPr>
            <p:cNvPicPr>
              <a:picLocks noChangeAspect="1"/>
            </p:cNvPicPr>
            <p:nvPr/>
          </p:nvPicPr>
          <p:blipFill rotWithShape="1">
            <a:blip r:embed="rId6"/>
            <a:srcRect t="-371"/>
            <a:stretch/>
          </p:blipFill>
          <p:spPr>
            <a:xfrm>
              <a:off x="6382448" y="3994527"/>
              <a:ext cx="2419688" cy="2572109"/>
            </a:xfrm>
            <a:prstGeom prst="rect">
              <a:avLst/>
            </a:prstGeom>
          </p:spPr>
        </p:pic>
      </p:grpSp>
    </p:spTree>
    <p:extLst>
      <p:ext uri="{BB962C8B-B14F-4D97-AF65-F5344CB8AC3E}">
        <p14:creationId xmlns:p14="http://schemas.microsoft.com/office/powerpoint/2010/main" val="3314035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3: Bin Counts and Saturation Range (Non-parametric)</a:t>
            </a:r>
          </a:p>
        </p:txBody>
      </p:sp>
      <p:pic>
        <p:nvPicPr>
          <p:cNvPr id="3" name="Picture 2">
            <a:extLst>
              <a:ext uri="{FF2B5EF4-FFF2-40B4-BE49-F238E27FC236}">
                <a16:creationId xmlns:a16="http://schemas.microsoft.com/office/drawing/2014/main" id="{8260C286-BF17-7130-75CF-734C65EE37D9}"/>
              </a:ext>
            </a:extLst>
          </p:cNvPr>
          <p:cNvPicPr>
            <a:picLocks noChangeAspect="1"/>
          </p:cNvPicPr>
          <p:nvPr/>
        </p:nvPicPr>
        <p:blipFill>
          <a:blip r:embed="rId2"/>
          <a:stretch>
            <a:fillRect/>
          </a:stretch>
        </p:blipFill>
        <p:spPr>
          <a:xfrm>
            <a:off x="180109" y="2452941"/>
            <a:ext cx="11831782" cy="781580"/>
          </a:xfrm>
          <a:prstGeom prst="rect">
            <a:avLst/>
          </a:prstGeom>
        </p:spPr>
      </p:pic>
      <p:pic>
        <p:nvPicPr>
          <p:cNvPr id="5" name="Picture 4">
            <a:extLst>
              <a:ext uri="{FF2B5EF4-FFF2-40B4-BE49-F238E27FC236}">
                <a16:creationId xmlns:a16="http://schemas.microsoft.com/office/drawing/2014/main" id="{9C2F792C-27F9-929D-3B6A-B3C8CDEA4460}"/>
              </a:ext>
            </a:extLst>
          </p:cNvPr>
          <p:cNvPicPr>
            <a:picLocks noChangeAspect="1"/>
          </p:cNvPicPr>
          <p:nvPr/>
        </p:nvPicPr>
        <p:blipFill>
          <a:blip r:embed="rId3"/>
          <a:stretch>
            <a:fillRect/>
          </a:stretch>
        </p:blipFill>
        <p:spPr>
          <a:xfrm>
            <a:off x="180109" y="3690073"/>
            <a:ext cx="11831782" cy="873656"/>
          </a:xfrm>
          <a:prstGeom prst="rect">
            <a:avLst/>
          </a:prstGeom>
        </p:spPr>
      </p:pic>
      <p:pic>
        <p:nvPicPr>
          <p:cNvPr id="8" name="Picture 7">
            <a:extLst>
              <a:ext uri="{FF2B5EF4-FFF2-40B4-BE49-F238E27FC236}">
                <a16:creationId xmlns:a16="http://schemas.microsoft.com/office/drawing/2014/main" id="{FD015A50-8836-5FC7-E339-4A3D5F2028BF}"/>
              </a:ext>
            </a:extLst>
          </p:cNvPr>
          <p:cNvPicPr>
            <a:picLocks noChangeAspect="1"/>
          </p:cNvPicPr>
          <p:nvPr/>
        </p:nvPicPr>
        <p:blipFill>
          <a:blip r:embed="rId4"/>
          <a:stretch>
            <a:fillRect/>
          </a:stretch>
        </p:blipFill>
        <p:spPr>
          <a:xfrm>
            <a:off x="136522" y="5042867"/>
            <a:ext cx="11831782" cy="917192"/>
          </a:xfrm>
          <a:prstGeom prst="rect">
            <a:avLst/>
          </a:prstGeom>
        </p:spPr>
      </p:pic>
      <p:pic>
        <p:nvPicPr>
          <p:cNvPr id="12" name="Picture 11">
            <a:extLst>
              <a:ext uri="{FF2B5EF4-FFF2-40B4-BE49-F238E27FC236}">
                <a16:creationId xmlns:a16="http://schemas.microsoft.com/office/drawing/2014/main" id="{87EBDB74-A109-5C7D-64B6-9B5D6C2E3172}"/>
              </a:ext>
            </a:extLst>
          </p:cNvPr>
          <p:cNvPicPr>
            <a:picLocks noChangeAspect="1"/>
          </p:cNvPicPr>
          <p:nvPr/>
        </p:nvPicPr>
        <p:blipFill>
          <a:blip r:embed="rId5"/>
          <a:stretch>
            <a:fillRect/>
          </a:stretch>
        </p:blipFill>
        <p:spPr>
          <a:xfrm>
            <a:off x="136522" y="1242634"/>
            <a:ext cx="3391373" cy="1028844"/>
          </a:xfrm>
          <a:prstGeom prst="rect">
            <a:avLst/>
          </a:prstGeom>
        </p:spPr>
      </p:pic>
      <p:sp>
        <p:nvSpPr>
          <p:cNvPr id="17" name="TextBox 16">
            <a:extLst>
              <a:ext uri="{FF2B5EF4-FFF2-40B4-BE49-F238E27FC236}">
                <a16:creationId xmlns:a16="http://schemas.microsoft.com/office/drawing/2014/main" id="{A6282D2C-02B3-FB53-058A-37DAD5BB8067}"/>
              </a:ext>
            </a:extLst>
          </p:cNvPr>
          <p:cNvSpPr txBox="1"/>
          <p:nvPr/>
        </p:nvSpPr>
        <p:spPr>
          <a:xfrm>
            <a:off x="3630346" y="1535240"/>
            <a:ext cx="8425132" cy="307777"/>
          </a:xfrm>
          <a:prstGeom prst="rect">
            <a:avLst/>
          </a:prstGeom>
          <a:noFill/>
        </p:spPr>
        <p:txBody>
          <a:bodyPr wrap="square">
            <a:spAutoFit/>
          </a:bodyPr>
          <a:lstStyle/>
          <a:p>
            <a:r>
              <a:rPr lang="fr-FR" sz="1400" b="0" dirty="0" err="1">
                <a:effectLst/>
                <a:latin typeface="Consolas" panose="020B0609020204030204" pitchFamily="49" charset="0"/>
              </a:rPr>
              <a:t>ROI_images</a:t>
            </a:r>
            <a:r>
              <a:rPr lang="fr-FR" sz="1400" b="0" dirty="0">
                <a:effectLst/>
                <a:latin typeface="Consolas" panose="020B0609020204030204" pitchFamily="49" charset="0"/>
              </a:rPr>
              <a:t>=[image[50:100, 75:125], image[50:100, 275:325], image[50:100, 475:525]]</a:t>
            </a:r>
          </a:p>
        </p:txBody>
      </p:sp>
    </p:spTree>
    <p:extLst>
      <p:ext uri="{BB962C8B-B14F-4D97-AF65-F5344CB8AC3E}">
        <p14:creationId xmlns:p14="http://schemas.microsoft.com/office/powerpoint/2010/main" val="2801531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3: Bin Size (Non-parametric)</a:t>
            </a:r>
          </a:p>
        </p:txBody>
      </p:sp>
      <p:sp>
        <p:nvSpPr>
          <p:cNvPr id="3" name="Content Placeholder 2">
            <a:extLst>
              <a:ext uri="{FF2B5EF4-FFF2-40B4-BE49-F238E27FC236}">
                <a16:creationId xmlns:a16="http://schemas.microsoft.com/office/drawing/2014/main" id="{9C85DAAB-2938-03DB-B123-4FD6CB832E75}"/>
              </a:ext>
            </a:extLst>
          </p:cNvPr>
          <p:cNvSpPr>
            <a:spLocks noGrp="1"/>
          </p:cNvSpPr>
          <p:nvPr>
            <p:ph idx="1"/>
          </p:nvPr>
        </p:nvSpPr>
        <p:spPr>
          <a:xfrm>
            <a:off x="1233577" y="1343695"/>
            <a:ext cx="9428672" cy="2667588"/>
          </a:xfrm>
        </p:spPr>
        <p:txBody>
          <a:bodyPr>
            <a:normAutofit/>
          </a:bodyPr>
          <a:lstStyle/>
          <a:p>
            <a:pPr marL="0" indent="0">
              <a:buNone/>
            </a:pPr>
            <a:r>
              <a:rPr lang="en-PH" dirty="0"/>
              <a:t>As the number of bins increases, the segmentation algorithm becomes more “selective” i.e., the bin widths become smaller, so pixel membership becomes increasingly harder. This is why the segmented image appears more granulated.</a:t>
            </a:r>
          </a:p>
          <a:p>
            <a:pPr marL="0" indent="0">
              <a:buNone/>
            </a:pPr>
            <a:r>
              <a:rPr lang="en-PH" dirty="0"/>
              <a:t>However, if the bin size is too low, it might be easier for noise or unwanted pixels to “become members” of the ROI.  Granted, such choice may be better if the ROI is a solid, uniform color.</a:t>
            </a:r>
          </a:p>
        </p:txBody>
      </p:sp>
      <p:pic>
        <p:nvPicPr>
          <p:cNvPr id="5" name="Picture 4">
            <a:extLst>
              <a:ext uri="{FF2B5EF4-FFF2-40B4-BE49-F238E27FC236}">
                <a16:creationId xmlns:a16="http://schemas.microsoft.com/office/drawing/2014/main" id="{0B3D5B53-2B07-2FBD-6E18-41CE4B9BAD2D}"/>
              </a:ext>
            </a:extLst>
          </p:cNvPr>
          <p:cNvPicPr>
            <a:picLocks noChangeAspect="1"/>
          </p:cNvPicPr>
          <p:nvPr/>
        </p:nvPicPr>
        <p:blipFill>
          <a:blip r:embed="rId2"/>
          <a:stretch>
            <a:fillRect/>
          </a:stretch>
        </p:blipFill>
        <p:spPr>
          <a:xfrm>
            <a:off x="2036563" y="3632402"/>
            <a:ext cx="2419688" cy="2562583"/>
          </a:xfrm>
          <a:prstGeom prst="rect">
            <a:avLst/>
          </a:prstGeom>
        </p:spPr>
      </p:pic>
      <p:pic>
        <p:nvPicPr>
          <p:cNvPr id="8" name="Picture 7">
            <a:extLst>
              <a:ext uri="{FF2B5EF4-FFF2-40B4-BE49-F238E27FC236}">
                <a16:creationId xmlns:a16="http://schemas.microsoft.com/office/drawing/2014/main" id="{A349480D-BA94-2051-EE36-62317B303A3A}"/>
              </a:ext>
            </a:extLst>
          </p:cNvPr>
          <p:cNvPicPr>
            <a:picLocks noChangeAspect="1"/>
          </p:cNvPicPr>
          <p:nvPr/>
        </p:nvPicPr>
        <p:blipFill>
          <a:blip r:embed="rId3"/>
          <a:stretch>
            <a:fillRect/>
          </a:stretch>
        </p:blipFill>
        <p:spPr>
          <a:xfrm>
            <a:off x="4732764" y="3632402"/>
            <a:ext cx="2401235" cy="2562583"/>
          </a:xfrm>
          <a:prstGeom prst="rect">
            <a:avLst/>
          </a:prstGeom>
        </p:spPr>
      </p:pic>
      <p:pic>
        <p:nvPicPr>
          <p:cNvPr id="12" name="Picture 11">
            <a:extLst>
              <a:ext uri="{FF2B5EF4-FFF2-40B4-BE49-F238E27FC236}">
                <a16:creationId xmlns:a16="http://schemas.microsoft.com/office/drawing/2014/main" id="{3AE52021-D4C6-7486-7194-45EA6646EE39}"/>
              </a:ext>
            </a:extLst>
          </p:cNvPr>
          <p:cNvPicPr>
            <a:picLocks noChangeAspect="1"/>
          </p:cNvPicPr>
          <p:nvPr/>
        </p:nvPicPr>
        <p:blipFill>
          <a:blip r:embed="rId4"/>
          <a:stretch>
            <a:fillRect/>
          </a:stretch>
        </p:blipFill>
        <p:spPr>
          <a:xfrm>
            <a:off x="7379973" y="3612711"/>
            <a:ext cx="2438281" cy="2582274"/>
          </a:xfrm>
          <a:prstGeom prst="rect">
            <a:avLst/>
          </a:prstGeom>
        </p:spPr>
      </p:pic>
    </p:spTree>
    <p:extLst>
      <p:ext uri="{BB962C8B-B14F-4D97-AF65-F5344CB8AC3E}">
        <p14:creationId xmlns:p14="http://schemas.microsoft.com/office/powerpoint/2010/main" val="3340502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4: Saturation Range</a:t>
            </a:r>
          </a:p>
        </p:txBody>
      </p:sp>
      <p:sp>
        <p:nvSpPr>
          <p:cNvPr id="3" name="Content Placeholder 2">
            <a:extLst>
              <a:ext uri="{FF2B5EF4-FFF2-40B4-BE49-F238E27FC236}">
                <a16:creationId xmlns:a16="http://schemas.microsoft.com/office/drawing/2014/main" id="{9C85DAAB-2938-03DB-B123-4FD6CB832E75}"/>
              </a:ext>
            </a:extLst>
          </p:cNvPr>
          <p:cNvSpPr>
            <a:spLocks noGrp="1"/>
          </p:cNvSpPr>
          <p:nvPr>
            <p:ph idx="1"/>
          </p:nvPr>
        </p:nvSpPr>
        <p:spPr>
          <a:xfrm>
            <a:off x="1164535" y="1233577"/>
            <a:ext cx="8325430" cy="422695"/>
          </a:xfrm>
        </p:spPr>
        <p:txBody>
          <a:bodyPr>
            <a:normAutofit/>
          </a:bodyPr>
          <a:lstStyle/>
          <a:p>
            <a:pPr marL="0" indent="0">
              <a:buNone/>
            </a:pPr>
            <a:r>
              <a:rPr lang="fr-FR" sz="1400" b="0" dirty="0" err="1">
                <a:effectLst/>
                <a:latin typeface="Consolas" panose="020B0609020204030204" pitchFamily="49" charset="0"/>
              </a:rPr>
              <a:t>ROI_images</a:t>
            </a:r>
            <a:r>
              <a:rPr lang="fr-FR" sz="1400" b="0" dirty="0">
                <a:effectLst/>
                <a:latin typeface="Consolas" panose="020B0609020204030204" pitchFamily="49" charset="0"/>
              </a:rPr>
              <a:t>=[image[50:100, 75:125], image[50:100, 275:325], image[50:100, 475:525]]</a:t>
            </a:r>
          </a:p>
        </p:txBody>
      </p:sp>
      <p:sp>
        <p:nvSpPr>
          <p:cNvPr id="6" name="Content Placeholder 2">
            <a:extLst>
              <a:ext uri="{FF2B5EF4-FFF2-40B4-BE49-F238E27FC236}">
                <a16:creationId xmlns:a16="http://schemas.microsoft.com/office/drawing/2014/main" id="{6DBB835E-9103-306C-461F-1970B4C221C8}"/>
              </a:ext>
            </a:extLst>
          </p:cNvPr>
          <p:cNvSpPr txBox="1">
            <a:spLocks/>
          </p:cNvSpPr>
          <p:nvPr/>
        </p:nvSpPr>
        <p:spPr>
          <a:xfrm>
            <a:off x="1164535" y="1585235"/>
            <a:ext cx="9428672" cy="26675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PH" dirty="0"/>
              <a:t>Strips of sizes 50x50 were selected across the range of red saturations. Bin counts is 32.</a:t>
            </a:r>
          </a:p>
          <a:p>
            <a:pPr marL="0" indent="0">
              <a:buFont typeface="Arial" panose="020B0604020202020204" pitchFamily="34" charset="0"/>
              <a:buNone/>
            </a:pPr>
            <a:r>
              <a:rPr lang="en-PH" dirty="0"/>
              <a:t>For this particular image, non-parametric segmentation is slightly less selective than parametric segmentation. </a:t>
            </a:r>
          </a:p>
          <a:p>
            <a:pPr marL="0" indent="0">
              <a:buFont typeface="Arial" panose="020B0604020202020204" pitchFamily="34" charset="0"/>
              <a:buNone/>
            </a:pPr>
            <a:endParaRPr lang="en-PH" dirty="0"/>
          </a:p>
        </p:txBody>
      </p:sp>
      <p:pic>
        <p:nvPicPr>
          <p:cNvPr id="14" name="Picture 13">
            <a:extLst>
              <a:ext uri="{FF2B5EF4-FFF2-40B4-BE49-F238E27FC236}">
                <a16:creationId xmlns:a16="http://schemas.microsoft.com/office/drawing/2014/main" id="{3A1E0A92-E69B-C3CA-93B9-FB65E8129885}"/>
              </a:ext>
            </a:extLst>
          </p:cNvPr>
          <p:cNvPicPr>
            <a:picLocks noChangeAspect="1"/>
          </p:cNvPicPr>
          <p:nvPr/>
        </p:nvPicPr>
        <p:blipFill>
          <a:blip r:embed="rId2"/>
          <a:stretch>
            <a:fillRect/>
          </a:stretch>
        </p:blipFill>
        <p:spPr>
          <a:xfrm>
            <a:off x="2857839" y="3249473"/>
            <a:ext cx="6363800" cy="1089137"/>
          </a:xfrm>
          <a:prstGeom prst="rect">
            <a:avLst/>
          </a:prstGeom>
        </p:spPr>
      </p:pic>
      <p:pic>
        <p:nvPicPr>
          <p:cNvPr id="16" name="Picture 15">
            <a:extLst>
              <a:ext uri="{FF2B5EF4-FFF2-40B4-BE49-F238E27FC236}">
                <a16:creationId xmlns:a16="http://schemas.microsoft.com/office/drawing/2014/main" id="{5AAB69B9-10CD-6CA9-F360-FE95B852ADE5}"/>
              </a:ext>
            </a:extLst>
          </p:cNvPr>
          <p:cNvPicPr>
            <a:picLocks noChangeAspect="1"/>
          </p:cNvPicPr>
          <p:nvPr/>
        </p:nvPicPr>
        <p:blipFill>
          <a:blip r:embed="rId3"/>
          <a:stretch>
            <a:fillRect/>
          </a:stretch>
        </p:blipFill>
        <p:spPr>
          <a:xfrm>
            <a:off x="2857840" y="4413940"/>
            <a:ext cx="6363800" cy="1071134"/>
          </a:xfrm>
          <a:prstGeom prst="rect">
            <a:avLst/>
          </a:prstGeom>
        </p:spPr>
      </p:pic>
      <p:pic>
        <p:nvPicPr>
          <p:cNvPr id="20" name="Picture 19">
            <a:extLst>
              <a:ext uri="{FF2B5EF4-FFF2-40B4-BE49-F238E27FC236}">
                <a16:creationId xmlns:a16="http://schemas.microsoft.com/office/drawing/2014/main" id="{09524431-D730-F1BC-D1CD-4D25796949D6}"/>
              </a:ext>
            </a:extLst>
          </p:cNvPr>
          <p:cNvPicPr>
            <a:picLocks noChangeAspect="1"/>
          </p:cNvPicPr>
          <p:nvPr/>
        </p:nvPicPr>
        <p:blipFill>
          <a:blip r:embed="rId4"/>
          <a:stretch>
            <a:fillRect/>
          </a:stretch>
        </p:blipFill>
        <p:spPr>
          <a:xfrm>
            <a:off x="2829258" y="5485074"/>
            <a:ext cx="6392381" cy="1152429"/>
          </a:xfrm>
          <a:prstGeom prst="rect">
            <a:avLst/>
          </a:prstGeom>
        </p:spPr>
      </p:pic>
    </p:spTree>
    <p:extLst>
      <p:ext uri="{BB962C8B-B14F-4D97-AF65-F5344CB8AC3E}">
        <p14:creationId xmlns:p14="http://schemas.microsoft.com/office/powerpoint/2010/main" val="338884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5: Color Gradient</a:t>
            </a:r>
          </a:p>
        </p:txBody>
      </p:sp>
      <p:sp>
        <p:nvSpPr>
          <p:cNvPr id="6" name="Content Placeholder 2">
            <a:extLst>
              <a:ext uri="{FF2B5EF4-FFF2-40B4-BE49-F238E27FC236}">
                <a16:creationId xmlns:a16="http://schemas.microsoft.com/office/drawing/2014/main" id="{6DBB835E-9103-306C-461F-1970B4C221C8}"/>
              </a:ext>
            </a:extLst>
          </p:cNvPr>
          <p:cNvSpPr txBox="1">
            <a:spLocks/>
          </p:cNvSpPr>
          <p:nvPr/>
        </p:nvSpPr>
        <p:spPr>
          <a:xfrm>
            <a:off x="1164535" y="1585235"/>
            <a:ext cx="9428672" cy="26675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PH" sz="1600" dirty="0"/>
              <a:t>For color gradients, the non-parametric algorithm fares much better than the parametric algorithm.</a:t>
            </a:r>
          </a:p>
          <a:p>
            <a:pPr marL="0" indent="0">
              <a:buFont typeface="Arial" panose="020B0604020202020204" pitchFamily="34" charset="0"/>
              <a:buNone/>
            </a:pPr>
            <a:r>
              <a:rPr lang="en-PH" sz="1600" dirty="0"/>
              <a:t>Possible reasons: A color gradient means a higher standard deviation or spread in the color distribution, which means the uncertainty in the determination of pixel membership is higher. </a:t>
            </a:r>
          </a:p>
        </p:txBody>
      </p:sp>
      <p:pic>
        <p:nvPicPr>
          <p:cNvPr id="5" name="Picture 4">
            <a:extLst>
              <a:ext uri="{FF2B5EF4-FFF2-40B4-BE49-F238E27FC236}">
                <a16:creationId xmlns:a16="http://schemas.microsoft.com/office/drawing/2014/main" id="{C818E15A-EA5E-603D-02D3-54D61C34D9CD}"/>
              </a:ext>
            </a:extLst>
          </p:cNvPr>
          <p:cNvPicPr>
            <a:picLocks noChangeAspect="1"/>
          </p:cNvPicPr>
          <p:nvPr/>
        </p:nvPicPr>
        <p:blipFill>
          <a:blip r:embed="rId2"/>
          <a:stretch>
            <a:fillRect/>
          </a:stretch>
        </p:blipFill>
        <p:spPr>
          <a:xfrm>
            <a:off x="586596" y="3093181"/>
            <a:ext cx="10774392" cy="2695491"/>
          </a:xfrm>
          <a:prstGeom prst="rect">
            <a:avLst/>
          </a:prstGeom>
        </p:spPr>
      </p:pic>
    </p:spTree>
    <p:extLst>
      <p:ext uri="{BB962C8B-B14F-4D97-AF65-F5344CB8AC3E}">
        <p14:creationId xmlns:p14="http://schemas.microsoft.com/office/powerpoint/2010/main" val="2924626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6: Resolving Power</a:t>
            </a:r>
          </a:p>
        </p:txBody>
      </p:sp>
      <p:pic>
        <p:nvPicPr>
          <p:cNvPr id="5" name="Picture 4">
            <a:extLst>
              <a:ext uri="{FF2B5EF4-FFF2-40B4-BE49-F238E27FC236}">
                <a16:creationId xmlns:a16="http://schemas.microsoft.com/office/drawing/2014/main" id="{EC0CCE7E-C035-A81D-F1EF-B26A0AB28820}"/>
              </a:ext>
            </a:extLst>
          </p:cNvPr>
          <p:cNvPicPr>
            <a:picLocks noChangeAspect="1"/>
          </p:cNvPicPr>
          <p:nvPr/>
        </p:nvPicPr>
        <p:blipFill>
          <a:blip r:embed="rId2"/>
          <a:stretch>
            <a:fillRect/>
          </a:stretch>
        </p:blipFill>
        <p:spPr>
          <a:xfrm>
            <a:off x="607433" y="1224341"/>
            <a:ext cx="10977132" cy="2744283"/>
          </a:xfrm>
          <a:prstGeom prst="rect">
            <a:avLst/>
          </a:prstGeom>
        </p:spPr>
      </p:pic>
      <p:pic>
        <p:nvPicPr>
          <p:cNvPr id="7" name="Picture 6">
            <a:extLst>
              <a:ext uri="{FF2B5EF4-FFF2-40B4-BE49-F238E27FC236}">
                <a16:creationId xmlns:a16="http://schemas.microsoft.com/office/drawing/2014/main" id="{EFBECDE9-C127-68FC-42EF-21ECBA121DCD}"/>
              </a:ext>
            </a:extLst>
          </p:cNvPr>
          <p:cNvPicPr>
            <a:picLocks noChangeAspect="1"/>
          </p:cNvPicPr>
          <p:nvPr/>
        </p:nvPicPr>
        <p:blipFill>
          <a:blip r:embed="rId3"/>
          <a:stretch>
            <a:fillRect/>
          </a:stretch>
        </p:blipFill>
        <p:spPr>
          <a:xfrm>
            <a:off x="607433" y="4069851"/>
            <a:ext cx="10977133" cy="2728867"/>
          </a:xfrm>
          <a:prstGeom prst="rect">
            <a:avLst/>
          </a:prstGeom>
        </p:spPr>
      </p:pic>
    </p:spTree>
    <p:extLst>
      <p:ext uri="{BB962C8B-B14F-4D97-AF65-F5344CB8AC3E}">
        <p14:creationId xmlns:p14="http://schemas.microsoft.com/office/powerpoint/2010/main" val="2084892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6: Resolving Power</a:t>
            </a:r>
          </a:p>
        </p:txBody>
      </p:sp>
      <p:pic>
        <p:nvPicPr>
          <p:cNvPr id="4" name="Picture 3">
            <a:extLst>
              <a:ext uri="{FF2B5EF4-FFF2-40B4-BE49-F238E27FC236}">
                <a16:creationId xmlns:a16="http://schemas.microsoft.com/office/drawing/2014/main" id="{A67684C0-31D9-879A-C76B-2BF226B0C640}"/>
              </a:ext>
            </a:extLst>
          </p:cNvPr>
          <p:cNvPicPr>
            <a:picLocks noChangeAspect="1"/>
          </p:cNvPicPr>
          <p:nvPr/>
        </p:nvPicPr>
        <p:blipFill>
          <a:blip r:embed="rId2"/>
          <a:stretch>
            <a:fillRect/>
          </a:stretch>
        </p:blipFill>
        <p:spPr>
          <a:xfrm>
            <a:off x="531016" y="2991480"/>
            <a:ext cx="10695709" cy="2826132"/>
          </a:xfrm>
          <a:prstGeom prst="rect">
            <a:avLst/>
          </a:prstGeom>
        </p:spPr>
      </p:pic>
      <p:sp>
        <p:nvSpPr>
          <p:cNvPr id="13" name="Content Placeholder 2">
            <a:extLst>
              <a:ext uri="{FF2B5EF4-FFF2-40B4-BE49-F238E27FC236}">
                <a16:creationId xmlns:a16="http://schemas.microsoft.com/office/drawing/2014/main" id="{C9AAF537-5080-D963-8FFB-FAC8260A2E6E}"/>
              </a:ext>
            </a:extLst>
          </p:cNvPr>
          <p:cNvSpPr txBox="1">
            <a:spLocks/>
          </p:cNvSpPr>
          <p:nvPr/>
        </p:nvSpPr>
        <p:spPr>
          <a:xfrm>
            <a:off x="1338077" y="1354325"/>
            <a:ext cx="9428672" cy="26675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PH" dirty="0"/>
              <a:t>Parametric segmentation is less susceptible to noise, but this comes at the cost of potentially segmenting small, colored regions. They also work better at larger ROI sizes. Non-parametric segmentation is often better when segmenting colored images especially when the ROI is not that large.</a:t>
            </a:r>
          </a:p>
        </p:txBody>
      </p:sp>
    </p:spTree>
    <p:extLst>
      <p:ext uri="{BB962C8B-B14F-4D97-AF65-F5344CB8AC3E}">
        <p14:creationId xmlns:p14="http://schemas.microsoft.com/office/powerpoint/2010/main" val="3801578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7: Runtime/Time Complexity</a:t>
            </a:r>
          </a:p>
        </p:txBody>
      </p:sp>
      <p:pic>
        <p:nvPicPr>
          <p:cNvPr id="5" name="Picture 4">
            <a:extLst>
              <a:ext uri="{FF2B5EF4-FFF2-40B4-BE49-F238E27FC236}">
                <a16:creationId xmlns:a16="http://schemas.microsoft.com/office/drawing/2014/main" id="{1565894A-1BB9-FAD0-9D23-D024A0314FCC}"/>
              </a:ext>
            </a:extLst>
          </p:cNvPr>
          <p:cNvPicPr>
            <a:picLocks noChangeAspect="1"/>
          </p:cNvPicPr>
          <p:nvPr/>
        </p:nvPicPr>
        <p:blipFill>
          <a:blip r:embed="rId2"/>
          <a:stretch>
            <a:fillRect/>
          </a:stretch>
        </p:blipFill>
        <p:spPr>
          <a:xfrm>
            <a:off x="1077362" y="1550848"/>
            <a:ext cx="4751934" cy="4586718"/>
          </a:xfrm>
          <a:prstGeom prst="rect">
            <a:avLst/>
          </a:prstGeom>
        </p:spPr>
      </p:pic>
      <p:sp>
        <p:nvSpPr>
          <p:cNvPr id="6" name="Content Placeholder 2">
            <a:extLst>
              <a:ext uri="{FF2B5EF4-FFF2-40B4-BE49-F238E27FC236}">
                <a16:creationId xmlns:a16="http://schemas.microsoft.com/office/drawing/2014/main" id="{CA87F985-A4CB-E021-051E-B3DB46236170}"/>
              </a:ext>
            </a:extLst>
          </p:cNvPr>
          <p:cNvSpPr txBox="1">
            <a:spLocks/>
          </p:cNvSpPr>
          <p:nvPr/>
        </p:nvSpPr>
        <p:spPr>
          <a:xfrm>
            <a:off x="6096000" y="1550848"/>
            <a:ext cx="5136614" cy="23746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PH" dirty="0"/>
              <a:t>Note: Both implementations are vectorized.</a:t>
            </a:r>
          </a:p>
          <a:p>
            <a:pPr marL="0" indent="0">
              <a:buFont typeface="Arial" panose="020B0604020202020204" pitchFamily="34" charset="0"/>
              <a:buNone/>
            </a:pPr>
            <a:endParaRPr lang="en-PH" dirty="0"/>
          </a:p>
          <a:p>
            <a:pPr marL="0" indent="0">
              <a:buFont typeface="Arial" panose="020B0604020202020204" pitchFamily="34" charset="0"/>
              <a:buNone/>
            </a:pPr>
            <a:r>
              <a:rPr lang="en-PH" dirty="0"/>
              <a:t>Here, we can see that both algorithms have linear time complexity. However, the parametric algorithm is generally faster than the non-parametric algorithm.</a:t>
            </a:r>
          </a:p>
        </p:txBody>
      </p:sp>
    </p:spTree>
    <p:extLst>
      <p:ext uri="{BB962C8B-B14F-4D97-AF65-F5344CB8AC3E}">
        <p14:creationId xmlns:p14="http://schemas.microsoft.com/office/powerpoint/2010/main" val="1224216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Comparison 7: Runtime/Time Complexity</a:t>
            </a:r>
          </a:p>
        </p:txBody>
      </p:sp>
      <p:pic>
        <p:nvPicPr>
          <p:cNvPr id="5" name="Picture 4">
            <a:extLst>
              <a:ext uri="{FF2B5EF4-FFF2-40B4-BE49-F238E27FC236}">
                <a16:creationId xmlns:a16="http://schemas.microsoft.com/office/drawing/2014/main" id="{1565894A-1BB9-FAD0-9D23-D024A0314FCC}"/>
              </a:ext>
            </a:extLst>
          </p:cNvPr>
          <p:cNvPicPr>
            <a:picLocks noChangeAspect="1"/>
          </p:cNvPicPr>
          <p:nvPr/>
        </p:nvPicPr>
        <p:blipFill>
          <a:blip r:embed="rId2"/>
          <a:stretch>
            <a:fillRect/>
          </a:stretch>
        </p:blipFill>
        <p:spPr>
          <a:xfrm>
            <a:off x="1077362" y="1550848"/>
            <a:ext cx="4104124" cy="3961431"/>
          </a:xfrm>
          <a:prstGeom prst="rect">
            <a:avLst/>
          </a:prstGeom>
        </p:spPr>
      </p:pic>
      <p:sp>
        <p:nvSpPr>
          <p:cNvPr id="4" name="TextBox 3">
            <a:extLst>
              <a:ext uri="{FF2B5EF4-FFF2-40B4-BE49-F238E27FC236}">
                <a16:creationId xmlns:a16="http://schemas.microsoft.com/office/drawing/2014/main" id="{A747610F-5D39-F369-A7BF-AA34BDF40473}"/>
              </a:ext>
            </a:extLst>
          </p:cNvPr>
          <p:cNvSpPr txBox="1"/>
          <p:nvPr/>
        </p:nvSpPr>
        <p:spPr>
          <a:xfrm>
            <a:off x="5425518" y="1550848"/>
            <a:ext cx="6094562" cy="4832092"/>
          </a:xfrm>
          <a:prstGeom prst="rect">
            <a:avLst/>
          </a:prstGeom>
          <a:noFill/>
        </p:spPr>
        <p:txBody>
          <a:bodyPr wrap="square">
            <a:spAutoFit/>
          </a:bodyPr>
          <a:lstStyle/>
          <a:p>
            <a:r>
              <a:rPr lang="en-PH" sz="1400" dirty="0">
                <a:latin typeface="Consolas" panose="020B0609020204030204" pitchFamily="49" charset="0"/>
              </a:rPr>
              <a:t>#Test for a square, randomly-generated RGB image array.</a:t>
            </a:r>
            <a:endParaRPr lang="en-PH" sz="1400" b="0" dirty="0">
              <a:effectLst/>
              <a:latin typeface="Consolas" panose="020B0609020204030204" pitchFamily="49" charset="0"/>
            </a:endParaRPr>
          </a:p>
          <a:p>
            <a:r>
              <a:rPr lang="en-PH" sz="1400" b="0" dirty="0">
                <a:effectLst/>
                <a:latin typeface="Consolas" panose="020B0609020204030204" pitchFamily="49" charset="0"/>
              </a:rPr>
              <a:t>sizes = </a:t>
            </a:r>
            <a:r>
              <a:rPr lang="en-PH" sz="1400" b="0" dirty="0" err="1">
                <a:effectLst/>
                <a:latin typeface="Consolas" panose="020B0609020204030204" pitchFamily="49" charset="0"/>
              </a:rPr>
              <a:t>np.array</a:t>
            </a:r>
            <a:r>
              <a:rPr lang="en-PH" sz="1400" b="0" dirty="0">
                <a:effectLst/>
                <a:latin typeface="Consolas" panose="020B0609020204030204" pitchFamily="49" charset="0"/>
              </a:rPr>
              <a:t>([10*i+2 for </a:t>
            </a:r>
            <a:r>
              <a:rPr lang="en-PH" sz="1400" b="0" dirty="0" err="1">
                <a:effectLst/>
                <a:latin typeface="Consolas" panose="020B0609020204030204" pitchFamily="49" charset="0"/>
              </a:rPr>
              <a:t>i</a:t>
            </a:r>
            <a:r>
              <a:rPr lang="en-PH" sz="1400" b="0" dirty="0">
                <a:effectLst/>
                <a:latin typeface="Consolas" panose="020B0609020204030204" pitchFamily="49" charset="0"/>
              </a:rPr>
              <a:t> in range(250)])</a:t>
            </a:r>
          </a:p>
          <a:p>
            <a:r>
              <a:rPr lang="en-PH" sz="1400" b="0" dirty="0" err="1">
                <a:effectLst/>
                <a:latin typeface="Consolas" panose="020B0609020204030204" pitchFamily="49" charset="0"/>
              </a:rPr>
              <a:t>times_parametric</a:t>
            </a:r>
            <a:r>
              <a:rPr lang="en-PH" sz="1400" b="0" dirty="0">
                <a:effectLst/>
                <a:latin typeface="Consolas" panose="020B0609020204030204" pitchFamily="49" charset="0"/>
              </a:rPr>
              <a:t>= []</a:t>
            </a:r>
          </a:p>
          <a:p>
            <a:r>
              <a:rPr lang="en-PH" sz="1400" b="0" dirty="0" err="1">
                <a:effectLst/>
                <a:latin typeface="Consolas" panose="020B0609020204030204" pitchFamily="49" charset="0"/>
              </a:rPr>
              <a:t>times_nonparametric</a:t>
            </a:r>
            <a:r>
              <a:rPr lang="en-PH" sz="1400" b="0" dirty="0">
                <a:effectLst/>
                <a:latin typeface="Consolas" panose="020B0609020204030204" pitchFamily="49" charset="0"/>
              </a:rPr>
              <a:t> = []</a:t>
            </a:r>
          </a:p>
          <a:p>
            <a:r>
              <a:rPr lang="en-PH" sz="1400" b="0" dirty="0">
                <a:effectLst/>
                <a:latin typeface="Consolas" panose="020B0609020204030204" pitchFamily="49" charset="0"/>
              </a:rPr>
              <a:t>for N in sizes: </a:t>
            </a:r>
          </a:p>
          <a:p>
            <a:r>
              <a:rPr lang="en-PH" sz="1400" b="0" dirty="0">
                <a:effectLst/>
                <a:latin typeface="Consolas" panose="020B0609020204030204" pitchFamily="49" charset="0"/>
              </a:rPr>
              <a:t>    image = </a:t>
            </a:r>
            <a:r>
              <a:rPr lang="en-PH" sz="1400" b="0" dirty="0" err="1">
                <a:effectLst/>
                <a:latin typeface="Consolas" panose="020B0609020204030204" pitchFamily="49" charset="0"/>
              </a:rPr>
              <a:t>np.random.random_integers</a:t>
            </a:r>
            <a:r>
              <a:rPr lang="en-PH" sz="1400" b="0" dirty="0">
                <a:effectLst/>
                <a:latin typeface="Consolas" panose="020B0609020204030204" pitchFamily="49" charset="0"/>
              </a:rPr>
              <a:t>(0,255, size=(N,N,3))</a:t>
            </a:r>
          </a:p>
          <a:p>
            <a:r>
              <a:rPr lang="en-PH" sz="1400" b="0" dirty="0">
                <a:effectLst/>
                <a:latin typeface="Consolas" panose="020B0609020204030204" pitchFamily="49" charset="0"/>
              </a:rPr>
              <a:t>    </a:t>
            </a:r>
            <a:r>
              <a:rPr lang="en-PH" sz="1400" b="0" dirty="0" err="1">
                <a:effectLst/>
                <a:latin typeface="Consolas" panose="020B0609020204030204" pitchFamily="49" charset="0"/>
              </a:rPr>
              <a:t>ROI_image</a:t>
            </a:r>
            <a:r>
              <a:rPr lang="en-PH" sz="1400" b="0" dirty="0">
                <a:effectLst/>
                <a:latin typeface="Consolas" panose="020B0609020204030204" pitchFamily="49" charset="0"/>
              </a:rPr>
              <a:t> = image[1:51, 1:51] </a:t>
            </a:r>
          </a:p>
          <a:p>
            <a:r>
              <a:rPr lang="en-PH" sz="1400" b="0" dirty="0">
                <a:effectLst/>
                <a:latin typeface="Consolas" panose="020B0609020204030204" pitchFamily="49" charset="0"/>
              </a:rPr>
              <a:t>    start = </a:t>
            </a:r>
            <a:r>
              <a:rPr lang="en-PH" sz="1400" b="0" dirty="0" err="1">
                <a:effectLst/>
                <a:latin typeface="Consolas" panose="020B0609020204030204" pitchFamily="49" charset="0"/>
              </a:rPr>
              <a:t>time.time</a:t>
            </a:r>
            <a:r>
              <a:rPr lang="en-PH" sz="1400" b="0" dirty="0">
                <a:effectLst/>
                <a:latin typeface="Consolas" panose="020B0609020204030204" pitchFamily="49" charset="0"/>
              </a:rPr>
              <a:t>()</a:t>
            </a:r>
          </a:p>
          <a:p>
            <a:r>
              <a:rPr lang="en-PH" sz="1400" b="0" dirty="0">
                <a:effectLst/>
                <a:latin typeface="Consolas" panose="020B0609020204030204" pitchFamily="49" charset="0"/>
              </a:rPr>
              <a:t>    </a:t>
            </a:r>
            <a:r>
              <a:rPr lang="en-PH" sz="1400" b="0" dirty="0" err="1">
                <a:effectLst/>
                <a:latin typeface="Consolas" panose="020B0609020204030204" pitchFamily="49" charset="0"/>
              </a:rPr>
              <a:t>gaussian_segmenter</a:t>
            </a:r>
            <a:r>
              <a:rPr lang="en-PH" sz="1400" b="0" dirty="0">
                <a:effectLst/>
                <a:latin typeface="Consolas" panose="020B0609020204030204" pitchFamily="49" charset="0"/>
              </a:rPr>
              <a:t>(image, </a:t>
            </a:r>
            <a:r>
              <a:rPr lang="en-PH" sz="1400" b="0" dirty="0" err="1">
                <a:effectLst/>
                <a:latin typeface="Consolas" panose="020B0609020204030204" pitchFamily="49" charset="0"/>
              </a:rPr>
              <a:t>ROI_image</a:t>
            </a:r>
            <a:r>
              <a:rPr lang="en-PH" sz="1400" b="0" dirty="0">
                <a:effectLst/>
                <a:latin typeface="Consolas" panose="020B0609020204030204" pitchFamily="49" charset="0"/>
              </a:rPr>
              <a:t>)</a:t>
            </a:r>
          </a:p>
          <a:p>
            <a:r>
              <a:rPr lang="en-PH" sz="1400" b="0" dirty="0">
                <a:effectLst/>
                <a:latin typeface="Consolas" panose="020B0609020204030204" pitchFamily="49" charset="0"/>
              </a:rPr>
              <a:t>    end1 = </a:t>
            </a:r>
            <a:r>
              <a:rPr lang="en-PH" sz="1400" b="0" dirty="0" err="1">
                <a:effectLst/>
                <a:latin typeface="Consolas" panose="020B0609020204030204" pitchFamily="49" charset="0"/>
              </a:rPr>
              <a:t>time.time</a:t>
            </a:r>
            <a:r>
              <a:rPr lang="en-PH" sz="1400" b="0" dirty="0">
                <a:effectLst/>
                <a:latin typeface="Consolas" panose="020B0609020204030204" pitchFamily="49" charset="0"/>
              </a:rPr>
              <a:t>()</a:t>
            </a:r>
          </a:p>
          <a:p>
            <a:r>
              <a:rPr lang="en-PH" sz="1400" b="0" dirty="0">
                <a:effectLst/>
                <a:latin typeface="Consolas" panose="020B0609020204030204" pitchFamily="49" charset="0"/>
              </a:rPr>
              <a:t>    </a:t>
            </a:r>
            <a:r>
              <a:rPr lang="en-PH" sz="1400" b="0" dirty="0" err="1">
                <a:effectLst/>
                <a:latin typeface="Consolas" panose="020B0609020204030204" pitchFamily="49" charset="0"/>
              </a:rPr>
              <a:t>nonparametric_segmenter</a:t>
            </a:r>
            <a:r>
              <a:rPr lang="en-PH" sz="1400" b="0" dirty="0">
                <a:effectLst/>
                <a:latin typeface="Consolas" panose="020B0609020204030204" pitchFamily="49" charset="0"/>
              </a:rPr>
              <a:t>(image, </a:t>
            </a:r>
            <a:r>
              <a:rPr lang="en-PH" sz="1400" b="0" dirty="0" err="1">
                <a:effectLst/>
                <a:latin typeface="Consolas" panose="020B0609020204030204" pitchFamily="49" charset="0"/>
              </a:rPr>
              <a:t>ROI_image</a:t>
            </a:r>
            <a:r>
              <a:rPr lang="en-PH" sz="1400" b="0" dirty="0">
                <a:effectLst/>
                <a:latin typeface="Consolas" panose="020B0609020204030204" pitchFamily="49" charset="0"/>
              </a:rPr>
              <a:t>)</a:t>
            </a:r>
          </a:p>
          <a:p>
            <a:r>
              <a:rPr lang="en-PH" sz="1400" b="0" dirty="0">
                <a:effectLst/>
                <a:latin typeface="Consolas" panose="020B0609020204030204" pitchFamily="49" charset="0"/>
              </a:rPr>
              <a:t>    end2 = </a:t>
            </a:r>
            <a:r>
              <a:rPr lang="en-PH" sz="1400" b="0" dirty="0" err="1">
                <a:effectLst/>
                <a:latin typeface="Consolas" panose="020B0609020204030204" pitchFamily="49" charset="0"/>
              </a:rPr>
              <a:t>time.time</a:t>
            </a:r>
            <a:r>
              <a:rPr lang="en-PH" sz="1400" b="0" dirty="0">
                <a:effectLst/>
                <a:latin typeface="Consolas" panose="020B0609020204030204" pitchFamily="49" charset="0"/>
              </a:rPr>
              <a:t>()</a:t>
            </a:r>
          </a:p>
          <a:p>
            <a:r>
              <a:rPr lang="en-PH" sz="1400" b="0" dirty="0">
                <a:effectLst/>
                <a:latin typeface="Consolas" panose="020B0609020204030204" pitchFamily="49" charset="0"/>
              </a:rPr>
              <a:t>    </a:t>
            </a:r>
            <a:r>
              <a:rPr lang="en-PH" sz="1400" b="0" dirty="0" err="1">
                <a:effectLst/>
                <a:latin typeface="Consolas" panose="020B0609020204030204" pitchFamily="49" charset="0"/>
              </a:rPr>
              <a:t>times_parametric.append</a:t>
            </a:r>
            <a:r>
              <a:rPr lang="en-PH" sz="1400" b="0" dirty="0">
                <a:effectLst/>
                <a:latin typeface="Consolas" panose="020B0609020204030204" pitchFamily="49" charset="0"/>
              </a:rPr>
              <a:t>(end1-start)</a:t>
            </a:r>
          </a:p>
          <a:p>
            <a:r>
              <a:rPr lang="en-PH" sz="1400" b="0" dirty="0">
                <a:effectLst/>
                <a:latin typeface="Consolas" panose="020B0609020204030204" pitchFamily="49" charset="0"/>
              </a:rPr>
              <a:t>    </a:t>
            </a:r>
            <a:r>
              <a:rPr lang="en-PH" sz="1400" b="0" dirty="0" err="1">
                <a:effectLst/>
                <a:latin typeface="Consolas" panose="020B0609020204030204" pitchFamily="49" charset="0"/>
              </a:rPr>
              <a:t>times_nonparametric.append</a:t>
            </a:r>
            <a:r>
              <a:rPr lang="en-PH" sz="1400" b="0" dirty="0">
                <a:effectLst/>
                <a:latin typeface="Consolas" panose="020B0609020204030204" pitchFamily="49" charset="0"/>
              </a:rPr>
              <a:t>(end2-end1)</a:t>
            </a:r>
          </a:p>
          <a:p>
            <a:endParaRPr lang="en-PH" sz="1400" dirty="0">
              <a:latin typeface="Consolas" panose="020B0609020204030204" pitchFamily="49" charset="0"/>
            </a:endParaRPr>
          </a:p>
          <a:p>
            <a:r>
              <a:rPr lang="en-PH" sz="1400" b="0" dirty="0" err="1">
                <a:effectLst/>
                <a:latin typeface="Consolas" panose="020B0609020204030204" pitchFamily="49" charset="0"/>
              </a:rPr>
              <a:t>plt.figure</a:t>
            </a:r>
            <a:r>
              <a:rPr lang="en-PH" sz="1400" b="0" dirty="0">
                <a:effectLst/>
                <a:latin typeface="Consolas" panose="020B0609020204030204" pitchFamily="49" charset="0"/>
              </a:rPr>
              <a:t>(</a:t>
            </a:r>
            <a:r>
              <a:rPr lang="en-PH" sz="1400" b="0" dirty="0" err="1">
                <a:effectLst/>
                <a:latin typeface="Consolas" panose="020B0609020204030204" pitchFamily="49" charset="0"/>
              </a:rPr>
              <a:t>figsize</a:t>
            </a:r>
            <a:r>
              <a:rPr lang="en-PH" sz="1400" b="0" dirty="0">
                <a:effectLst/>
                <a:latin typeface="Consolas" panose="020B0609020204030204" pitchFamily="49" charset="0"/>
              </a:rPr>
              <a:t>=(10,10))</a:t>
            </a:r>
          </a:p>
          <a:p>
            <a:r>
              <a:rPr lang="en-PH" sz="1400" b="0" dirty="0" err="1">
                <a:effectLst/>
                <a:latin typeface="Consolas" panose="020B0609020204030204" pitchFamily="49" charset="0"/>
              </a:rPr>
              <a:t>plt.plot</a:t>
            </a:r>
            <a:r>
              <a:rPr lang="en-PH" sz="1400" b="0" dirty="0">
                <a:effectLst/>
                <a:latin typeface="Consolas" panose="020B0609020204030204" pitchFamily="49" charset="0"/>
              </a:rPr>
              <a:t>(sizes**2, </a:t>
            </a:r>
            <a:r>
              <a:rPr lang="en-PH" sz="1400" b="0" dirty="0" err="1">
                <a:effectLst/>
                <a:latin typeface="Consolas" panose="020B0609020204030204" pitchFamily="49" charset="0"/>
              </a:rPr>
              <a:t>times_parametric</a:t>
            </a:r>
            <a:r>
              <a:rPr lang="en-PH" sz="1400" b="0" dirty="0">
                <a:effectLst/>
                <a:latin typeface="Consolas" panose="020B0609020204030204" pitchFamily="49" charset="0"/>
              </a:rPr>
              <a:t>, label='P')</a:t>
            </a:r>
          </a:p>
          <a:p>
            <a:r>
              <a:rPr lang="en-PH" sz="1400" b="0" dirty="0" err="1">
                <a:effectLst/>
                <a:latin typeface="Consolas" panose="020B0609020204030204" pitchFamily="49" charset="0"/>
              </a:rPr>
              <a:t>plt.plot</a:t>
            </a:r>
            <a:r>
              <a:rPr lang="en-PH" sz="1400" b="0" dirty="0">
                <a:effectLst/>
                <a:latin typeface="Consolas" panose="020B0609020204030204" pitchFamily="49" charset="0"/>
              </a:rPr>
              <a:t>(sizes**2, </a:t>
            </a:r>
            <a:r>
              <a:rPr lang="en-PH" sz="1400" b="0" dirty="0" err="1">
                <a:effectLst/>
                <a:latin typeface="Consolas" panose="020B0609020204030204" pitchFamily="49" charset="0"/>
              </a:rPr>
              <a:t>times_nonparametric</a:t>
            </a:r>
            <a:r>
              <a:rPr lang="en-PH" sz="1400" b="0" dirty="0">
                <a:effectLst/>
                <a:latin typeface="Consolas" panose="020B0609020204030204" pitchFamily="49" charset="0"/>
              </a:rPr>
              <a:t>, label='NP')</a:t>
            </a:r>
          </a:p>
          <a:p>
            <a:r>
              <a:rPr lang="en-PH" sz="1400" b="0" dirty="0" err="1">
                <a:effectLst/>
                <a:latin typeface="Consolas" panose="020B0609020204030204" pitchFamily="49" charset="0"/>
              </a:rPr>
              <a:t>plt.legend</a:t>
            </a:r>
            <a:r>
              <a:rPr lang="en-PH" sz="1400" b="0" dirty="0">
                <a:effectLst/>
                <a:latin typeface="Consolas" panose="020B0609020204030204" pitchFamily="49" charset="0"/>
              </a:rPr>
              <a:t>(loc='best')</a:t>
            </a:r>
          </a:p>
          <a:p>
            <a:r>
              <a:rPr lang="en-PH" sz="1400" b="0" dirty="0" err="1">
                <a:effectLst/>
                <a:latin typeface="Consolas" panose="020B0609020204030204" pitchFamily="49" charset="0"/>
              </a:rPr>
              <a:t>plt.xlabel</a:t>
            </a:r>
            <a:r>
              <a:rPr lang="en-PH" sz="1400" b="0" dirty="0">
                <a:effectLst/>
                <a:latin typeface="Consolas" panose="020B0609020204030204" pitchFamily="49" charset="0"/>
              </a:rPr>
              <a:t>('Pixel count')</a:t>
            </a:r>
          </a:p>
          <a:p>
            <a:r>
              <a:rPr lang="en-PH" sz="1400" b="0" dirty="0" err="1">
                <a:effectLst/>
                <a:latin typeface="Consolas" panose="020B0609020204030204" pitchFamily="49" charset="0"/>
              </a:rPr>
              <a:t>plt.ylabel</a:t>
            </a:r>
            <a:r>
              <a:rPr lang="en-PH" sz="1400" b="0" dirty="0">
                <a:effectLst/>
                <a:latin typeface="Consolas" panose="020B0609020204030204" pitchFamily="49" charset="0"/>
              </a:rPr>
              <a:t>('Time (s)')</a:t>
            </a:r>
          </a:p>
          <a:p>
            <a:endParaRPr lang="en-PH" sz="1400" b="0" dirty="0">
              <a:effectLst/>
              <a:latin typeface="Consolas" panose="020B0609020204030204" pitchFamily="49" charset="0"/>
            </a:endParaRPr>
          </a:p>
        </p:txBody>
      </p:sp>
    </p:spTree>
    <p:extLst>
      <p:ext uri="{BB962C8B-B14F-4D97-AF65-F5344CB8AC3E}">
        <p14:creationId xmlns:p14="http://schemas.microsoft.com/office/powerpoint/2010/main" val="295015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668419"/>
          </a:xfrm>
        </p:spPr>
        <p:txBody>
          <a:bodyPr/>
          <a:lstStyle/>
          <a:p>
            <a:r>
              <a:rPr lang="en-PH" dirty="0"/>
              <a:t>Background Removal </a:t>
            </a:r>
          </a:p>
        </p:txBody>
      </p:sp>
      <p:pic>
        <p:nvPicPr>
          <p:cNvPr id="9" name="Content Placeholder 8">
            <a:extLst>
              <a:ext uri="{FF2B5EF4-FFF2-40B4-BE49-F238E27FC236}">
                <a16:creationId xmlns:a16="http://schemas.microsoft.com/office/drawing/2014/main" id="{BAB44EAA-E976-66C6-3E3A-5AC8EBC14425}"/>
              </a:ext>
            </a:extLst>
          </p:cNvPr>
          <p:cNvPicPr>
            <a:picLocks noGrp="1" noChangeAspect="1"/>
          </p:cNvPicPr>
          <p:nvPr>
            <p:ph sz="half" idx="2"/>
          </p:nvPr>
        </p:nvPicPr>
        <p:blipFill>
          <a:blip r:embed="rId2"/>
          <a:stretch>
            <a:fillRect/>
          </a:stretch>
        </p:blipFill>
        <p:spPr>
          <a:xfrm>
            <a:off x="1450035" y="1733047"/>
            <a:ext cx="2913988" cy="1174870"/>
          </a:xfrm>
        </p:spPr>
      </p:pic>
      <p:pic>
        <p:nvPicPr>
          <p:cNvPr id="11" name="Picture 10">
            <a:extLst>
              <a:ext uri="{FF2B5EF4-FFF2-40B4-BE49-F238E27FC236}">
                <a16:creationId xmlns:a16="http://schemas.microsoft.com/office/drawing/2014/main" id="{20C15DD8-ABB9-C20F-59D3-3316508A66FE}"/>
              </a:ext>
            </a:extLst>
          </p:cNvPr>
          <p:cNvPicPr>
            <a:picLocks noChangeAspect="1"/>
          </p:cNvPicPr>
          <p:nvPr/>
        </p:nvPicPr>
        <p:blipFill>
          <a:blip r:embed="rId3"/>
          <a:stretch>
            <a:fillRect/>
          </a:stretch>
        </p:blipFill>
        <p:spPr>
          <a:xfrm>
            <a:off x="4583825" y="1733047"/>
            <a:ext cx="2937176" cy="1174870"/>
          </a:xfrm>
          <a:prstGeom prst="rect">
            <a:avLst/>
          </a:prstGeom>
        </p:spPr>
      </p:pic>
      <p:pic>
        <p:nvPicPr>
          <p:cNvPr id="13" name="Picture 12">
            <a:extLst>
              <a:ext uri="{FF2B5EF4-FFF2-40B4-BE49-F238E27FC236}">
                <a16:creationId xmlns:a16="http://schemas.microsoft.com/office/drawing/2014/main" id="{378673B6-18C9-5D1F-0BC4-E1088D9F270E}"/>
              </a:ext>
            </a:extLst>
          </p:cNvPr>
          <p:cNvPicPr>
            <a:picLocks noChangeAspect="1"/>
          </p:cNvPicPr>
          <p:nvPr/>
        </p:nvPicPr>
        <p:blipFill>
          <a:blip r:embed="rId4"/>
          <a:stretch>
            <a:fillRect/>
          </a:stretch>
        </p:blipFill>
        <p:spPr>
          <a:xfrm>
            <a:off x="7740803" y="1725317"/>
            <a:ext cx="2944906" cy="1182600"/>
          </a:xfrm>
          <a:prstGeom prst="rect">
            <a:avLst/>
          </a:prstGeom>
        </p:spPr>
      </p:pic>
      <p:pic>
        <p:nvPicPr>
          <p:cNvPr id="17" name="Picture 16">
            <a:extLst>
              <a:ext uri="{FF2B5EF4-FFF2-40B4-BE49-F238E27FC236}">
                <a16:creationId xmlns:a16="http://schemas.microsoft.com/office/drawing/2014/main" id="{878D3634-B172-4208-C958-3D64E945B8C3}"/>
              </a:ext>
            </a:extLst>
          </p:cNvPr>
          <p:cNvPicPr>
            <a:picLocks noChangeAspect="1"/>
          </p:cNvPicPr>
          <p:nvPr/>
        </p:nvPicPr>
        <p:blipFill>
          <a:blip r:embed="rId5"/>
          <a:stretch>
            <a:fillRect/>
          </a:stretch>
        </p:blipFill>
        <p:spPr>
          <a:xfrm>
            <a:off x="3092048" y="3426806"/>
            <a:ext cx="2960365" cy="1187270"/>
          </a:xfrm>
          <a:prstGeom prst="rect">
            <a:avLst/>
          </a:prstGeom>
        </p:spPr>
      </p:pic>
      <p:pic>
        <p:nvPicPr>
          <p:cNvPr id="19" name="Picture 18">
            <a:extLst>
              <a:ext uri="{FF2B5EF4-FFF2-40B4-BE49-F238E27FC236}">
                <a16:creationId xmlns:a16="http://schemas.microsoft.com/office/drawing/2014/main" id="{1041F547-05CB-BC3E-D039-0C157F8FBF7B}"/>
              </a:ext>
            </a:extLst>
          </p:cNvPr>
          <p:cNvPicPr>
            <a:picLocks noChangeAspect="1"/>
          </p:cNvPicPr>
          <p:nvPr/>
        </p:nvPicPr>
        <p:blipFill>
          <a:blip r:embed="rId6"/>
          <a:stretch>
            <a:fillRect/>
          </a:stretch>
        </p:blipFill>
        <p:spPr>
          <a:xfrm>
            <a:off x="6741615" y="3426806"/>
            <a:ext cx="3016767" cy="1200389"/>
          </a:xfrm>
          <a:prstGeom prst="rect">
            <a:avLst/>
          </a:prstGeom>
        </p:spPr>
      </p:pic>
      <p:sp>
        <p:nvSpPr>
          <p:cNvPr id="23" name="Content Placeholder 2">
            <a:extLst>
              <a:ext uri="{FF2B5EF4-FFF2-40B4-BE49-F238E27FC236}">
                <a16:creationId xmlns:a16="http://schemas.microsoft.com/office/drawing/2014/main" id="{96922A16-3687-EC0C-C6E7-C1B032A409B3}"/>
              </a:ext>
            </a:extLst>
          </p:cNvPr>
          <p:cNvSpPr>
            <a:spLocks noGrp="1"/>
          </p:cNvSpPr>
          <p:nvPr>
            <p:ph sz="half" idx="1"/>
          </p:nvPr>
        </p:nvSpPr>
        <p:spPr>
          <a:xfrm>
            <a:off x="1362034" y="4805526"/>
            <a:ext cx="9067302" cy="1846503"/>
          </a:xfrm>
        </p:spPr>
        <p:txBody>
          <a:bodyPr>
            <a:normAutofit/>
          </a:bodyPr>
          <a:lstStyle/>
          <a:p>
            <a:r>
              <a:rPr lang="en-PH" dirty="0"/>
              <a:t>Based from the histogram previously, the background pixels must be somewhere between 175 and 225. Thus, a good threshold to clip the image is approximately within this range or close to it. Too low a threshold and too much is removed, and too high and too few background pixels will be removed.</a:t>
            </a:r>
          </a:p>
        </p:txBody>
      </p:sp>
    </p:spTree>
    <p:extLst>
      <p:ext uri="{BB962C8B-B14F-4D97-AF65-F5344CB8AC3E}">
        <p14:creationId xmlns:p14="http://schemas.microsoft.com/office/powerpoint/2010/main" val="3132374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a:xfrm>
            <a:off x="1077362" y="720434"/>
            <a:ext cx="9950103" cy="513143"/>
          </a:xfrm>
        </p:spPr>
        <p:txBody>
          <a:bodyPr>
            <a:normAutofit fontScale="90000"/>
          </a:bodyPr>
          <a:lstStyle/>
          <a:p>
            <a:r>
              <a:rPr lang="en-PH" dirty="0"/>
              <a:t>Summary of Comparisons</a:t>
            </a:r>
          </a:p>
        </p:txBody>
      </p:sp>
      <p:sp>
        <p:nvSpPr>
          <p:cNvPr id="6" name="Content Placeholder 2">
            <a:extLst>
              <a:ext uri="{FF2B5EF4-FFF2-40B4-BE49-F238E27FC236}">
                <a16:creationId xmlns:a16="http://schemas.microsoft.com/office/drawing/2014/main" id="{CA87F985-A4CB-E021-051E-B3DB46236170}"/>
              </a:ext>
            </a:extLst>
          </p:cNvPr>
          <p:cNvSpPr txBox="1">
            <a:spLocks/>
          </p:cNvSpPr>
          <p:nvPr/>
        </p:nvSpPr>
        <p:spPr>
          <a:xfrm>
            <a:off x="1282511" y="1550848"/>
            <a:ext cx="9950103" cy="23746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PH" dirty="0"/>
              <a:t>Parametric segmentation is faster but requires a higher pixel count for the ROI to be robust and less granular because of its statistical nature. It is less susceptible to noise, especially at higher ROI pixel counts, but this makes them a bit more restrictive.</a:t>
            </a:r>
          </a:p>
          <a:p>
            <a:pPr marL="0" indent="0">
              <a:buFont typeface="Arial" panose="020B0604020202020204" pitchFamily="34" charset="0"/>
              <a:buNone/>
            </a:pPr>
            <a:r>
              <a:rPr lang="en-PH" dirty="0"/>
              <a:t>Non-parametric segmentation is a little bit slower but works quite well even for small ROI, especially solid/uniform colors. Despite its name, it actually requires the bin size as an input. Increasing the bin size makes them more selective at the risk of becoming more granular. </a:t>
            </a:r>
          </a:p>
        </p:txBody>
      </p:sp>
    </p:spTree>
    <p:extLst>
      <p:ext uri="{BB962C8B-B14F-4D97-AF65-F5344CB8AC3E}">
        <p14:creationId xmlns:p14="http://schemas.microsoft.com/office/powerpoint/2010/main" val="30458998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p:txBody>
          <a:bodyPr/>
          <a:lstStyle/>
          <a:p>
            <a:r>
              <a:rPr lang="en-PH" dirty="0"/>
              <a:t>Self-Reflection</a:t>
            </a:r>
          </a:p>
        </p:txBody>
      </p:sp>
      <p:sp>
        <p:nvSpPr>
          <p:cNvPr id="3" name="Content Placeholder 2">
            <a:extLst>
              <a:ext uri="{FF2B5EF4-FFF2-40B4-BE49-F238E27FC236}">
                <a16:creationId xmlns:a16="http://schemas.microsoft.com/office/drawing/2014/main" id="{AC7B8739-D76B-6D7E-FB7D-E0B9E4D84611}"/>
              </a:ext>
            </a:extLst>
          </p:cNvPr>
          <p:cNvSpPr>
            <a:spLocks noGrp="1"/>
          </p:cNvSpPr>
          <p:nvPr>
            <p:ph idx="1"/>
          </p:nvPr>
        </p:nvSpPr>
        <p:spPr/>
        <p:txBody>
          <a:bodyPr>
            <a:normAutofit fontScale="92500" lnSpcReduction="20000"/>
          </a:bodyPr>
          <a:lstStyle/>
          <a:p>
            <a:pPr marL="0" indent="0">
              <a:buNone/>
            </a:pPr>
            <a:r>
              <a:rPr lang="en-PH" dirty="0"/>
              <a:t>I took my time writing code and experimenting with the strengths and limitations of both algorithms using the color wheel and other pictures. I think I was able to explain and demonstrate their pros and cons quite well.</a:t>
            </a:r>
          </a:p>
          <a:p>
            <a:pPr marL="0" indent="0">
              <a:buNone/>
            </a:pPr>
            <a:r>
              <a:rPr lang="en-PH" dirty="0"/>
              <a:t>I made a vectorized implementation of both algorithms and avoided the use of for loops which bottleneck the speed of the code. I also compared the non-vectorized implementation in the module and a more efficient vectorized implementation and argued that the latter is roughly two orders of magnitude faster.</a:t>
            </a:r>
          </a:p>
          <a:p>
            <a:pPr marL="0" indent="0">
              <a:buNone/>
            </a:pPr>
            <a:r>
              <a:rPr lang="en-PH" dirty="0"/>
              <a:t>I compared the time complexities of both algorithms. This demands that both implementations are vectorized, otherwise, the time plot will take a **very** long time to create. </a:t>
            </a:r>
          </a:p>
          <a:p>
            <a:pPr marL="0" indent="0">
              <a:buNone/>
            </a:pPr>
            <a:endParaRPr lang="en-PH" dirty="0"/>
          </a:p>
          <a:p>
            <a:pPr marL="0" indent="0">
              <a:buNone/>
            </a:pPr>
            <a:r>
              <a:rPr lang="en-PH" dirty="0"/>
              <a:t>Self-score: 110/100</a:t>
            </a:r>
          </a:p>
          <a:p>
            <a:pPr marL="0" indent="0">
              <a:buNone/>
            </a:pPr>
            <a:endParaRPr lang="en-PH" dirty="0"/>
          </a:p>
        </p:txBody>
      </p:sp>
    </p:spTree>
    <p:extLst>
      <p:ext uri="{BB962C8B-B14F-4D97-AF65-F5344CB8AC3E}">
        <p14:creationId xmlns:p14="http://schemas.microsoft.com/office/powerpoint/2010/main" val="3824099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p:txBody>
          <a:bodyPr/>
          <a:lstStyle/>
          <a:p>
            <a:r>
              <a:rPr lang="en-PH" dirty="0"/>
              <a:t>Sources</a:t>
            </a:r>
          </a:p>
        </p:txBody>
      </p:sp>
      <p:sp>
        <p:nvSpPr>
          <p:cNvPr id="3" name="Content Placeholder 2">
            <a:extLst>
              <a:ext uri="{FF2B5EF4-FFF2-40B4-BE49-F238E27FC236}">
                <a16:creationId xmlns:a16="http://schemas.microsoft.com/office/drawing/2014/main" id="{AC7B8739-D76B-6D7E-FB7D-E0B9E4D84611}"/>
              </a:ext>
            </a:extLst>
          </p:cNvPr>
          <p:cNvSpPr>
            <a:spLocks noGrp="1"/>
          </p:cNvSpPr>
          <p:nvPr>
            <p:ph idx="1"/>
          </p:nvPr>
        </p:nvSpPr>
        <p:spPr/>
        <p:txBody>
          <a:bodyPr>
            <a:normAutofit/>
          </a:bodyPr>
          <a:lstStyle/>
          <a:p>
            <a:pPr marL="0" indent="0">
              <a:buNone/>
            </a:pPr>
            <a:r>
              <a:rPr lang="en-PH" dirty="0">
                <a:hlinkClick r:id="rId2"/>
              </a:rPr>
              <a:t>https://scipy-lectures.org/packages/scikit-image/auto_examples/plot_threshold.html</a:t>
            </a:r>
            <a:r>
              <a:rPr lang="en-PH" dirty="0"/>
              <a:t> (Otsu thresholding for image binarization)</a:t>
            </a:r>
          </a:p>
          <a:p>
            <a:pPr marL="0" indent="0">
              <a:buNone/>
            </a:pPr>
            <a:r>
              <a:rPr lang="en-PH" dirty="0"/>
              <a:t>Billiard balls, cheque, and Macbeth Color checker from AP157 Module, Automated Feature Extraction Part I</a:t>
            </a:r>
          </a:p>
          <a:p>
            <a:pPr marL="0" indent="0">
              <a:buNone/>
            </a:pPr>
            <a:r>
              <a:rPr lang="en-PH" dirty="0"/>
              <a:t>Color wheel: </a:t>
            </a:r>
            <a:r>
              <a:rPr lang="en-PH" dirty="0">
                <a:hlinkClick r:id="rId3"/>
              </a:rPr>
              <a:t>https://pixabay.com/illustrations/colour-wheel-spectrum-rainbow-1740381/</a:t>
            </a:r>
            <a:r>
              <a:rPr lang="en-PH" dirty="0"/>
              <a:t> </a:t>
            </a:r>
          </a:p>
          <a:p>
            <a:pPr marL="0" indent="0">
              <a:buNone/>
            </a:pPr>
            <a:r>
              <a:rPr lang="en-PH" dirty="0"/>
              <a:t>M&amp;Ms candies: </a:t>
            </a:r>
            <a:r>
              <a:rPr lang="en-PH" dirty="0">
                <a:hlinkClick r:id="rId4"/>
              </a:rPr>
              <a:t>https://www.sfgate.com/politics/article/wokeness-m-and-ms-defeated-17736299.php</a:t>
            </a:r>
            <a:endParaRPr lang="en-PH" dirty="0"/>
          </a:p>
          <a:p>
            <a:pPr marL="0" indent="0">
              <a:buNone/>
            </a:pPr>
            <a:r>
              <a:rPr lang="en-PH" dirty="0" err="1"/>
              <a:t>Rubiks</a:t>
            </a:r>
            <a:r>
              <a:rPr lang="en-PH" dirty="0"/>
              <a:t>’ cube room: https://www.pinterest.ph/pin/260716265899920795/</a:t>
            </a:r>
          </a:p>
          <a:p>
            <a:pPr marL="0" indent="0">
              <a:buNone/>
            </a:pPr>
            <a:endParaRPr lang="en-PH" dirty="0"/>
          </a:p>
        </p:txBody>
      </p:sp>
    </p:spTree>
    <p:extLst>
      <p:ext uri="{BB962C8B-B14F-4D97-AF65-F5344CB8AC3E}">
        <p14:creationId xmlns:p14="http://schemas.microsoft.com/office/powerpoint/2010/main" val="412436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a:xfrm>
            <a:off x="1077362" y="720434"/>
            <a:ext cx="9950103" cy="668419"/>
          </a:xfrm>
        </p:spPr>
        <p:txBody>
          <a:bodyPr/>
          <a:lstStyle/>
          <a:p>
            <a:r>
              <a:rPr lang="en-PH" dirty="0"/>
              <a:t>Background Removal Code</a:t>
            </a:r>
          </a:p>
        </p:txBody>
      </p:sp>
      <p:sp>
        <p:nvSpPr>
          <p:cNvPr id="23" name="Content Placeholder 2">
            <a:extLst>
              <a:ext uri="{FF2B5EF4-FFF2-40B4-BE49-F238E27FC236}">
                <a16:creationId xmlns:a16="http://schemas.microsoft.com/office/drawing/2014/main" id="{96922A16-3687-EC0C-C6E7-C1B032A409B3}"/>
              </a:ext>
            </a:extLst>
          </p:cNvPr>
          <p:cNvSpPr>
            <a:spLocks noGrp="1"/>
          </p:cNvSpPr>
          <p:nvPr>
            <p:ph sz="half" idx="1"/>
          </p:nvPr>
        </p:nvSpPr>
        <p:spPr>
          <a:xfrm>
            <a:off x="1371270" y="1582497"/>
            <a:ext cx="9886202" cy="3446703"/>
          </a:xfrm>
        </p:spPr>
        <p:txBody>
          <a:bodyPr>
            <a:normAutofit lnSpcReduction="10000"/>
          </a:bodyPr>
          <a:lstStyle/>
          <a:p>
            <a:pPr marL="0" indent="0">
              <a:buNone/>
            </a:pPr>
            <a:r>
              <a:rPr lang="en-US" b="0" dirty="0">
                <a:effectLst/>
                <a:latin typeface="Consolas" panose="020B0609020204030204" pitchFamily="49" charset="0"/>
              </a:rPr>
              <a:t>file1 = '\cheque.png’ </a:t>
            </a:r>
            <a:br>
              <a:rPr lang="en-US" b="0" dirty="0">
                <a:effectLst/>
                <a:latin typeface="Consolas" panose="020B0609020204030204" pitchFamily="49" charset="0"/>
              </a:rPr>
            </a:br>
            <a:r>
              <a:rPr lang="en-US" b="0" dirty="0">
                <a:effectLst/>
                <a:latin typeface="Consolas" panose="020B0609020204030204" pitchFamily="49" charset="0"/>
              </a:rPr>
              <a:t>cheque = cv2.imread(path+file1,0) #load image in grayscale</a:t>
            </a:r>
          </a:p>
          <a:p>
            <a:pPr marL="0" indent="0">
              <a:buNone/>
            </a:pPr>
            <a:r>
              <a:rPr lang="en-PH" dirty="0">
                <a:latin typeface="Consolas" panose="020B0609020204030204" pitchFamily="49" charset="0"/>
              </a:rPr>
              <a:t>thresholds = [50,75,100,125,150]</a:t>
            </a:r>
          </a:p>
          <a:p>
            <a:pPr marL="0" indent="0">
              <a:buNone/>
            </a:pPr>
            <a:r>
              <a:rPr lang="en-PH" dirty="0">
                <a:latin typeface="Consolas" panose="020B0609020204030204" pitchFamily="49" charset="0"/>
              </a:rPr>
              <a:t>for t in thresholds: #set threshold grayscale intensity to remove background</a:t>
            </a:r>
          </a:p>
          <a:p>
            <a:pPr marL="0" indent="0">
              <a:buNone/>
            </a:pPr>
            <a:r>
              <a:rPr lang="en-PH" dirty="0">
                <a:latin typeface="Consolas" panose="020B0609020204030204" pitchFamily="49" charset="0"/>
              </a:rPr>
              <a:t>    </a:t>
            </a:r>
            <a:r>
              <a:rPr lang="en-PH" dirty="0" err="1">
                <a:latin typeface="Consolas" panose="020B0609020204030204" pitchFamily="49" charset="0"/>
              </a:rPr>
              <a:t>cheque_tresholded</a:t>
            </a:r>
            <a:r>
              <a:rPr lang="en-PH" dirty="0">
                <a:latin typeface="Consolas" panose="020B0609020204030204" pitchFamily="49" charset="0"/>
              </a:rPr>
              <a:t> = (cheque&lt;t)*cheque </a:t>
            </a:r>
          </a:p>
          <a:p>
            <a:pPr marL="0" indent="0">
              <a:buNone/>
            </a:pPr>
            <a:r>
              <a:rPr lang="en-PH" dirty="0">
                <a:latin typeface="Consolas" panose="020B0609020204030204" pitchFamily="49" charset="0"/>
              </a:rPr>
              <a:t>    </a:t>
            </a:r>
            <a:r>
              <a:rPr lang="en-PH" dirty="0" err="1">
                <a:latin typeface="Consolas" panose="020B0609020204030204" pitchFamily="49" charset="0"/>
              </a:rPr>
              <a:t>plt.figure</a:t>
            </a:r>
            <a:r>
              <a:rPr lang="en-PH" dirty="0">
                <a:latin typeface="Consolas" panose="020B0609020204030204" pitchFamily="49" charset="0"/>
              </a:rPr>
              <a:t>() </a:t>
            </a:r>
          </a:p>
          <a:p>
            <a:pPr marL="0" indent="0">
              <a:buNone/>
            </a:pPr>
            <a:r>
              <a:rPr lang="en-PH" dirty="0">
                <a:latin typeface="Consolas" panose="020B0609020204030204" pitchFamily="49" charset="0"/>
              </a:rPr>
              <a:t>    </a:t>
            </a:r>
            <a:r>
              <a:rPr lang="en-PH" dirty="0" err="1">
                <a:latin typeface="Consolas" panose="020B0609020204030204" pitchFamily="49" charset="0"/>
              </a:rPr>
              <a:t>plt.imshow</a:t>
            </a:r>
            <a:r>
              <a:rPr lang="en-PH" dirty="0">
                <a:latin typeface="Consolas" panose="020B0609020204030204" pitchFamily="49" charset="0"/>
              </a:rPr>
              <a:t>(</a:t>
            </a:r>
            <a:r>
              <a:rPr lang="en-PH" dirty="0" err="1">
                <a:latin typeface="Consolas" panose="020B0609020204030204" pitchFamily="49" charset="0"/>
              </a:rPr>
              <a:t>cheque_tresholded,cmap</a:t>
            </a:r>
            <a:r>
              <a:rPr lang="en-PH" dirty="0">
                <a:latin typeface="Consolas" panose="020B0609020204030204" pitchFamily="49" charset="0"/>
              </a:rPr>
              <a:t>='gray') </a:t>
            </a:r>
          </a:p>
          <a:p>
            <a:pPr marL="0" indent="0">
              <a:buNone/>
            </a:pPr>
            <a:r>
              <a:rPr lang="en-PH" dirty="0">
                <a:latin typeface="Consolas" panose="020B0609020204030204" pitchFamily="49" charset="0"/>
              </a:rPr>
              <a:t>    </a:t>
            </a:r>
            <a:r>
              <a:rPr lang="en-PH" dirty="0" err="1">
                <a:latin typeface="Consolas" panose="020B0609020204030204" pitchFamily="49" charset="0"/>
              </a:rPr>
              <a:t>plt.title</a:t>
            </a:r>
            <a:r>
              <a:rPr lang="en-PH" dirty="0">
                <a:latin typeface="Consolas" panose="020B0609020204030204" pitchFamily="49" charset="0"/>
              </a:rPr>
              <a:t>('Threshold: {}'.format(t))</a:t>
            </a:r>
          </a:p>
        </p:txBody>
      </p:sp>
    </p:spTree>
    <p:extLst>
      <p:ext uri="{BB962C8B-B14F-4D97-AF65-F5344CB8AC3E}">
        <p14:creationId xmlns:p14="http://schemas.microsoft.com/office/powerpoint/2010/main" val="382586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3823-1437-79DE-F262-325CEA285F4D}"/>
              </a:ext>
            </a:extLst>
          </p:cNvPr>
          <p:cNvSpPr>
            <a:spLocks noGrp="1"/>
          </p:cNvSpPr>
          <p:nvPr>
            <p:ph type="title"/>
          </p:nvPr>
        </p:nvSpPr>
        <p:spPr/>
        <p:txBody>
          <a:bodyPr/>
          <a:lstStyle/>
          <a:p>
            <a:r>
              <a:rPr lang="en-PH" dirty="0"/>
              <a:t>Objectives</a:t>
            </a:r>
          </a:p>
        </p:txBody>
      </p:sp>
      <p:sp>
        <p:nvSpPr>
          <p:cNvPr id="3" name="Content Placeholder 2">
            <a:extLst>
              <a:ext uri="{FF2B5EF4-FFF2-40B4-BE49-F238E27FC236}">
                <a16:creationId xmlns:a16="http://schemas.microsoft.com/office/drawing/2014/main" id="{AC7B8739-D76B-6D7E-FB7D-E0B9E4D84611}"/>
              </a:ext>
            </a:extLst>
          </p:cNvPr>
          <p:cNvSpPr>
            <a:spLocks noGrp="1"/>
          </p:cNvSpPr>
          <p:nvPr>
            <p:ph idx="1"/>
          </p:nvPr>
        </p:nvSpPr>
        <p:spPr/>
        <p:txBody>
          <a:bodyPr/>
          <a:lstStyle/>
          <a:p>
            <a:r>
              <a:rPr lang="en-PH" dirty="0"/>
              <a:t>Extract the background from an image using grayscale thresholding.</a:t>
            </a:r>
          </a:p>
          <a:p>
            <a:r>
              <a:rPr lang="en-PH" dirty="0">
                <a:solidFill>
                  <a:srgbClr val="0070C0"/>
                </a:solidFill>
              </a:rPr>
              <a:t>Transform an image into normalized chromaticity coordinate (NCC) space.</a:t>
            </a:r>
          </a:p>
          <a:p>
            <a:r>
              <a:rPr lang="en-PH" dirty="0"/>
              <a:t>Perform Gaussian parametric segmentation of colored images.</a:t>
            </a:r>
          </a:p>
          <a:p>
            <a:r>
              <a:rPr lang="en-PH" dirty="0"/>
              <a:t>Perform non-parametric segmentation of colored images.</a:t>
            </a:r>
          </a:p>
          <a:p>
            <a:r>
              <a:rPr lang="en-PH" dirty="0"/>
              <a:t>Identify the strengths and weaknesses of parametric and non-parametric segmentation in practical applications.</a:t>
            </a:r>
          </a:p>
          <a:p>
            <a:pPr marL="0" indent="0">
              <a:buNone/>
            </a:pPr>
            <a:endParaRPr lang="en-PH" dirty="0"/>
          </a:p>
        </p:txBody>
      </p:sp>
    </p:spTree>
    <p:extLst>
      <p:ext uri="{BB962C8B-B14F-4D97-AF65-F5344CB8AC3E}">
        <p14:creationId xmlns:p14="http://schemas.microsoft.com/office/powerpoint/2010/main" val="1853193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p:txBody>
          <a:bodyPr/>
          <a:lstStyle/>
          <a:p>
            <a:r>
              <a:rPr lang="en-PH" dirty="0"/>
              <a:t>NCC Space</a:t>
            </a:r>
          </a:p>
        </p:txBody>
      </p:sp>
      <p:sp>
        <p:nvSpPr>
          <p:cNvPr id="3" name="Content Placeholder 2">
            <a:extLst>
              <a:ext uri="{FF2B5EF4-FFF2-40B4-BE49-F238E27FC236}">
                <a16:creationId xmlns:a16="http://schemas.microsoft.com/office/drawing/2014/main" id="{073391D1-1A26-9411-BFDF-80C96ABAE313}"/>
              </a:ext>
            </a:extLst>
          </p:cNvPr>
          <p:cNvSpPr>
            <a:spLocks noGrp="1"/>
          </p:cNvSpPr>
          <p:nvPr>
            <p:ph sz="half" idx="1"/>
          </p:nvPr>
        </p:nvSpPr>
        <p:spPr/>
        <p:txBody>
          <a:bodyPr/>
          <a:lstStyle/>
          <a:p>
            <a:r>
              <a:rPr lang="en-PH" dirty="0"/>
              <a:t>By dividing each of the RGB channels by the per-pixel intensity R+G+B, we obtain the normalized chromaticity coordinates. This is used to account for various shades and reflections of colors when performing color segmentation.</a:t>
            </a:r>
          </a:p>
          <a:p>
            <a:r>
              <a:rPr lang="en-PH" dirty="0"/>
              <a:t>We plot the normalized reds in the x-axis and normalized greens in the y-axis. The NCC space of a color wheel is shown on the right.</a:t>
            </a:r>
          </a:p>
        </p:txBody>
      </p:sp>
      <p:pic>
        <p:nvPicPr>
          <p:cNvPr id="18" name="Content Placeholder 17">
            <a:extLst>
              <a:ext uri="{FF2B5EF4-FFF2-40B4-BE49-F238E27FC236}">
                <a16:creationId xmlns:a16="http://schemas.microsoft.com/office/drawing/2014/main" id="{75CD60D5-4A3D-CCE9-26AD-5868D159231F}"/>
              </a:ext>
            </a:extLst>
          </p:cNvPr>
          <p:cNvPicPr>
            <a:picLocks noGrp="1" noChangeAspect="1"/>
          </p:cNvPicPr>
          <p:nvPr>
            <p:ph sz="half" idx="2"/>
          </p:nvPr>
        </p:nvPicPr>
        <p:blipFill rotWithShape="1">
          <a:blip r:embed="rId2"/>
          <a:srcRect b="998"/>
          <a:stretch/>
        </p:blipFill>
        <p:spPr>
          <a:xfrm>
            <a:off x="6549166" y="2227263"/>
            <a:ext cx="4092706" cy="3910303"/>
          </a:xfrm>
        </p:spPr>
      </p:pic>
      <p:pic>
        <p:nvPicPr>
          <p:cNvPr id="20" name="Picture 19" descr="A picture containing colorfulness, circle, rainbow, creativity&#10;&#10;Description automatically generated">
            <a:extLst>
              <a:ext uri="{FF2B5EF4-FFF2-40B4-BE49-F238E27FC236}">
                <a16:creationId xmlns:a16="http://schemas.microsoft.com/office/drawing/2014/main" id="{3E16FE64-2F2F-AB6A-6728-4F1B836B8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888" y="296863"/>
            <a:ext cx="1930400" cy="1930400"/>
          </a:xfrm>
          <a:prstGeom prst="rect">
            <a:avLst/>
          </a:prstGeom>
        </p:spPr>
      </p:pic>
    </p:spTree>
    <p:extLst>
      <p:ext uri="{BB962C8B-B14F-4D97-AF65-F5344CB8AC3E}">
        <p14:creationId xmlns:p14="http://schemas.microsoft.com/office/powerpoint/2010/main" val="34867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BF2-B704-FFBA-33A0-126DAD0E6BB9}"/>
              </a:ext>
            </a:extLst>
          </p:cNvPr>
          <p:cNvSpPr>
            <a:spLocks noGrp="1"/>
          </p:cNvSpPr>
          <p:nvPr>
            <p:ph type="title"/>
          </p:nvPr>
        </p:nvSpPr>
        <p:spPr/>
        <p:txBody>
          <a:bodyPr/>
          <a:lstStyle/>
          <a:p>
            <a:r>
              <a:rPr lang="en-PH" dirty="0"/>
              <a:t>NCC Space</a:t>
            </a:r>
          </a:p>
        </p:txBody>
      </p:sp>
      <p:sp>
        <p:nvSpPr>
          <p:cNvPr id="3" name="Content Placeholder 2">
            <a:extLst>
              <a:ext uri="{FF2B5EF4-FFF2-40B4-BE49-F238E27FC236}">
                <a16:creationId xmlns:a16="http://schemas.microsoft.com/office/drawing/2014/main" id="{073391D1-1A26-9411-BFDF-80C96ABAE313}"/>
              </a:ext>
            </a:extLst>
          </p:cNvPr>
          <p:cNvSpPr>
            <a:spLocks noGrp="1"/>
          </p:cNvSpPr>
          <p:nvPr>
            <p:ph sz="half" idx="1"/>
          </p:nvPr>
        </p:nvSpPr>
        <p:spPr/>
        <p:txBody>
          <a:bodyPr/>
          <a:lstStyle/>
          <a:p>
            <a:r>
              <a:rPr lang="en-PH" dirty="0"/>
              <a:t>Note that the spectrum of colors in the color wheel isn’t complete, as can be seen in the gaps in the NCC plot. There is a lack of whites and shades of green, red and blue.</a:t>
            </a:r>
          </a:p>
        </p:txBody>
      </p:sp>
      <p:pic>
        <p:nvPicPr>
          <p:cNvPr id="18" name="Content Placeholder 17">
            <a:extLst>
              <a:ext uri="{FF2B5EF4-FFF2-40B4-BE49-F238E27FC236}">
                <a16:creationId xmlns:a16="http://schemas.microsoft.com/office/drawing/2014/main" id="{75CD60D5-4A3D-CCE9-26AD-5868D159231F}"/>
              </a:ext>
            </a:extLst>
          </p:cNvPr>
          <p:cNvPicPr>
            <a:picLocks noGrp="1" noChangeAspect="1"/>
          </p:cNvPicPr>
          <p:nvPr>
            <p:ph sz="half" idx="2"/>
          </p:nvPr>
        </p:nvPicPr>
        <p:blipFill rotWithShape="1">
          <a:blip r:embed="rId2"/>
          <a:srcRect b="998"/>
          <a:stretch/>
        </p:blipFill>
        <p:spPr>
          <a:xfrm>
            <a:off x="6549166" y="2227263"/>
            <a:ext cx="4092706" cy="3910303"/>
          </a:xfrm>
        </p:spPr>
      </p:pic>
      <p:pic>
        <p:nvPicPr>
          <p:cNvPr id="20" name="Picture 19" descr="A picture containing colorfulness, circle, rainbow, creativity&#10;&#10;Description automatically generated">
            <a:extLst>
              <a:ext uri="{FF2B5EF4-FFF2-40B4-BE49-F238E27FC236}">
                <a16:creationId xmlns:a16="http://schemas.microsoft.com/office/drawing/2014/main" id="{3E16FE64-2F2F-AB6A-6728-4F1B836B8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888" y="296863"/>
            <a:ext cx="1930400" cy="1930400"/>
          </a:xfrm>
          <a:prstGeom prst="rect">
            <a:avLst/>
          </a:prstGeom>
        </p:spPr>
      </p:pic>
    </p:spTree>
    <p:extLst>
      <p:ext uri="{BB962C8B-B14F-4D97-AF65-F5344CB8AC3E}">
        <p14:creationId xmlns:p14="http://schemas.microsoft.com/office/powerpoint/2010/main" val="1250158845"/>
      </p:ext>
    </p:extLst>
  </p:cSld>
  <p:clrMapOvr>
    <a:masterClrMapping/>
  </p:clrMapOvr>
</p:sld>
</file>

<file path=ppt/theme/theme1.xml><?xml version="1.0" encoding="utf-8"?>
<a:theme xmlns:a="http://schemas.openxmlformats.org/drawingml/2006/main" name="BlocksVTI">
  <a:themeElements>
    <a:clrScheme name="AnalogousFromRegularSeedLeftStep">
      <a:dk1>
        <a:srgbClr val="000000"/>
      </a:dk1>
      <a:lt1>
        <a:srgbClr val="FFFFFF"/>
      </a:lt1>
      <a:dk2>
        <a:srgbClr val="1B2430"/>
      </a:dk2>
      <a:lt2>
        <a:srgbClr val="F1F3F0"/>
      </a:lt2>
      <a:accent1>
        <a:srgbClr val="BF29E7"/>
      </a:accent1>
      <a:accent2>
        <a:srgbClr val="6521D7"/>
      </a:accent2>
      <a:accent3>
        <a:srgbClr val="2931E7"/>
      </a:accent3>
      <a:accent4>
        <a:srgbClr val="176ED5"/>
      </a:accent4>
      <a:accent5>
        <a:srgbClr val="25BCD1"/>
      </a:accent5>
      <a:accent6>
        <a:srgbClr val="15C491"/>
      </a:accent6>
      <a:hlink>
        <a:srgbClr val="4A9D34"/>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360</TotalTime>
  <Words>3922</Words>
  <Application>Microsoft Office PowerPoint</Application>
  <PresentationFormat>Widescreen</PresentationFormat>
  <Paragraphs>293</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Avenir Next LT Pro</vt:lpstr>
      <vt:lpstr>Avenir Next LT Pro Light</vt:lpstr>
      <vt:lpstr>Consolas</vt:lpstr>
      <vt:lpstr>BlocksVTI</vt:lpstr>
      <vt:lpstr>Activity 5: Color Feature Extraction </vt:lpstr>
      <vt:lpstr>Objectives</vt:lpstr>
      <vt:lpstr>Objectives</vt:lpstr>
      <vt:lpstr>Background Removal </vt:lpstr>
      <vt:lpstr>Background Removal </vt:lpstr>
      <vt:lpstr>Background Removal Code</vt:lpstr>
      <vt:lpstr>Objectives</vt:lpstr>
      <vt:lpstr>NCC Space</vt:lpstr>
      <vt:lpstr>NCC Space</vt:lpstr>
      <vt:lpstr>NCC Space</vt:lpstr>
      <vt:lpstr>NCC Space</vt:lpstr>
      <vt:lpstr>Objectives</vt:lpstr>
      <vt:lpstr>Parametric segmentation</vt:lpstr>
      <vt:lpstr>Parametric Segmentation</vt:lpstr>
      <vt:lpstr>Parametric Segmentation</vt:lpstr>
      <vt:lpstr>Parametric Segmentation</vt:lpstr>
      <vt:lpstr>Parametric Segmentation</vt:lpstr>
      <vt:lpstr>Parametric Segmentation</vt:lpstr>
      <vt:lpstr>Parametric Segmentation</vt:lpstr>
      <vt:lpstr>Objectives</vt:lpstr>
      <vt:lpstr>Non-parametric segmentation</vt:lpstr>
      <vt:lpstr>2D Histogram</vt:lpstr>
      <vt:lpstr>Non-parametric Segmentation</vt:lpstr>
      <vt:lpstr>Non-parametric Segmentation</vt:lpstr>
      <vt:lpstr>Non-parametric Segmentation</vt:lpstr>
      <vt:lpstr>Objectives</vt:lpstr>
      <vt:lpstr>Non-parametric Segmentation Algorithms</vt:lpstr>
      <vt:lpstr>Non-parametric Segmentation Algorithms</vt:lpstr>
      <vt:lpstr>Runtime Comparisons</vt:lpstr>
      <vt:lpstr>Function implementation</vt:lpstr>
      <vt:lpstr>Objectives</vt:lpstr>
      <vt:lpstr>Comparison using the Color Wheel</vt:lpstr>
      <vt:lpstr>Comparison 1: RGB Discernment</vt:lpstr>
      <vt:lpstr>Comparison 1: RGB Discernment</vt:lpstr>
      <vt:lpstr>Comparison 1: RGB Discernment</vt:lpstr>
      <vt:lpstr>Comparison 1: RGB Discernment</vt:lpstr>
      <vt:lpstr>Comparison 2: ROI Size (50x50)</vt:lpstr>
      <vt:lpstr>Comparison 2: ROI Size (80x80)</vt:lpstr>
      <vt:lpstr>Comparison 2: ROI Size (80x80)</vt:lpstr>
      <vt:lpstr>Comparison 2: ROI Size</vt:lpstr>
      <vt:lpstr>Comparison 3: Bin Size (Non-parametric)</vt:lpstr>
      <vt:lpstr>Comparison 3: Bin Counts and Saturation Range (Non-parametric)</vt:lpstr>
      <vt:lpstr>Comparison 3: Bin Size (Non-parametric)</vt:lpstr>
      <vt:lpstr>Comparison 4: Saturation Range</vt:lpstr>
      <vt:lpstr>Comparison 5: Color Gradient</vt:lpstr>
      <vt:lpstr>Comparison 6: Resolving Power</vt:lpstr>
      <vt:lpstr>Comparison 6: Resolving Power</vt:lpstr>
      <vt:lpstr>Comparison 7: Runtime/Time Complexity</vt:lpstr>
      <vt:lpstr>Comparison 7: Runtime/Time Complexity</vt:lpstr>
      <vt:lpstr>Summary of Comparisons</vt:lpstr>
      <vt:lpstr>Self-Reflection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5: Color Feature Extraction </dc:title>
  <dc:creator>Ron Michael Acda</dc:creator>
  <cp:lastModifiedBy>Ron Michael Acda</cp:lastModifiedBy>
  <cp:revision>3</cp:revision>
  <dcterms:created xsi:type="dcterms:W3CDTF">2023-05-12T05:59:03Z</dcterms:created>
  <dcterms:modified xsi:type="dcterms:W3CDTF">2023-05-12T13:26:52Z</dcterms:modified>
</cp:coreProperties>
</file>