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5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7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8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5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3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1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5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6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19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8372-22E1-43CA-8385-5026941F73FA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CCD2-6C39-4C23-B820-5EC221988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5F5A5A-CD80-DC3E-9196-B88A859FE5E4}"/>
              </a:ext>
            </a:extLst>
          </p:cNvPr>
          <p:cNvSpPr/>
          <p:nvPr/>
        </p:nvSpPr>
        <p:spPr>
          <a:xfrm>
            <a:off x="5921648" y="1031250"/>
            <a:ext cx="348707" cy="204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25164528-AEFC-B985-BDC8-686600264389}"/>
              </a:ext>
            </a:extLst>
          </p:cNvPr>
          <p:cNvSpPr/>
          <p:nvPr/>
        </p:nvSpPr>
        <p:spPr>
          <a:xfrm>
            <a:off x="5651099" y="1296901"/>
            <a:ext cx="889805" cy="431319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List storing mass of CO_2 condensed per m^2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1863C6B-54A4-363F-BFE1-D247C4C0F9A4}"/>
              </a:ext>
            </a:extLst>
          </p:cNvPr>
          <p:cNvSpPr/>
          <p:nvPr/>
        </p:nvSpPr>
        <p:spPr>
          <a:xfrm>
            <a:off x="5596987" y="2153301"/>
            <a:ext cx="998024" cy="6132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There is non-zero CO_2 at this latitude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C0EBC7C-1A78-1087-B094-90C23CF31603}"/>
              </a:ext>
            </a:extLst>
          </p:cNvPr>
          <p:cNvSpPr/>
          <p:nvPr/>
        </p:nvSpPr>
        <p:spPr>
          <a:xfrm>
            <a:off x="4883328" y="1378286"/>
            <a:ext cx="631280" cy="26453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Latitude band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A5825-C780-305A-1240-AEBB8EC62997}"/>
              </a:ext>
            </a:extLst>
          </p:cNvPr>
          <p:cNvSpPr/>
          <p:nvPr/>
        </p:nvSpPr>
        <p:spPr>
          <a:xfrm>
            <a:off x="4354359" y="3103341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Find mass of CO_2 that freezes from temperature difference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857A4AC-9F8A-06FF-5674-64118E30FADD}"/>
              </a:ext>
            </a:extLst>
          </p:cNvPr>
          <p:cNvSpPr/>
          <p:nvPr/>
        </p:nvSpPr>
        <p:spPr>
          <a:xfrm>
            <a:off x="6831102" y="3517514"/>
            <a:ext cx="1001476" cy="8002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Mass of CO_2 that will sublime is less than surface CO_2 mass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D290AF-8A44-1718-E0F6-16CC32254392}"/>
              </a:ext>
            </a:extLst>
          </p:cNvPr>
          <p:cNvCxnSpPr>
            <a:stCxn id="6" idx="1"/>
          </p:cNvCxnSpPr>
          <p:nvPr/>
        </p:nvCxnSpPr>
        <p:spPr>
          <a:xfrm flipH="1">
            <a:off x="5183928" y="2459923"/>
            <a:ext cx="413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36E0BD-5F9E-5927-909D-F97634F1BE1A}"/>
              </a:ext>
            </a:extLst>
          </p:cNvPr>
          <p:cNvSpPr txBox="1"/>
          <p:nvPr/>
        </p:nvSpPr>
        <p:spPr>
          <a:xfrm>
            <a:off x="5246880" y="2252704"/>
            <a:ext cx="335348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38B8E0-E709-19FF-BA52-AF3581CB6BB8}"/>
              </a:ext>
            </a:extLst>
          </p:cNvPr>
          <p:cNvSpPr/>
          <p:nvPr/>
        </p:nvSpPr>
        <p:spPr>
          <a:xfrm>
            <a:off x="4799261" y="2346294"/>
            <a:ext cx="348707" cy="204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F7031F-7E89-F45B-0665-B28641291909}"/>
              </a:ext>
            </a:extLst>
          </p:cNvPr>
          <p:cNvCxnSpPr>
            <a:cxnSpLocks/>
          </p:cNvCxnSpPr>
          <p:nvPr/>
        </p:nvCxnSpPr>
        <p:spPr>
          <a:xfrm flipH="1">
            <a:off x="6095999" y="2766546"/>
            <a:ext cx="1" cy="177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70EDD5EB-164D-586F-F298-E0C3FD5C2548}"/>
              </a:ext>
            </a:extLst>
          </p:cNvPr>
          <p:cNvSpPr/>
          <p:nvPr/>
        </p:nvSpPr>
        <p:spPr>
          <a:xfrm>
            <a:off x="5542877" y="2939563"/>
            <a:ext cx="1106242" cy="61324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Temperature will increase (without CO_2 presence)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6B432-3688-4BA0-FC81-530B9C34C8C5}"/>
              </a:ext>
            </a:extLst>
          </p:cNvPr>
          <p:cNvCxnSpPr>
            <a:cxnSpLocks/>
          </p:cNvCxnSpPr>
          <p:nvPr/>
        </p:nvCxnSpPr>
        <p:spPr>
          <a:xfrm flipH="1">
            <a:off x="5246880" y="3246185"/>
            <a:ext cx="292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DA999E-4FC0-8249-365A-97A6012D23F3}"/>
              </a:ext>
            </a:extLst>
          </p:cNvPr>
          <p:cNvCxnSpPr>
            <a:cxnSpLocks/>
          </p:cNvCxnSpPr>
          <p:nvPr/>
        </p:nvCxnSpPr>
        <p:spPr>
          <a:xfrm>
            <a:off x="6649119" y="3246185"/>
            <a:ext cx="237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D4C179-59DB-985C-9678-9831743CD642}"/>
              </a:ext>
            </a:extLst>
          </p:cNvPr>
          <p:cNvSpPr txBox="1"/>
          <p:nvPr/>
        </p:nvSpPr>
        <p:spPr>
          <a:xfrm>
            <a:off x="6123318" y="2716535"/>
            <a:ext cx="320922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69FA6-15FB-DA6F-9FBF-1DBB1023375C}"/>
              </a:ext>
            </a:extLst>
          </p:cNvPr>
          <p:cNvSpPr/>
          <p:nvPr/>
        </p:nvSpPr>
        <p:spPr>
          <a:xfrm>
            <a:off x="6886939" y="3100425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Find mass of CO_2 that sublimes from temperature 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DCE7B-34D4-59AD-7FC2-7AE4DBC095CC}"/>
              </a:ext>
            </a:extLst>
          </p:cNvPr>
          <p:cNvSpPr txBox="1"/>
          <p:nvPr/>
        </p:nvSpPr>
        <p:spPr>
          <a:xfrm>
            <a:off x="5278773" y="3031061"/>
            <a:ext cx="335348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27F3B-A660-4C12-4D14-75C36A4ED9D0}"/>
              </a:ext>
            </a:extLst>
          </p:cNvPr>
          <p:cNvSpPr txBox="1"/>
          <p:nvPr/>
        </p:nvSpPr>
        <p:spPr>
          <a:xfrm>
            <a:off x="6552288" y="3028033"/>
            <a:ext cx="320922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08C485-BF4A-2636-2562-32E502E99D71}"/>
              </a:ext>
            </a:extLst>
          </p:cNvPr>
          <p:cNvCxnSpPr>
            <a:cxnSpLocks/>
          </p:cNvCxnSpPr>
          <p:nvPr/>
        </p:nvCxnSpPr>
        <p:spPr>
          <a:xfrm>
            <a:off x="7331839" y="4317803"/>
            <a:ext cx="0" cy="222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7046B8-E01D-BAFB-BCAC-EAE7093AE9CD}"/>
              </a:ext>
            </a:extLst>
          </p:cNvPr>
          <p:cNvSpPr txBox="1"/>
          <p:nvPr/>
        </p:nvSpPr>
        <p:spPr>
          <a:xfrm>
            <a:off x="7345509" y="4286586"/>
            <a:ext cx="320922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True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DA63BF-AF0C-B31D-178E-C9D7AF526E91}"/>
              </a:ext>
            </a:extLst>
          </p:cNvPr>
          <p:cNvSpPr/>
          <p:nvPr/>
        </p:nvSpPr>
        <p:spPr>
          <a:xfrm>
            <a:off x="6886048" y="4540589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Remove sublimed mass of CO_2 from latitudinal inventory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98C02-620F-8B03-111A-68505AD87AC6}"/>
              </a:ext>
            </a:extLst>
          </p:cNvPr>
          <p:cNvSpPr/>
          <p:nvPr/>
        </p:nvSpPr>
        <p:spPr>
          <a:xfrm>
            <a:off x="6886048" y="4996180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Add sublimed mass of CO_2 to atmospheric inventory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9A6DBD-41AD-1ECE-7F67-6B0A761F9AC5}"/>
              </a:ext>
            </a:extLst>
          </p:cNvPr>
          <p:cNvSpPr/>
          <p:nvPr/>
        </p:nvSpPr>
        <p:spPr>
          <a:xfrm>
            <a:off x="6886048" y="5451770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Set latitudinal temperature to freezing point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13B75D-5092-1A9A-4DC8-A1F9C35573EB}"/>
              </a:ext>
            </a:extLst>
          </p:cNvPr>
          <p:cNvSpPr/>
          <p:nvPr/>
        </p:nvSpPr>
        <p:spPr>
          <a:xfrm>
            <a:off x="4354359" y="3541564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Add mass of frozen CO_2 to latitudinal inventory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7B024-6BD0-034F-AAD9-44C0B2DD50B1}"/>
              </a:ext>
            </a:extLst>
          </p:cNvPr>
          <p:cNvSpPr/>
          <p:nvPr/>
        </p:nvSpPr>
        <p:spPr>
          <a:xfrm>
            <a:off x="4359425" y="3973106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Remove mass of frozen CO_2 from atmospheric inventory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C52FF6-0371-A4DE-C7BE-FF7234DCC1D4}"/>
              </a:ext>
            </a:extLst>
          </p:cNvPr>
          <p:cNvSpPr/>
          <p:nvPr/>
        </p:nvSpPr>
        <p:spPr>
          <a:xfrm>
            <a:off x="4359425" y="4440832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Set latitudinal temperature to freezing point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79FFDAD3-B9AB-063F-C02F-56E233C3F4B1}"/>
              </a:ext>
            </a:extLst>
          </p:cNvPr>
          <p:cNvSpPr/>
          <p:nvPr/>
        </p:nvSpPr>
        <p:spPr>
          <a:xfrm>
            <a:off x="6583297" y="1303846"/>
            <a:ext cx="889805" cy="34216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Current and predicted temperature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6FCCA-C8EE-88E4-C7CF-F7306AFEC43B}"/>
              </a:ext>
            </a:extLst>
          </p:cNvPr>
          <p:cNvCxnSpPr>
            <a:cxnSpLocks/>
          </p:cNvCxnSpPr>
          <p:nvPr/>
        </p:nvCxnSpPr>
        <p:spPr>
          <a:xfrm flipH="1">
            <a:off x="6595012" y="3917658"/>
            <a:ext cx="236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B029E83-741D-2DA5-9882-73B91F3D4F3F}"/>
              </a:ext>
            </a:extLst>
          </p:cNvPr>
          <p:cNvSpPr txBox="1"/>
          <p:nvPr/>
        </p:nvSpPr>
        <p:spPr>
          <a:xfrm>
            <a:off x="6574488" y="3687048"/>
            <a:ext cx="335348" cy="179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67" dirty="0"/>
              <a:t>False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1F96F6-722A-1737-D221-E6F7D9192DAE}"/>
              </a:ext>
            </a:extLst>
          </p:cNvPr>
          <p:cNvSpPr/>
          <p:nvPr/>
        </p:nvSpPr>
        <p:spPr>
          <a:xfrm>
            <a:off x="5700109" y="4133430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Remove all mass of CO_2 from latitudinal inventory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A4DC5F-4E2E-012C-C9FC-D5D9070225EF}"/>
              </a:ext>
            </a:extLst>
          </p:cNvPr>
          <p:cNvSpPr/>
          <p:nvPr/>
        </p:nvSpPr>
        <p:spPr>
          <a:xfrm>
            <a:off x="5700110" y="3745310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Find heat required to sublime total mass of surface CO_2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934F3F-7A60-187A-D764-A781DCE8189B}"/>
              </a:ext>
            </a:extLst>
          </p:cNvPr>
          <p:cNvSpPr/>
          <p:nvPr/>
        </p:nvSpPr>
        <p:spPr>
          <a:xfrm>
            <a:off x="5700109" y="4521549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Subtract used heat (to sublime CO_2) from total heat added to atmosphere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17FB4A-F74E-D05E-3FBB-707BCA32465C}"/>
              </a:ext>
            </a:extLst>
          </p:cNvPr>
          <p:cNvSpPr/>
          <p:nvPr/>
        </p:nvSpPr>
        <p:spPr>
          <a:xfrm>
            <a:off x="5708283" y="4934833"/>
            <a:ext cx="889805" cy="344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68" dirty="0"/>
              <a:t>Find temperature difference from remaining heat added to atmosphere</a:t>
            </a:r>
          </a:p>
        </p:txBody>
      </p:sp>
    </p:spTree>
    <p:extLst>
      <p:ext uri="{BB962C8B-B14F-4D97-AF65-F5344CB8AC3E}">
        <p14:creationId xmlns:p14="http://schemas.microsoft.com/office/powerpoint/2010/main" val="39626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5F5A5A-CD80-DC3E-9196-B88A859FE5E4}"/>
              </a:ext>
            </a:extLst>
          </p:cNvPr>
          <p:cNvSpPr/>
          <p:nvPr/>
        </p:nvSpPr>
        <p:spPr>
          <a:xfrm>
            <a:off x="185158" y="2768170"/>
            <a:ext cx="678442" cy="5730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25164528-AEFC-B985-BDC8-686600264389}"/>
                  </a:ext>
                </a:extLst>
              </p:cNvPr>
              <p:cNvSpPr/>
              <p:nvPr/>
            </p:nvSpPr>
            <p:spPr>
              <a:xfrm>
                <a:off x="976569" y="2629971"/>
                <a:ext cx="1792068" cy="849449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storing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condensed per m^2</a:t>
                </a:r>
              </a:p>
            </p:txBody>
          </p:sp>
        </mc:Choice>
        <mc:Fallback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25164528-AEFC-B985-BDC8-686600264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69" y="2629971"/>
                <a:ext cx="1792068" cy="849449"/>
              </a:xfrm>
              <a:prstGeom prst="flowChartInputOutpu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D1863C6B-54A4-363F-BFE1-D247C4C0F9A4}"/>
                  </a:ext>
                </a:extLst>
              </p:cNvPr>
              <p:cNvSpPr/>
              <p:nvPr/>
            </p:nvSpPr>
            <p:spPr>
              <a:xfrm>
                <a:off x="2888706" y="2526556"/>
                <a:ext cx="1792066" cy="1056275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non-zero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latitude</a:t>
                </a:r>
              </a:p>
            </p:txBody>
          </p:sp>
        </mc:Choice>
        <mc:Fallback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D1863C6B-54A4-363F-BFE1-D247C4C0F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706" y="2526556"/>
                <a:ext cx="1792066" cy="1056275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C0EBC7C-1A78-1087-B094-90C23CF31603}"/>
              </a:ext>
            </a:extLst>
          </p:cNvPr>
          <p:cNvSpPr/>
          <p:nvPr/>
        </p:nvSpPr>
        <p:spPr>
          <a:xfrm>
            <a:off x="1199576" y="1966122"/>
            <a:ext cx="1232992" cy="425081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band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BA5825-C780-305A-1240-AEBB8EC62997}"/>
                  </a:ext>
                </a:extLst>
              </p:cNvPr>
              <p:cNvSpPr/>
              <p:nvPr/>
            </p:nvSpPr>
            <p:spPr>
              <a:xfrm>
                <a:off x="5143197" y="1378147"/>
                <a:ext cx="1463470" cy="567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freezes from temperature difference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BA5825-C780-305A-1240-AEBB8EC62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97" y="1378147"/>
                <a:ext cx="1463470" cy="567842"/>
              </a:xfrm>
              <a:prstGeom prst="rect">
                <a:avLst/>
              </a:prstGeom>
              <a:blipFill>
                <a:blip r:embed="rId4"/>
                <a:stretch>
                  <a:fillRect t="-1053" b="-9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5857A4AC-9F8A-06FF-5674-64118E30FADD}"/>
                  </a:ext>
                </a:extLst>
              </p:cNvPr>
              <p:cNvSpPr/>
              <p:nvPr/>
            </p:nvSpPr>
            <p:spPr>
              <a:xfrm>
                <a:off x="4890189" y="5020875"/>
                <a:ext cx="2008473" cy="134991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will sublime is less than surface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</a:p>
            </p:txBody>
          </p:sp>
        </mc:Choice>
        <mc:Fallback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5857A4AC-9F8A-06FF-5674-64118E30F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89" y="5020875"/>
                <a:ext cx="2008473" cy="1349910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D290AF-8A44-1718-E0F6-16CC3225439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863600" y="3054696"/>
            <a:ext cx="29217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36E0BD-5F9E-5927-909D-F97634F1BE1A}"/>
              </a:ext>
            </a:extLst>
          </p:cNvPr>
          <p:cNvSpPr txBox="1"/>
          <p:nvPr/>
        </p:nvSpPr>
        <p:spPr>
          <a:xfrm>
            <a:off x="3274662" y="2160221"/>
            <a:ext cx="510076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38B8E0-E709-19FF-BA52-AF3581CB6BB8}"/>
              </a:ext>
            </a:extLst>
          </p:cNvPr>
          <p:cNvSpPr/>
          <p:nvPr/>
        </p:nvSpPr>
        <p:spPr>
          <a:xfrm>
            <a:off x="3412706" y="1451145"/>
            <a:ext cx="744065" cy="514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70EDD5EB-164D-586F-F298-E0C3FD5C2548}"/>
                  </a:ext>
                </a:extLst>
              </p:cNvPr>
              <p:cNvSpPr/>
              <p:nvPr/>
            </p:nvSpPr>
            <p:spPr>
              <a:xfrm>
                <a:off x="4890189" y="2444395"/>
                <a:ext cx="2006517" cy="120903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will increase (without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presence)</a:t>
                </a:r>
              </a:p>
            </p:txBody>
          </p:sp>
        </mc:Choice>
        <mc:Fallback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70EDD5EB-164D-586F-F298-E0C3FD5C2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189" y="2444395"/>
                <a:ext cx="2006517" cy="1209033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D4C179-59DB-985C-9678-9831743CD642}"/>
              </a:ext>
            </a:extLst>
          </p:cNvPr>
          <p:cNvSpPr txBox="1"/>
          <p:nvPr/>
        </p:nvSpPr>
        <p:spPr>
          <a:xfrm>
            <a:off x="5293089" y="3683021"/>
            <a:ext cx="471026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C69FA6-15FB-DA6F-9FBF-1DBB1023375C}"/>
                  </a:ext>
                </a:extLst>
              </p:cNvPr>
              <p:cNvSpPr/>
              <p:nvPr/>
            </p:nvSpPr>
            <p:spPr>
              <a:xfrm>
                <a:off x="5100608" y="4052035"/>
                <a:ext cx="1568202" cy="5631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sublimes from temperature difference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2C69FA6-15FB-DA6F-9FBF-1DBB10233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608" y="4052035"/>
                <a:ext cx="1568202" cy="563190"/>
              </a:xfrm>
              <a:prstGeom prst="rect">
                <a:avLst/>
              </a:prstGeom>
              <a:blipFill>
                <a:blip r:embed="rId7"/>
                <a:stretch>
                  <a:fillRect t="-2128" b="-9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C2DCE7B-34D4-59AD-7FC2-7AE4DBC095CC}"/>
              </a:ext>
            </a:extLst>
          </p:cNvPr>
          <p:cNvSpPr txBox="1"/>
          <p:nvPr/>
        </p:nvSpPr>
        <p:spPr>
          <a:xfrm>
            <a:off x="5257578" y="2107361"/>
            <a:ext cx="510076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27F3B-A660-4C12-4D14-75C36A4ED9D0}"/>
              </a:ext>
            </a:extLst>
          </p:cNvPr>
          <p:cNvSpPr txBox="1"/>
          <p:nvPr/>
        </p:nvSpPr>
        <p:spPr>
          <a:xfrm>
            <a:off x="6380931" y="6379641"/>
            <a:ext cx="471026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DA63BF-AF0C-B31D-178E-C9D7AF526E91}"/>
                  </a:ext>
                </a:extLst>
              </p:cNvPr>
              <p:cNvSpPr/>
              <p:nvPr/>
            </p:nvSpPr>
            <p:spPr>
              <a:xfrm>
                <a:off x="6836521" y="5991024"/>
                <a:ext cx="1237869" cy="801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sublimed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3DA63BF-AF0C-B31D-178E-C9D7AF526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21" y="5991024"/>
                <a:ext cx="1237869" cy="801067"/>
              </a:xfrm>
              <a:prstGeom prst="rect">
                <a:avLst/>
              </a:prstGeom>
              <a:blipFill>
                <a:blip r:embed="rId8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98C02-620F-8B03-111A-68505AD87AC6}"/>
                  </a:ext>
                </a:extLst>
              </p:cNvPr>
              <p:cNvSpPr/>
              <p:nvPr/>
            </p:nvSpPr>
            <p:spPr>
              <a:xfrm>
                <a:off x="8196012" y="5991024"/>
                <a:ext cx="1131899" cy="80106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sublimed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atmospheric inventory</a:t>
                </a: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598C02-620F-8B03-111A-68505AD87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12" y="5991024"/>
                <a:ext cx="1131899" cy="801067"/>
              </a:xfrm>
              <a:prstGeom prst="rect">
                <a:avLst/>
              </a:prstGeom>
              <a:blipFill>
                <a:blip r:embed="rId9"/>
                <a:stretch>
                  <a:fillRect b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69A6DBD-41AD-1ECE-7F67-6B0A761F9AC5}"/>
              </a:ext>
            </a:extLst>
          </p:cNvPr>
          <p:cNvSpPr/>
          <p:nvPr/>
        </p:nvSpPr>
        <p:spPr>
          <a:xfrm>
            <a:off x="9460197" y="5991024"/>
            <a:ext cx="1065784" cy="801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13B75D-5092-1A9A-4DC8-A1F9C35573EB}"/>
                  </a:ext>
                </a:extLst>
              </p:cNvPr>
              <p:cNvSpPr/>
              <p:nvPr/>
            </p:nvSpPr>
            <p:spPr>
              <a:xfrm>
                <a:off x="6826744" y="1399847"/>
                <a:ext cx="1338990" cy="5149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mass of frozen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latitudinal inventory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13B75D-5092-1A9A-4DC8-A1F9C3557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44" y="1399847"/>
                <a:ext cx="1338990" cy="514976"/>
              </a:xfrm>
              <a:prstGeom prst="rect">
                <a:avLst/>
              </a:prstGeom>
              <a:blipFill>
                <a:blip r:embed="rId10"/>
                <a:stretch>
                  <a:fillRect t="-6977" b="-15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B7B024-6BD0-034F-AAD9-44C0B2DD50B1}"/>
                  </a:ext>
                </a:extLst>
              </p:cNvPr>
              <p:cNvSpPr/>
              <p:nvPr/>
            </p:nvSpPr>
            <p:spPr>
              <a:xfrm>
                <a:off x="8385811" y="1392601"/>
                <a:ext cx="1463467" cy="560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mass of frozen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atmospheric inventory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B7B024-6BD0-034F-AAD9-44C0B2DD5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811" y="1392601"/>
                <a:ext cx="1463467" cy="560330"/>
              </a:xfrm>
              <a:prstGeom prst="rect">
                <a:avLst/>
              </a:prstGeom>
              <a:blipFill>
                <a:blip r:embed="rId11"/>
                <a:stretch>
                  <a:fillRect t="-1064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B8C52FF6-0371-A4DE-C7BE-FF7234DCC1D4}"/>
              </a:ext>
            </a:extLst>
          </p:cNvPr>
          <p:cNvSpPr/>
          <p:nvPr/>
        </p:nvSpPr>
        <p:spPr>
          <a:xfrm>
            <a:off x="10046990" y="1402289"/>
            <a:ext cx="1199647" cy="526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sp>
        <p:nvSpPr>
          <p:cNvPr id="36" name="Flowchart: Data 35">
            <a:extLst>
              <a:ext uri="{FF2B5EF4-FFF2-40B4-BE49-F238E27FC236}">
                <a16:creationId xmlns:a16="http://schemas.microsoft.com/office/drawing/2014/main" id="{79FFDAD3-B9AB-063F-C02F-56E233C3F4B1}"/>
              </a:ext>
            </a:extLst>
          </p:cNvPr>
          <p:cNvSpPr/>
          <p:nvPr/>
        </p:nvSpPr>
        <p:spPr>
          <a:xfrm>
            <a:off x="908957" y="3725818"/>
            <a:ext cx="1602732" cy="674676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and predicted temperature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029E83-741D-2DA5-9882-73B91F3D4F3F}"/>
              </a:ext>
            </a:extLst>
          </p:cNvPr>
          <p:cNvSpPr txBox="1"/>
          <p:nvPr/>
        </p:nvSpPr>
        <p:spPr>
          <a:xfrm>
            <a:off x="6314837" y="4814941"/>
            <a:ext cx="510076" cy="276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A1F96F6-722A-1737-D221-E6F7D9192DAE}"/>
                  </a:ext>
                </a:extLst>
              </p:cNvPr>
              <p:cNvSpPr/>
              <p:nvPr/>
            </p:nvSpPr>
            <p:spPr>
              <a:xfrm>
                <a:off x="8099029" y="4654096"/>
                <a:ext cx="1131899" cy="844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mass of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A1F96F6-722A-1737-D221-E6F7D9192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029" y="4654096"/>
                <a:ext cx="1131899" cy="844777"/>
              </a:xfrm>
              <a:prstGeom prst="rect">
                <a:avLst/>
              </a:prstGeom>
              <a:blipFill>
                <a:blip r:embed="rId12"/>
                <a:stretch>
                  <a:fillRect t="-3546" b="-9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A4DC5F-4E2E-012C-C9FC-D5D9070225EF}"/>
                  </a:ext>
                </a:extLst>
              </p:cNvPr>
              <p:cNvSpPr/>
              <p:nvPr/>
            </p:nvSpPr>
            <p:spPr>
              <a:xfrm>
                <a:off x="6836521" y="4654096"/>
                <a:ext cx="1131899" cy="8478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heat required to sublime total mass of surface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AA4DC5F-4E2E-012C-C9FC-D5D907022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521" y="4654096"/>
                <a:ext cx="1131899" cy="847801"/>
              </a:xfrm>
              <a:prstGeom prst="rect">
                <a:avLst/>
              </a:prstGeom>
              <a:blipFill>
                <a:blip r:embed="rId13"/>
                <a:stretch>
                  <a:fillRect t="-3521" b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934F3F-7A60-187A-D764-A781DCE8189B}"/>
                  </a:ext>
                </a:extLst>
              </p:cNvPr>
              <p:cNvSpPr/>
              <p:nvPr/>
            </p:nvSpPr>
            <p:spPr>
              <a:xfrm>
                <a:off x="9361537" y="4644167"/>
                <a:ext cx="1199644" cy="8547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used heat (to sublime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total heat added to atmosphere</a:t>
                </a: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934F3F-7A60-187A-D764-A781DCE81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537" y="4644167"/>
                <a:ext cx="1199644" cy="854708"/>
              </a:xfrm>
              <a:prstGeom prst="rect">
                <a:avLst/>
              </a:prstGeom>
              <a:blipFill>
                <a:blip r:embed="rId14"/>
                <a:stretch>
                  <a:fillRect t="-3521" b="-91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0317FB4A-F74E-D05E-3FBB-707BCA32465C}"/>
              </a:ext>
            </a:extLst>
          </p:cNvPr>
          <p:cNvSpPr/>
          <p:nvPr/>
        </p:nvSpPr>
        <p:spPr>
          <a:xfrm>
            <a:off x="10688786" y="4644167"/>
            <a:ext cx="1199644" cy="854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temperature difference from remaining heat added to atmosphere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95F63-4788-69BE-74C3-53A6D6B668C8}"/>
              </a:ext>
            </a:extLst>
          </p:cNvPr>
          <p:cNvCxnSpPr>
            <a:cxnSpLocks/>
          </p:cNvCxnSpPr>
          <p:nvPr/>
        </p:nvCxnSpPr>
        <p:spPr>
          <a:xfrm flipV="1">
            <a:off x="2589430" y="3054694"/>
            <a:ext cx="29217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175D26-A1E4-77C6-2723-552DDE462F71}"/>
              </a:ext>
            </a:extLst>
          </p:cNvPr>
          <p:cNvCxnSpPr>
            <a:stCxn id="4" idx="0"/>
            <a:endCxn id="7" idx="2"/>
          </p:cNvCxnSpPr>
          <p:nvPr/>
        </p:nvCxnSpPr>
        <p:spPr>
          <a:xfrm rot="5400000" flipH="1" flipV="1">
            <a:off x="628874" y="2074169"/>
            <a:ext cx="589507" cy="798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85E85B6-7CFA-54BA-9863-0A35F89B190C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H="1">
            <a:off x="446780" y="3440706"/>
            <a:ext cx="700050" cy="5448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09F3F1-8EDB-1CC1-F3DE-E97F747DCE4C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784738" y="1966122"/>
            <a:ext cx="1" cy="55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05C00B-0B0A-0C88-B945-330583B6DF36}"/>
              </a:ext>
            </a:extLst>
          </p:cNvPr>
          <p:cNvCxnSpPr>
            <a:cxnSpLocks/>
          </p:cNvCxnSpPr>
          <p:nvPr/>
        </p:nvCxnSpPr>
        <p:spPr>
          <a:xfrm flipV="1">
            <a:off x="4654753" y="3042514"/>
            <a:ext cx="29217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8D4B45-E6A4-6643-325F-96D13C99EAFA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5874932" y="1945989"/>
            <a:ext cx="18516" cy="4984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7461F-F542-E65E-4204-841B1248E7A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884709" y="3653428"/>
            <a:ext cx="8739" cy="3986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A753CF-1D57-2BFA-2EAF-DCB671DB76C3}"/>
              </a:ext>
            </a:extLst>
          </p:cNvPr>
          <p:cNvCxnSpPr>
            <a:cxnSpLocks/>
          </p:cNvCxnSpPr>
          <p:nvPr/>
        </p:nvCxnSpPr>
        <p:spPr>
          <a:xfrm>
            <a:off x="5899142" y="4624081"/>
            <a:ext cx="0" cy="387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4E89500-3DB5-A511-F9E6-8BA9110D2DFE}"/>
              </a:ext>
            </a:extLst>
          </p:cNvPr>
          <p:cNvCxnSpPr>
            <a:cxnSpLocks/>
          </p:cNvCxnSpPr>
          <p:nvPr/>
        </p:nvCxnSpPr>
        <p:spPr>
          <a:xfrm>
            <a:off x="2303014" y="2209430"/>
            <a:ext cx="1067408" cy="5444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4BFA206-A437-F152-B947-883B55D45AFC}"/>
              </a:ext>
            </a:extLst>
          </p:cNvPr>
          <p:cNvCxnSpPr>
            <a:cxnSpLocks/>
          </p:cNvCxnSpPr>
          <p:nvPr/>
        </p:nvCxnSpPr>
        <p:spPr>
          <a:xfrm flipV="1">
            <a:off x="2353300" y="3363106"/>
            <a:ext cx="984313" cy="7330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36026C-4BD9-4565-C8E8-B151F8DAB79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612533" y="1655824"/>
            <a:ext cx="214211" cy="15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5F249D-01E6-E880-330A-F14D777603F6}"/>
              </a:ext>
            </a:extLst>
          </p:cNvPr>
          <p:cNvCxnSpPr>
            <a:cxnSpLocks/>
          </p:cNvCxnSpPr>
          <p:nvPr/>
        </p:nvCxnSpPr>
        <p:spPr>
          <a:xfrm>
            <a:off x="8178864" y="1655824"/>
            <a:ext cx="214211" cy="15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E3DCE6-0BD1-BB73-88EA-04FD4D81AF2C}"/>
              </a:ext>
            </a:extLst>
          </p:cNvPr>
          <p:cNvCxnSpPr>
            <a:cxnSpLocks/>
          </p:cNvCxnSpPr>
          <p:nvPr/>
        </p:nvCxnSpPr>
        <p:spPr>
          <a:xfrm>
            <a:off x="9832779" y="1655824"/>
            <a:ext cx="214211" cy="15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AE9A0F-2796-4108-999A-D59BBC691488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7968420" y="5076485"/>
            <a:ext cx="130609" cy="15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859B90-56E4-FE48-6E83-AF874FE8D9D8}"/>
              </a:ext>
            </a:extLst>
          </p:cNvPr>
          <p:cNvCxnSpPr>
            <a:cxnSpLocks/>
          </p:cNvCxnSpPr>
          <p:nvPr/>
        </p:nvCxnSpPr>
        <p:spPr>
          <a:xfrm flipV="1">
            <a:off x="9230928" y="5071521"/>
            <a:ext cx="130609" cy="15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4CB482-1268-0189-F7EC-43CE97F16EDB}"/>
              </a:ext>
            </a:extLst>
          </p:cNvPr>
          <p:cNvCxnSpPr>
            <a:cxnSpLocks/>
          </p:cNvCxnSpPr>
          <p:nvPr/>
        </p:nvCxnSpPr>
        <p:spPr>
          <a:xfrm flipV="1">
            <a:off x="10559679" y="5071887"/>
            <a:ext cx="130609" cy="15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37EDB65-5161-F49E-81BA-701A5AC3457E}"/>
              </a:ext>
            </a:extLst>
          </p:cNvPr>
          <p:cNvCxnSpPr>
            <a:cxnSpLocks/>
          </p:cNvCxnSpPr>
          <p:nvPr/>
        </p:nvCxnSpPr>
        <p:spPr>
          <a:xfrm flipV="1">
            <a:off x="8076067" y="6390045"/>
            <a:ext cx="130609" cy="15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C204EBD-5227-D526-E34E-B6CD09DAD703}"/>
              </a:ext>
            </a:extLst>
          </p:cNvPr>
          <p:cNvCxnSpPr>
            <a:cxnSpLocks/>
          </p:cNvCxnSpPr>
          <p:nvPr/>
        </p:nvCxnSpPr>
        <p:spPr>
          <a:xfrm flipV="1">
            <a:off x="9331224" y="6390045"/>
            <a:ext cx="130609" cy="15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0F60129-5017-D3CE-22CC-57D97FC9998A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288358" y="5077997"/>
            <a:ext cx="548163" cy="2129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8D71BFE-C356-661C-0E5A-9932DC5940B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313471" y="6092041"/>
            <a:ext cx="523050" cy="29951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EF7E908-5C96-9989-63B8-0E62324804BA}"/>
              </a:ext>
            </a:extLst>
          </p:cNvPr>
          <p:cNvSpPr/>
          <p:nvPr/>
        </p:nvSpPr>
        <p:spPr>
          <a:xfrm>
            <a:off x="10306976" y="2255502"/>
            <a:ext cx="744065" cy="514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A618B4-1DEE-9D5B-9FF8-DBE8B30E00E2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0678179" y="1928474"/>
            <a:ext cx="830" cy="3270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85A3DD6-F5CD-20E5-55B3-A2E2633EBC0E}"/>
              </a:ext>
            </a:extLst>
          </p:cNvPr>
          <p:cNvSpPr/>
          <p:nvPr/>
        </p:nvSpPr>
        <p:spPr>
          <a:xfrm>
            <a:off x="10916575" y="3671612"/>
            <a:ext cx="744065" cy="514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805D01-36CD-5322-21B0-E3EEE951487E}"/>
              </a:ext>
            </a:extLst>
          </p:cNvPr>
          <p:cNvCxnSpPr>
            <a:cxnSpLocks/>
          </p:cNvCxnSpPr>
          <p:nvPr/>
        </p:nvCxnSpPr>
        <p:spPr>
          <a:xfrm flipV="1">
            <a:off x="11288608" y="4173068"/>
            <a:ext cx="0" cy="4710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E21D573-D3FF-7576-9716-D4F45F07D3D0}"/>
              </a:ext>
            </a:extLst>
          </p:cNvPr>
          <p:cNvCxnSpPr>
            <a:cxnSpLocks/>
          </p:cNvCxnSpPr>
          <p:nvPr/>
        </p:nvCxnSpPr>
        <p:spPr>
          <a:xfrm flipV="1">
            <a:off x="10527108" y="6390053"/>
            <a:ext cx="29217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0A39F21-A97B-9DB8-D30F-2B3763C27930}"/>
              </a:ext>
            </a:extLst>
          </p:cNvPr>
          <p:cNvSpPr/>
          <p:nvPr/>
        </p:nvSpPr>
        <p:spPr>
          <a:xfrm>
            <a:off x="10819284" y="6132556"/>
            <a:ext cx="744065" cy="5149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4386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352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Josephine</dc:creator>
  <cp:lastModifiedBy>Rebecca Josephine</cp:lastModifiedBy>
  <cp:revision>11</cp:revision>
  <dcterms:created xsi:type="dcterms:W3CDTF">2024-03-05T15:04:14Z</dcterms:created>
  <dcterms:modified xsi:type="dcterms:W3CDTF">2024-03-05T16:05:51Z</dcterms:modified>
</cp:coreProperties>
</file>