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1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24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882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77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34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87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2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8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93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63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6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A83F1-CDE5-4A30-8CFD-540300538DB9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5B5A3-1E13-465A-8C26-5BDE2E1DE0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58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2C6A74-2BE5-301C-DEE4-189D0173127F}"/>
              </a:ext>
            </a:extLst>
          </p:cNvPr>
          <p:cNvSpPr/>
          <p:nvPr/>
        </p:nvSpPr>
        <p:spPr>
          <a:xfrm>
            <a:off x="3442504" y="257578"/>
            <a:ext cx="807512" cy="6291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Data 4">
                <a:extLst>
                  <a:ext uri="{FF2B5EF4-FFF2-40B4-BE49-F238E27FC236}">
                    <a16:creationId xmlns:a16="http://schemas.microsoft.com/office/drawing/2014/main" id="{E6383F8C-41B6-977C-7BFD-6CED26DC1015}"/>
                  </a:ext>
                </a:extLst>
              </p:cNvPr>
              <p:cNvSpPr/>
              <p:nvPr/>
            </p:nvSpPr>
            <p:spPr>
              <a:xfrm>
                <a:off x="2936818" y="1098418"/>
                <a:ext cx="1818885" cy="7581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storing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condensed per unit area</a:t>
                </a:r>
              </a:p>
            </p:txBody>
          </p:sp>
        </mc:Choice>
        <mc:Fallback xmlns="">
          <p:sp>
            <p:nvSpPr>
              <p:cNvPr id="5" name="Flowchart: Data 4">
                <a:extLst>
                  <a:ext uri="{FF2B5EF4-FFF2-40B4-BE49-F238E27FC236}">
                    <a16:creationId xmlns:a16="http://schemas.microsoft.com/office/drawing/2014/main" id="{E6383F8C-41B6-977C-7BFD-6CED26DC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818" y="1098418"/>
                <a:ext cx="1818885" cy="758161"/>
              </a:xfrm>
              <a:prstGeom prst="flowChartInputOutput">
                <a:avLst/>
              </a:prstGeom>
              <a:blipFill>
                <a:blip r:embed="rId2"/>
                <a:stretch>
                  <a:fillRect t="-4724" b="-110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417EECA5-9D31-5883-4828-029FBB9D6275}"/>
                  </a:ext>
                </a:extLst>
              </p:cNvPr>
              <p:cNvSpPr/>
              <p:nvPr/>
            </p:nvSpPr>
            <p:spPr>
              <a:xfrm>
                <a:off x="2943450" y="2134023"/>
                <a:ext cx="1818877" cy="1187643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non-zero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this latitude</a:t>
                </a:r>
              </a:p>
            </p:txBody>
          </p:sp>
        </mc:Choice>
        <mc:Fallback xmlns=""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417EECA5-9D31-5883-4828-029FBB9D6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450" y="2134023"/>
                <a:ext cx="1818877" cy="1187643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0E7C361-FD0A-A8C0-0604-01D54EC77438}"/>
              </a:ext>
            </a:extLst>
          </p:cNvPr>
          <p:cNvSpPr/>
          <p:nvPr/>
        </p:nvSpPr>
        <p:spPr>
          <a:xfrm>
            <a:off x="4634828" y="1228514"/>
            <a:ext cx="1197870" cy="50040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band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09D954-1221-8006-3EAF-1F0B5D57DC02}"/>
                  </a:ext>
                </a:extLst>
              </p:cNvPr>
              <p:cNvSpPr/>
              <p:nvPr/>
            </p:nvSpPr>
            <p:spPr>
              <a:xfrm>
                <a:off x="5224006" y="3746371"/>
                <a:ext cx="1731764" cy="7433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freezes from temperature difference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09D954-1221-8006-3EAF-1F0B5D57D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006" y="3746371"/>
                <a:ext cx="1731764" cy="7433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5C64201C-27F6-6758-F26C-0066F194A0D2}"/>
                  </a:ext>
                </a:extLst>
              </p:cNvPr>
              <p:cNvSpPr/>
              <p:nvPr/>
            </p:nvSpPr>
            <p:spPr>
              <a:xfrm>
                <a:off x="465098" y="4644186"/>
                <a:ext cx="2226590" cy="1388711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will sublime is less than surface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5C64201C-27F6-6758-F26C-0066F194A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98" y="4644186"/>
                <a:ext cx="2226590" cy="138871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6325BB-8E05-19BC-6E7A-F024FDA6CE7F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3846260" y="886707"/>
            <a:ext cx="0" cy="2117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6DBF7B-6719-4B0C-5DB5-4AAFE842CF98}"/>
              </a:ext>
            </a:extLst>
          </p:cNvPr>
          <p:cNvSpPr txBox="1"/>
          <p:nvPr/>
        </p:nvSpPr>
        <p:spPr>
          <a:xfrm>
            <a:off x="5015743" y="2702604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399994-E962-B53E-F92F-78C962BEF3F6}"/>
              </a:ext>
            </a:extLst>
          </p:cNvPr>
          <p:cNvSpPr/>
          <p:nvPr/>
        </p:nvSpPr>
        <p:spPr>
          <a:xfrm>
            <a:off x="5551141" y="2493908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21798A77-263B-0C10-6BC2-2A599CAD0D03}"/>
                  </a:ext>
                </a:extLst>
              </p:cNvPr>
              <p:cNvSpPr/>
              <p:nvPr/>
            </p:nvSpPr>
            <p:spPr>
              <a:xfrm>
                <a:off x="2757341" y="3488773"/>
                <a:ext cx="2177838" cy="1258528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will increase (without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presence)</a:t>
                </a:r>
              </a:p>
            </p:txBody>
          </p:sp>
        </mc:Choice>
        <mc:Fallback xmlns=""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21798A77-263B-0C10-6BC2-2A599CAD0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7341" y="3488773"/>
                <a:ext cx="2177838" cy="1258528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B05998-CC88-E733-ED48-61E59B3A000C}"/>
              </a:ext>
            </a:extLst>
          </p:cNvPr>
          <p:cNvSpPr txBox="1"/>
          <p:nvPr/>
        </p:nvSpPr>
        <p:spPr>
          <a:xfrm>
            <a:off x="2532525" y="3684946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73E3B2F-72D8-7DEE-0067-BF0D24244AF1}"/>
                  </a:ext>
                </a:extLst>
              </p:cNvPr>
              <p:cNvSpPr/>
              <p:nvPr/>
            </p:nvSpPr>
            <p:spPr>
              <a:xfrm>
                <a:off x="710228" y="3746371"/>
                <a:ext cx="1729407" cy="7426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sublimes from temperature difference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73E3B2F-72D8-7DEE-0067-BF0D24244A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28" y="3746371"/>
                <a:ext cx="1729407" cy="7426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38CD2A5-F363-2E15-E5DF-E46EFD0EEAFC}"/>
              </a:ext>
            </a:extLst>
          </p:cNvPr>
          <p:cNvSpPr txBox="1"/>
          <p:nvPr/>
        </p:nvSpPr>
        <p:spPr>
          <a:xfrm>
            <a:off x="4680426" y="3684946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78BDDF-B87F-CB57-1A00-631559F5D664}"/>
              </a:ext>
            </a:extLst>
          </p:cNvPr>
          <p:cNvSpPr txBox="1"/>
          <p:nvPr/>
        </p:nvSpPr>
        <p:spPr>
          <a:xfrm>
            <a:off x="1873931" y="5898800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561BD61-B80B-B29F-CBB3-382FDA534226}"/>
                  </a:ext>
                </a:extLst>
              </p:cNvPr>
              <p:cNvSpPr/>
              <p:nvPr/>
            </p:nvSpPr>
            <p:spPr>
              <a:xfrm>
                <a:off x="871190" y="6191790"/>
                <a:ext cx="1407479" cy="7254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sublimed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561BD61-B80B-B29F-CBB3-382FDA534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90" y="6191790"/>
                <a:ext cx="1407479" cy="725442"/>
              </a:xfrm>
              <a:prstGeom prst="rect">
                <a:avLst/>
              </a:prstGeom>
              <a:blipFill>
                <a:blip r:embed="rId8"/>
                <a:stretch>
                  <a:fillRect t="-7438" b="-1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860CAB-84CF-A049-6E59-88D84B6D815A}"/>
                  </a:ext>
                </a:extLst>
              </p:cNvPr>
              <p:cNvSpPr/>
              <p:nvPr/>
            </p:nvSpPr>
            <p:spPr>
              <a:xfrm>
                <a:off x="874050" y="7203804"/>
                <a:ext cx="1401760" cy="7254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sublimed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atmospheric inventory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860CAB-84CF-A049-6E59-88D84B6D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50" y="7203804"/>
                <a:ext cx="1401760" cy="725441"/>
              </a:xfrm>
              <a:prstGeom prst="rect">
                <a:avLst/>
              </a:prstGeom>
              <a:blipFill>
                <a:blip r:embed="rId9"/>
                <a:stretch>
                  <a:fillRect t="-7438" b="-1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2D5517C-6028-7203-9581-A1EF9BAE7047}"/>
              </a:ext>
            </a:extLst>
          </p:cNvPr>
          <p:cNvSpPr/>
          <p:nvPr/>
        </p:nvSpPr>
        <p:spPr>
          <a:xfrm>
            <a:off x="874050" y="8190186"/>
            <a:ext cx="1401760" cy="65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A63F6-0101-0196-9258-0AF3B2EAD13F}"/>
                  </a:ext>
                </a:extLst>
              </p:cNvPr>
              <p:cNvSpPr/>
              <p:nvPr/>
            </p:nvSpPr>
            <p:spPr>
              <a:xfrm>
                <a:off x="5214283" y="4745260"/>
                <a:ext cx="1741485" cy="7013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mass of frozen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latitudinal inventory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A63F6-0101-0196-9258-0AF3B2EAD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283" y="4745260"/>
                <a:ext cx="1741485" cy="701377"/>
              </a:xfrm>
              <a:prstGeom prst="rect">
                <a:avLst/>
              </a:prstGeom>
              <a:blipFill>
                <a:blip r:embed="rId10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9AC08E-5A03-883B-1459-BD7991694A50}"/>
                  </a:ext>
                </a:extLst>
              </p:cNvPr>
              <p:cNvSpPr/>
              <p:nvPr/>
            </p:nvSpPr>
            <p:spPr>
              <a:xfrm>
                <a:off x="5224006" y="5745284"/>
                <a:ext cx="1731764" cy="8098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mass of frozen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atmospheric inventory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9AC08E-5A03-883B-1459-BD7991694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006" y="5745284"/>
                <a:ext cx="1731764" cy="8098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F5BC472-4A05-7877-109F-9ECBC553813D}"/>
              </a:ext>
            </a:extLst>
          </p:cNvPr>
          <p:cNvSpPr/>
          <p:nvPr/>
        </p:nvSpPr>
        <p:spPr>
          <a:xfrm>
            <a:off x="5224004" y="6852129"/>
            <a:ext cx="1729408" cy="802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6051A298-F0C4-F8A5-326C-F06032EACF00}"/>
              </a:ext>
            </a:extLst>
          </p:cNvPr>
          <p:cNvSpPr/>
          <p:nvPr/>
        </p:nvSpPr>
        <p:spPr>
          <a:xfrm>
            <a:off x="1544519" y="1115807"/>
            <a:ext cx="1571558" cy="75816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and predicted temperature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340515-83F9-8DFC-4184-130C7B0F5531}"/>
              </a:ext>
            </a:extLst>
          </p:cNvPr>
          <p:cNvSpPr txBox="1"/>
          <p:nvPr/>
        </p:nvSpPr>
        <p:spPr>
          <a:xfrm>
            <a:off x="2470367" y="4910602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F18B59-F5EF-513D-3BAB-E6D42C325C24}"/>
                  </a:ext>
                </a:extLst>
              </p:cNvPr>
              <p:cNvSpPr/>
              <p:nvPr/>
            </p:nvSpPr>
            <p:spPr>
              <a:xfrm>
                <a:off x="2978306" y="6002383"/>
                <a:ext cx="1646428" cy="670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all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4F18B59-F5EF-513D-3BAB-E6D42C325C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306" y="6002383"/>
                <a:ext cx="1646428" cy="670482"/>
              </a:xfrm>
              <a:prstGeom prst="rect">
                <a:avLst/>
              </a:prstGeom>
              <a:blipFill>
                <a:blip r:embed="rId1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5438C0-6F2B-C53E-4BBC-1B73E7494934}"/>
                  </a:ext>
                </a:extLst>
              </p:cNvPr>
              <p:cNvSpPr/>
              <p:nvPr/>
            </p:nvSpPr>
            <p:spPr>
              <a:xfrm>
                <a:off x="2970792" y="5069243"/>
                <a:ext cx="1646428" cy="7013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heat required to sublime total mass of surface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22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D5438C0-6F2B-C53E-4BBC-1B73E7494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792" y="5069243"/>
                <a:ext cx="1646428" cy="701375"/>
              </a:xfrm>
              <a:prstGeom prst="rect">
                <a:avLst/>
              </a:prstGeom>
              <a:blipFill>
                <a:blip r:embed="rId1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155CAC-C797-7427-80D4-903714A326EE}"/>
                  </a:ext>
                </a:extLst>
              </p:cNvPr>
              <p:cNvSpPr/>
              <p:nvPr/>
            </p:nvSpPr>
            <p:spPr>
              <a:xfrm>
                <a:off x="2976275" y="6881806"/>
                <a:ext cx="1646427" cy="8863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 used heat (to sublime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total heat added to atmosphere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2155CAC-C797-7427-80D4-903714A326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75" y="6881806"/>
                <a:ext cx="1646427" cy="886355"/>
              </a:xfrm>
              <a:prstGeom prst="rect">
                <a:avLst/>
              </a:prstGeom>
              <a:blipFill>
                <a:blip r:embed="rId14"/>
                <a:stretch>
                  <a:fillRect b="-2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9793A3B7-F65D-0F65-A6C3-A696F0018ED7}"/>
              </a:ext>
            </a:extLst>
          </p:cNvPr>
          <p:cNvSpPr/>
          <p:nvPr/>
        </p:nvSpPr>
        <p:spPr>
          <a:xfrm>
            <a:off x="2978306" y="8015769"/>
            <a:ext cx="1646427" cy="802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temperature difference from remaining heat added to atmosphere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1B0943-03B5-1CBF-702A-85F8FA1F3EB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846260" y="1856580"/>
            <a:ext cx="6628" cy="27744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22B2890-0234-5A61-BD45-BC533BC9E031}"/>
              </a:ext>
            </a:extLst>
          </p:cNvPr>
          <p:cNvCxnSpPr>
            <a:cxnSpLocks/>
            <a:stCxn id="4" idx="6"/>
            <a:endCxn id="7" idx="0"/>
          </p:cNvCxnSpPr>
          <p:nvPr/>
        </p:nvCxnSpPr>
        <p:spPr>
          <a:xfrm>
            <a:off x="4250018" y="572144"/>
            <a:ext cx="1103532" cy="65637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FB1D163-8380-9EF7-3DE0-47224709CB61}"/>
              </a:ext>
            </a:extLst>
          </p:cNvPr>
          <p:cNvCxnSpPr>
            <a:cxnSpLocks/>
            <a:stCxn id="4" idx="2"/>
            <a:endCxn id="24" idx="1"/>
          </p:cNvCxnSpPr>
          <p:nvPr/>
        </p:nvCxnSpPr>
        <p:spPr>
          <a:xfrm rot="10800000" flipV="1">
            <a:off x="2330301" y="572142"/>
            <a:ext cx="1112205" cy="5436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D6358E-B15A-F31C-CC10-DAF3F50074C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68417" y="2719714"/>
            <a:ext cx="782724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994B9F-05D0-FACF-712D-FBAE9D811C83}"/>
              </a:ext>
            </a:extLst>
          </p:cNvPr>
          <p:cNvCxnSpPr>
            <a:cxnSpLocks/>
          </p:cNvCxnSpPr>
          <p:nvPr/>
        </p:nvCxnSpPr>
        <p:spPr>
          <a:xfrm>
            <a:off x="3846260" y="3321664"/>
            <a:ext cx="0" cy="1821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569726-81D7-D39F-39D3-428D783EFF1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4935180" y="4118037"/>
            <a:ext cx="28882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E1B05C-0309-8439-0E1A-208031FCB7C1}"/>
              </a:ext>
            </a:extLst>
          </p:cNvPr>
          <p:cNvCxnSpPr>
            <a:cxnSpLocks/>
          </p:cNvCxnSpPr>
          <p:nvPr/>
        </p:nvCxnSpPr>
        <p:spPr>
          <a:xfrm flipH="1">
            <a:off x="2439633" y="4118037"/>
            <a:ext cx="31770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8B15DF-3A02-E384-3B06-107D4CC3CD61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>
            <a:off x="1574932" y="4489042"/>
            <a:ext cx="3461" cy="15514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323B9D7-7897-C9F8-B694-5E39F3052EAB}"/>
              </a:ext>
            </a:extLst>
          </p:cNvPr>
          <p:cNvCxnSpPr>
            <a:cxnSpLocks/>
            <a:stCxn id="7" idx="4"/>
          </p:cNvCxnSpPr>
          <p:nvPr/>
        </p:nvCxnSpPr>
        <p:spPr>
          <a:xfrm rot="5400000">
            <a:off x="4423463" y="1608524"/>
            <a:ext cx="689909" cy="93069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F5C5F0B-9CE4-FB01-193B-8FAC38A73298}"/>
              </a:ext>
            </a:extLst>
          </p:cNvPr>
          <p:cNvCxnSpPr>
            <a:cxnSpLocks/>
            <a:stCxn id="24" idx="3"/>
          </p:cNvCxnSpPr>
          <p:nvPr/>
        </p:nvCxnSpPr>
        <p:spPr>
          <a:xfrm rot="16200000" flipH="1">
            <a:off x="2535991" y="1511117"/>
            <a:ext cx="543664" cy="12693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B16E59-939A-DD8D-A462-9E45697CAAD7}"/>
              </a:ext>
            </a:extLst>
          </p:cNvPr>
          <p:cNvCxnSpPr>
            <a:cxnSpLocks/>
          </p:cNvCxnSpPr>
          <p:nvPr/>
        </p:nvCxnSpPr>
        <p:spPr>
          <a:xfrm>
            <a:off x="6085035" y="4489041"/>
            <a:ext cx="4851" cy="2537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BB5AB-EE30-8750-AED0-10CDE478D12D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3794006" y="5770618"/>
            <a:ext cx="7514" cy="2317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E4D74846-D175-A5F9-A792-5251D4447162}"/>
              </a:ext>
            </a:extLst>
          </p:cNvPr>
          <p:cNvSpPr/>
          <p:nvPr/>
        </p:nvSpPr>
        <p:spPr>
          <a:xfrm>
            <a:off x="3474249" y="9065456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75CAF4-A721-DE7F-3BE5-1CDD27F8390E}"/>
              </a:ext>
            </a:extLst>
          </p:cNvPr>
          <p:cNvSpPr/>
          <p:nvPr/>
        </p:nvSpPr>
        <p:spPr>
          <a:xfrm>
            <a:off x="5758771" y="7891964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62706D8-4D7C-C67A-40FA-CE7D93E312DD}"/>
              </a:ext>
            </a:extLst>
          </p:cNvPr>
          <p:cNvSpPr/>
          <p:nvPr/>
        </p:nvSpPr>
        <p:spPr>
          <a:xfrm>
            <a:off x="1248675" y="9002212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BAD4140-3400-0550-2672-8D01E58169B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085027" y="5446636"/>
            <a:ext cx="4861" cy="2986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B5ABEDB-A04B-223C-25C4-7833A2B910DA}"/>
              </a:ext>
            </a:extLst>
          </p:cNvPr>
          <p:cNvCxnSpPr>
            <a:cxnSpLocks/>
          </p:cNvCxnSpPr>
          <p:nvPr/>
        </p:nvCxnSpPr>
        <p:spPr>
          <a:xfrm>
            <a:off x="6085027" y="6553480"/>
            <a:ext cx="4861" cy="2986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318E653-01D3-7E6B-530A-04C76C29CD63}"/>
              </a:ext>
            </a:extLst>
          </p:cNvPr>
          <p:cNvCxnSpPr>
            <a:cxnSpLocks/>
          </p:cNvCxnSpPr>
          <p:nvPr/>
        </p:nvCxnSpPr>
        <p:spPr>
          <a:xfrm>
            <a:off x="2691687" y="5341207"/>
            <a:ext cx="27910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030B8B8-D839-A857-C40A-79A109DD967A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3799489" y="6672866"/>
            <a:ext cx="2031" cy="20894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005DECE-E095-F19D-3900-74A70E59BFE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799489" y="7768160"/>
            <a:ext cx="2031" cy="2476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E90C66C-A51D-D168-1221-8E72C105457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 flipH="1">
            <a:off x="1574930" y="6032896"/>
            <a:ext cx="3463" cy="15889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CD7AA02-61C4-08AA-7379-44FAB76D593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1574930" y="6917232"/>
            <a:ext cx="0" cy="28657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3B561208-D6C1-CDFC-619E-187D5CE233C0}"/>
              </a:ext>
            </a:extLst>
          </p:cNvPr>
          <p:cNvCxnSpPr>
            <a:cxnSpLocks/>
          </p:cNvCxnSpPr>
          <p:nvPr/>
        </p:nvCxnSpPr>
        <p:spPr>
          <a:xfrm>
            <a:off x="1575709" y="7934051"/>
            <a:ext cx="0" cy="2561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9B74C0F-9936-F759-A090-67DD1AEFFA6A}"/>
              </a:ext>
            </a:extLst>
          </p:cNvPr>
          <p:cNvCxnSpPr>
            <a:cxnSpLocks/>
          </p:cNvCxnSpPr>
          <p:nvPr/>
        </p:nvCxnSpPr>
        <p:spPr>
          <a:xfrm>
            <a:off x="1580875" y="8850215"/>
            <a:ext cx="3461" cy="15514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B36122A-CB47-6FF9-F35F-FCD6D77B6FD6}"/>
              </a:ext>
            </a:extLst>
          </p:cNvPr>
          <p:cNvCxnSpPr>
            <a:cxnSpLocks/>
          </p:cNvCxnSpPr>
          <p:nvPr/>
        </p:nvCxnSpPr>
        <p:spPr>
          <a:xfrm>
            <a:off x="3800504" y="8817847"/>
            <a:ext cx="2031" cy="2476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00FD985-598E-F015-7959-D8B76A19804A}"/>
              </a:ext>
            </a:extLst>
          </p:cNvPr>
          <p:cNvCxnSpPr>
            <a:cxnSpLocks/>
          </p:cNvCxnSpPr>
          <p:nvPr/>
        </p:nvCxnSpPr>
        <p:spPr>
          <a:xfrm>
            <a:off x="6085025" y="7651665"/>
            <a:ext cx="2031" cy="2476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21128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2C6A74-2BE5-301C-DEE4-189D0173127F}"/>
              </a:ext>
            </a:extLst>
          </p:cNvPr>
          <p:cNvSpPr/>
          <p:nvPr/>
        </p:nvSpPr>
        <p:spPr>
          <a:xfrm>
            <a:off x="3753789" y="0"/>
            <a:ext cx="807512" cy="6291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Data 4">
                <a:extLst>
                  <a:ext uri="{FF2B5EF4-FFF2-40B4-BE49-F238E27FC236}">
                    <a16:creationId xmlns:a16="http://schemas.microsoft.com/office/drawing/2014/main" id="{E6383F8C-41B6-977C-7BFD-6CED26DC1015}"/>
                  </a:ext>
                </a:extLst>
              </p:cNvPr>
              <p:cNvSpPr/>
              <p:nvPr/>
            </p:nvSpPr>
            <p:spPr>
              <a:xfrm>
                <a:off x="3248103" y="1607920"/>
                <a:ext cx="1818885" cy="758161"/>
              </a:xfrm>
              <a:prstGeom prst="flowChartInputOutp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List storing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condensed per unit area</a:t>
                </a:r>
              </a:p>
            </p:txBody>
          </p:sp>
        </mc:Choice>
        <mc:Fallback xmlns="">
          <p:sp>
            <p:nvSpPr>
              <p:cNvPr id="5" name="Flowchart: Data 4">
                <a:extLst>
                  <a:ext uri="{FF2B5EF4-FFF2-40B4-BE49-F238E27FC236}">
                    <a16:creationId xmlns:a16="http://schemas.microsoft.com/office/drawing/2014/main" id="{E6383F8C-41B6-977C-7BFD-6CED26DC1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03" y="1607920"/>
                <a:ext cx="1818885" cy="758161"/>
              </a:xfrm>
              <a:prstGeom prst="flowChartInputOutput">
                <a:avLst/>
              </a:prstGeom>
              <a:blipFill>
                <a:blip r:embed="rId2"/>
                <a:stretch>
                  <a:fillRect t="-5556" b="-1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417EECA5-9D31-5883-4828-029FBB9D6275}"/>
                  </a:ext>
                </a:extLst>
              </p:cNvPr>
              <p:cNvSpPr/>
              <p:nvPr/>
            </p:nvSpPr>
            <p:spPr>
              <a:xfrm>
                <a:off x="3193194" y="3103731"/>
                <a:ext cx="1928703" cy="146029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heat flow results in sublimation/deposition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22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417EECA5-9D31-5883-4828-029FBB9D6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194" y="3103731"/>
                <a:ext cx="1928703" cy="1460290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0E7C361-FD0A-A8C0-0604-01D54EC77438}"/>
              </a:ext>
            </a:extLst>
          </p:cNvPr>
          <p:cNvSpPr/>
          <p:nvPr/>
        </p:nvSpPr>
        <p:spPr>
          <a:xfrm>
            <a:off x="3492187" y="2493259"/>
            <a:ext cx="1197870" cy="50040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Latitude band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6325BB-8E05-19BC-6E7A-F024FDA6CE7F}"/>
              </a:ext>
            </a:extLst>
          </p:cNvPr>
          <p:cNvCxnSpPr>
            <a:cxnSpLocks/>
            <a:stCxn id="24" idx="4"/>
            <a:endCxn id="5" idx="1"/>
          </p:cNvCxnSpPr>
          <p:nvPr/>
        </p:nvCxnSpPr>
        <p:spPr>
          <a:xfrm>
            <a:off x="4157545" y="1480743"/>
            <a:ext cx="0" cy="1271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6051A298-F0C4-F8A5-326C-F06032EACF00}"/>
              </a:ext>
            </a:extLst>
          </p:cNvPr>
          <p:cNvSpPr/>
          <p:nvPr/>
        </p:nvSpPr>
        <p:spPr>
          <a:xfrm>
            <a:off x="3371766" y="722583"/>
            <a:ext cx="1571558" cy="75816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and predicted temperature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1B0943-03B5-1CBF-702A-85F8FA1F3EBD}"/>
              </a:ext>
            </a:extLst>
          </p:cNvPr>
          <p:cNvCxnSpPr>
            <a:cxnSpLocks/>
          </p:cNvCxnSpPr>
          <p:nvPr/>
        </p:nvCxnSpPr>
        <p:spPr>
          <a:xfrm>
            <a:off x="4157545" y="2993661"/>
            <a:ext cx="0" cy="1100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994B9F-05D0-FACF-712D-FBAE9D811C8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157545" y="2366082"/>
            <a:ext cx="0" cy="1271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F80F5C4-B46D-C2BC-7E04-5F738AB3D9F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4157545" y="629130"/>
            <a:ext cx="0" cy="9345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C4B863AA-3819-6EC4-57D2-A6A1E8EE1A3B}"/>
                  </a:ext>
                </a:extLst>
              </p:cNvPr>
              <p:cNvSpPr/>
              <p:nvPr/>
            </p:nvSpPr>
            <p:spPr>
              <a:xfrm>
                <a:off x="3248103" y="4674092"/>
                <a:ext cx="1818877" cy="1187643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non-zero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this latitude</a:t>
                </a:r>
              </a:p>
            </p:txBody>
          </p:sp>
        </mc:Choice>
        <mc:Fallback xmlns=""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C4B863AA-3819-6EC4-57D2-A6A1E8EE1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03" y="4674092"/>
                <a:ext cx="1818877" cy="1187643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FACAD4ED-F060-49EA-38CF-EB5533B22896}"/>
              </a:ext>
            </a:extLst>
          </p:cNvPr>
          <p:cNvSpPr txBox="1"/>
          <p:nvPr/>
        </p:nvSpPr>
        <p:spPr>
          <a:xfrm>
            <a:off x="5653282" y="3534311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990D5D-80EB-E9E3-31BD-D0478EE95DDE}"/>
              </a:ext>
            </a:extLst>
          </p:cNvPr>
          <p:cNvSpPr/>
          <p:nvPr/>
        </p:nvSpPr>
        <p:spPr>
          <a:xfrm>
            <a:off x="6679777" y="3589929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B7122D9-A69D-FDDC-C8B2-06DAB440D753}"/>
              </a:ext>
            </a:extLst>
          </p:cNvPr>
          <p:cNvCxnSpPr>
            <a:cxnSpLocks/>
            <a:stCxn id="6" idx="3"/>
            <a:endCxn id="80" idx="2"/>
          </p:cNvCxnSpPr>
          <p:nvPr/>
        </p:nvCxnSpPr>
        <p:spPr>
          <a:xfrm flipV="1">
            <a:off x="5121897" y="3815735"/>
            <a:ext cx="1557880" cy="181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F61A34-9F2B-DF06-24E3-73D351BE9DD1}"/>
              </a:ext>
            </a:extLst>
          </p:cNvPr>
          <p:cNvCxnSpPr>
            <a:cxnSpLocks/>
          </p:cNvCxnSpPr>
          <p:nvPr/>
        </p:nvCxnSpPr>
        <p:spPr>
          <a:xfrm>
            <a:off x="4157541" y="4564021"/>
            <a:ext cx="0" cy="1100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C93F3C-79CC-BE6A-728F-7AF5F8BE8701}"/>
              </a:ext>
            </a:extLst>
          </p:cNvPr>
          <p:cNvCxnSpPr>
            <a:cxnSpLocks/>
          </p:cNvCxnSpPr>
          <p:nvPr/>
        </p:nvCxnSpPr>
        <p:spPr>
          <a:xfrm flipV="1">
            <a:off x="5066980" y="5249771"/>
            <a:ext cx="1557880" cy="181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10BCA5D-7ECE-53A0-767C-B448C5197F33}"/>
              </a:ext>
            </a:extLst>
          </p:cNvPr>
          <p:cNvSpPr txBox="1"/>
          <p:nvPr/>
        </p:nvSpPr>
        <p:spPr>
          <a:xfrm>
            <a:off x="5569959" y="4950205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B6775C-7601-F2A4-1929-D708E85F2617}"/>
              </a:ext>
            </a:extLst>
          </p:cNvPr>
          <p:cNvCxnSpPr>
            <a:cxnSpLocks/>
          </p:cNvCxnSpPr>
          <p:nvPr/>
        </p:nvCxnSpPr>
        <p:spPr>
          <a:xfrm flipH="1">
            <a:off x="2878667" y="5267912"/>
            <a:ext cx="369436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28EF9CC9-52CA-5B6E-FE04-59354CB9D1DC}"/>
              </a:ext>
            </a:extLst>
          </p:cNvPr>
          <p:cNvSpPr/>
          <p:nvPr/>
        </p:nvSpPr>
        <p:spPr>
          <a:xfrm>
            <a:off x="1471625" y="4763366"/>
            <a:ext cx="1435813" cy="10244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positive net heat flow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561439-94B0-97FE-A69B-5FA79D10C8D2}"/>
              </a:ext>
            </a:extLst>
          </p:cNvPr>
          <p:cNvSpPr txBox="1"/>
          <p:nvPr/>
        </p:nvSpPr>
        <p:spPr>
          <a:xfrm>
            <a:off x="2878667" y="4876546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F46070-C35B-5EA7-184D-3C13300EF84B}"/>
              </a:ext>
            </a:extLst>
          </p:cNvPr>
          <p:cNvCxnSpPr>
            <a:cxnSpLocks/>
          </p:cNvCxnSpPr>
          <p:nvPr/>
        </p:nvCxnSpPr>
        <p:spPr>
          <a:xfrm flipH="1">
            <a:off x="1092200" y="5275598"/>
            <a:ext cx="37942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Flowchart: Decision 98">
                <a:extLst>
                  <a:ext uri="{FF2B5EF4-FFF2-40B4-BE49-F238E27FC236}">
                    <a16:creationId xmlns:a16="http://schemas.microsoft.com/office/drawing/2014/main" id="{C7E3CDBB-6C9B-F986-A164-315B956E4260}"/>
                  </a:ext>
                </a:extLst>
              </p:cNvPr>
              <p:cNvSpPr/>
              <p:nvPr/>
            </p:nvSpPr>
            <p:spPr>
              <a:xfrm>
                <a:off x="-905803" y="5774360"/>
                <a:ext cx="2226590" cy="1388711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will sublime is less than surface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</a:p>
            </p:txBody>
          </p:sp>
        </mc:Choice>
        <mc:Fallback xmlns="">
          <p:sp>
            <p:nvSpPr>
              <p:cNvPr id="99" name="Flowchart: Decision 98">
                <a:extLst>
                  <a:ext uri="{FF2B5EF4-FFF2-40B4-BE49-F238E27FC236}">
                    <a16:creationId xmlns:a16="http://schemas.microsoft.com/office/drawing/2014/main" id="{C7E3CDBB-6C9B-F986-A164-315B956E4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05803" y="5774360"/>
                <a:ext cx="2226590" cy="138871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699746-1C16-DF8A-8E5B-DC45E9598E79}"/>
                  </a:ext>
                </a:extLst>
              </p:cNvPr>
              <p:cNvSpPr/>
              <p:nvPr/>
            </p:nvSpPr>
            <p:spPr>
              <a:xfrm>
                <a:off x="-660673" y="4876546"/>
                <a:ext cx="1729407" cy="7426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sublimes from temperature difference</a:t>
                </a: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699746-1C16-DF8A-8E5B-DC45E9598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0673" y="4876546"/>
                <a:ext cx="1729407" cy="74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94D80591-7522-28A5-4361-17C938792CAD}"/>
              </a:ext>
            </a:extLst>
          </p:cNvPr>
          <p:cNvSpPr txBox="1"/>
          <p:nvPr/>
        </p:nvSpPr>
        <p:spPr>
          <a:xfrm>
            <a:off x="503030" y="7028974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55B05C2-A0C3-7C34-B90D-06E17A0CED14}"/>
                  </a:ext>
                </a:extLst>
              </p:cNvPr>
              <p:cNvSpPr/>
              <p:nvPr/>
            </p:nvSpPr>
            <p:spPr>
              <a:xfrm>
                <a:off x="-499711" y="7321964"/>
                <a:ext cx="1407479" cy="7254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sublimed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55B05C2-A0C3-7C34-B90D-06E17A0CE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9711" y="7321964"/>
                <a:ext cx="1407479" cy="725442"/>
              </a:xfrm>
              <a:prstGeom prst="rect">
                <a:avLst/>
              </a:prstGeom>
              <a:blipFill>
                <a:blip r:embed="rId7"/>
                <a:stretch>
                  <a:fillRect t="-7438" b="-1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88C06EF-28CB-9ED1-86FE-12DB8DAE7744}"/>
                  </a:ext>
                </a:extLst>
              </p:cNvPr>
              <p:cNvSpPr/>
              <p:nvPr/>
            </p:nvSpPr>
            <p:spPr>
              <a:xfrm>
                <a:off x="-496851" y="8333979"/>
                <a:ext cx="1401760" cy="7254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sublimed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atmospheric inventory</a:t>
                </a: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88C06EF-28CB-9ED1-86FE-12DB8DAE7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6851" y="8333979"/>
                <a:ext cx="1401760" cy="725441"/>
              </a:xfrm>
              <a:prstGeom prst="rect">
                <a:avLst/>
              </a:prstGeom>
              <a:blipFill>
                <a:blip r:embed="rId8"/>
                <a:stretch>
                  <a:fillRect t="-7438" b="-140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F4DF3502-A242-8F81-11F6-EF5BC5FDFC65}"/>
              </a:ext>
            </a:extLst>
          </p:cNvPr>
          <p:cNvSpPr/>
          <p:nvPr/>
        </p:nvSpPr>
        <p:spPr>
          <a:xfrm>
            <a:off x="-496851" y="9320360"/>
            <a:ext cx="1401760" cy="6515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0D749C2-BF9C-4062-23F8-884A62D9125E}"/>
              </a:ext>
            </a:extLst>
          </p:cNvPr>
          <p:cNvCxnSpPr>
            <a:cxnSpLocks/>
            <a:stCxn id="100" idx="2"/>
            <a:endCxn id="99" idx="0"/>
          </p:cNvCxnSpPr>
          <p:nvPr/>
        </p:nvCxnSpPr>
        <p:spPr>
          <a:xfrm>
            <a:off x="204031" y="5619217"/>
            <a:ext cx="3461" cy="15514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75167842-A153-A2F7-ECED-31D2411B610F}"/>
              </a:ext>
            </a:extLst>
          </p:cNvPr>
          <p:cNvSpPr/>
          <p:nvPr/>
        </p:nvSpPr>
        <p:spPr>
          <a:xfrm>
            <a:off x="-122226" y="10132387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7B0A489-32A9-8F38-BA10-699BA2D7F5DD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204029" y="7163071"/>
            <a:ext cx="3463" cy="15889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1A2CFED-B841-E370-3A4B-BAFA54D71EB3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204029" y="8047406"/>
            <a:ext cx="0" cy="28657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108506C-518E-4BF0-33A6-58B1E9BB71B4}"/>
              </a:ext>
            </a:extLst>
          </p:cNvPr>
          <p:cNvCxnSpPr>
            <a:cxnSpLocks/>
          </p:cNvCxnSpPr>
          <p:nvPr/>
        </p:nvCxnSpPr>
        <p:spPr>
          <a:xfrm>
            <a:off x="204808" y="9064225"/>
            <a:ext cx="0" cy="25613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278BFB-709A-0C42-3641-6BBF7E4DB6A5}"/>
              </a:ext>
            </a:extLst>
          </p:cNvPr>
          <p:cNvCxnSpPr>
            <a:cxnSpLocks/>
          </p:cNvCxnSpPr>
          <p:nvPr/>
        </p:nvCxnSpPr>
        <p:spPr>
          <a:xfrm>
            <a:off x="209974" y="9980390"/>
            <a:ext cx="3461" cy="15514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9B7E64A-6DEC-081D-F70E-A46A11343445}"/>
              </a:ext>
            </a:extLst>
          </p:cNvPr>
          <p:cNvSpPr txBox="1"/>
          <p:nvPr/>
        </p:nvSpPr>
        <p:spPr>
          <a:xfrm>
            <a:off x="1130960" y="4775271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8FABE1-9CB4-AB73-471B-CE1C72AA0B39}"/>
              </a:ext>
            </a:extLst>
          </p:cNvPr>
          <p:cNvSpPr txBox="1"/>
          <p:nvPr/>
        </p:nvSpPr>
        <p:spPr>
          <a:xfrm>
            <a:off x="2360576" y="5785279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0343D0-A758-A36F-AA61-E7509B26907A}"/>
                  </a:ext>
                </a:extLst>
              </p:cNvPr>
              <p:cNvSpPr/>
              <p:nvPr/>
            </p:nvSpPr>
            <p:spPr>
              <a:xfrm>
                <a:off x="1479139" y="7197751"/>
                <a:ext cx="1646428" cy="6704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all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0343D0-A758-A36F-AA61-E7509B269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39" y="7197751"/>
                <a:ext cx="1646428" cy="670482"/>
              </a:xfrm>
              <a:prstGeom prst="rect">
                <a:avLst/>
              </a:prstGeom>
              <a:blipFill>
                <a:blip r:embed="rId9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B105395-61EA-7E8F-D221-D3206B9DB8AF}"/>
                  </a:ext>
                </a:extLst>
              </p:cNvPr>
              <p:cNvSpPr/>
              <p:nvPr/>
            </p:nvSpPr>
            <p:spPr>
              <a:xfrm>
                <a:off x="1471625" y="6264611"/>
                <a:ext cx="1646428" cy="7013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heat required to sublime total mass of surface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22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B105395-61EA-7E8F-D221-D3206B9DB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625" y="6264611"/>
                <a:ext cx="1646428" cy="701375"/>
              </a:xfrm>
              <a:prstGeom prst="rect">
                <a:avLst/>
              </a:prstGeom>
              <a:blipFill>
                <a:blip r:embed="rId1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6B8204-8970-5C51-8C43-347BDB70C23C}"/>
                  </a:ext>
                </a:extLst>
              </p:cNvPr>
              <p:cNvSpPr/>
              <p:nvPr/>
            </p:nvSpPr>
            <p:spPr>
              <a:xfrm>
                <a:off x="1477108" y="8077174"/>
                <a:ext cx="1646427" cy="88635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 used heat (to sublime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total heat added to atmosphere</a:t>
                </a: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6B8204-8970-5C51-8C43-347BDB70C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108" y="8077174"/>
                <a:ext cx="1646427" cy="886355"/>
              </a:xfrm>
              <a:prstGeom prst="rect">
                <a:avLst/>
              </a:prstGeom>
              <a:blipFill>
                <a:blip r:embed="rId11"/>
                <a:stretch>
                  <a:fillRect b="-2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5CC69C71-6881-18AA-DDBC-EA7789977DBB}"/>
              </a:ext>
            </a:extLst>
          </p:cNvPr>
          <p:cNvSpPr/>
          <p:nvPr/>
        </p:nvSpPr>
        <p:spPr>
          <a:xfrm>
            <a:off x="1479139" y="9211137"/>
            <a:ext cx="1646427" cy="8020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temperature difference from remaining heat added to atmosphere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EF3FCBF-65CE-28C8-7DEA-D0DC404FB872}"/>
              </a:ext>
            </a:extLst>
          </p:cNvPr>
          <p:cNvCxnSpPr>
            <a:cxnSpLocks/>
            <a:stCxn id="120" idx="2"/>
            <a:endCxn id="119" idx="0"/>
          </p:cNvCxnSpPr>
          <p:nvPr/>
        </p:nvCxnSpPr>
        <p:spPr>
          <a:xfrm>
            <a:off x="2294839" y="6965986"/>
            <a:ext cx="7514" cy="2317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924CC2D-5795-E62A-F259-B663BDDE93B7}"/>
              </a:ext>
            </a:extLst>
          </p:cNvPr>
          <p:cNvSpPr/>
          <p:nvPr/>
        </p:nvSpPr>
        <p:spPr>
          <a:xfrm>
            <a:off x="1975082" y="10260824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0C604A1-A4A3-1EAF-D8B8-52B9DC7C4510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 flipH="1">
            <a:off x="2300322" y="7868234"/>
            <a:ext cx="2031" cy="20894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9EF53CC-15C4-06C8-9960-51771D1CC01F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2300322" y="8963528"/>
            <a:ext cx="2031" cy="2476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D7E8596-B9DE-1CB3-DCB2-67FF14F2D811}"/>
              </a:ext>
            </a:extLst>
          </p:cNvPr>
          <p:cNvCxnSpPr>
            <a:cxnSpLocks/>
          </p:cNvCxnSpPr>
          <p:nvPr/>
        </p:nvCxnSpPr>
        <p:spPr>
          <a:xfrm>
            <a:off x="2301337" y="10013215"/>
            <a:ext cx="2031" cy="2476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13A5153-D961-0422-95A2-51DEA8177DBF}"/>
              </a:ext>
            </a:extLst>
          </p:cNvPr>
          <p:cNvCxnSpPr>
            <a:cxnSpLocks/>
          </p:cNvCxnSpPr>
          <p:nvPr/>
        </p:nvCxnSpPr>
        <p:spPr>
          <a:xfrm>
            <a:off x="1320787" y="6468715"/>
            <a:ext cx="15835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23810E1-E6E0-7784-65DC-F8906B982B3A}"/>
              </a:ext>
            </a:extLst>
          </p:cNvPr>
          <p:cNvSpPr txBox="1"/>
          <p:nvPr/>
        </p:nvSpPr>
        <p:spPr>
          <a:xfrm>
            <a:off x="4451402" y="4438988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178C2A3-C7BD-88A8-9E9B-4E502FADA600}"/>
              </a:ext>
            </a:extLst>
          </p:cNvPr>
          <p:cNvCxnSpPr>
            <a:cxnSpLocks/>
            <a:stCxn id="90" idx="2"/>
            <a:endCxn id="141" idx="0"/>
          </p:cNvCxnSpPr>
          <p:nvPr/>
        </p:nvCxnSpPr>
        <p:spPr>
          <a:xfrm rot="16200000" flipH="1">
            <a:off x="3121888" y="4855474"/>
            <a:ext cx="517366" cy="238207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239C5BF-EA73-0CE2-A2B0-DC59B1D2BA55}"/>
                  </a:ext>
                </a:extLst>
              </p:cNvPr>
              <p:cNvSpPr/>
              <p:nvPr/>
            </p:nvSpPr>
            <p:spPr>
              <a:xfrm>
                <a:off x="3705729" y="6305197"/>
                <a:ext cx="1731764" cy="74333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freezes from temperature difference</a:t>
                </a: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239C5BF-EA73-0CE2-A2B0-DC59B1D2B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29" y="6305197"/>
                <a:ext cx="1731764" cy="7433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AEB1E45-D999-721A-9B9B-8075507C1248}"/>
                  </a:ext>
                </a:extLst>
              </p:cNvPr>
              <p:cNvSpPr/>
              <p:nvPr/>
            </p:nvSpPr>
            <p:spPr>
              <a:xfrm>
                <a:off x="3696006" y="7304086"/>
                <a:ext cx="1741485" cy="70137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mass of frozen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latitudinal inventory</a:t>
                </a: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AEB1E45-D999-721A-9B9B-8075507C1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006" y="7304086"/>
                <a:ext cx="1741485" cy="701377"/>
              </a:xfrm>
              <a:prstGeom prst="rect">
                <a:avLst/>
              </a:prstGeom>
              <a:blipFill>
                <a:blip r:embed="rId13"/>
                <a:stretch>
                  <a:fillRect b="-34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972DABC-2D99-6B41-0B4E-F6EF1175303E}"/>
                  </a:ext>
                </a:extLst>
              </p:cNvPr>
              <p:cNvSpPr/>
              <p:nvPr/>
            </p:nvSpPr>
            <p:spPr>
              <a:xfrm>
                <a:off x="3705729" y="8304110"/>
                <a:ext cx="1731764" cy="8098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mass of frozen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atmospheric inventory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972DABC-2D99-6B41-0B4E-F6EF11753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5729" y="8304110"/>
                <a:ext cx="1731764" cy="8098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747D74CF-9190-512B-49C5-D9D94B00DA1F}"/>
              </a:ext>
            </a:extLst>
          </p:cNvPr>
          <p:cNvSpPr/>
          <p:nvPr/>
        </p:nvSpPr>
        <p:spPr>
          <a:xfrm>
            <a:off x="3705727" y="9410955"/>
            <a:ext cx="1729408" cy="802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7FC8532-9A15-D682-247B-F6FB195FE48C}"/>
              </a:ext>
            </a:extLst>
          </p:cNvPr>
          <p:cNvCxnSpPr>
            <a:cxnSpLocks/>
          </p:cNvCxnSpPr>
          <p:nvPr/>
        </p:nvCxnSpPr>
        <p:spPr>
          <a:xfrm>
            <a:off x="4566758" y="7047867"/>
            <a:ext cx="4851" cy="25374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175EFBC7-4F59-22B5-CDA3-F4059F9E2A85}"/>
              </a:ext>
            </a:extLst>
          </p:cNvPr>
          <p:cNvSpPr/>
          <p:nvPr/>
        </p:nvSpPr>
        <p:spPr>
          <a:xfrm>
            <a:off x="4240494" y="10450790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8BFB7D-19CA-B0DD-2A4F-8361D423A516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4566750" y="8005462"/>
            <a:ext cx="4861" cy="2986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2273152-5FD4-D308-4A5A-5E028934A2A4}"/>
              </a:ext>
            </a:extLst>
          </p:cNvPr>
          <p:cNvCxnSpPr>
            <a:cxnSpLocks/>
          </p:cNvCxnSpPr>
          <p:nvPr/>
        </p:nvCxnSpPr>
        <p:spPr>
          <a:xfrm>
            <a:off x="4566750" y="9112306"/>
            <a:ext cx="4861" cy="2986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2EE0824-2B2C-8EAE-A20A-7806B6B00C22}"/>
              </a:ext>
            </a:extLst>
          </p:cNvPr>
          <p:cNvCxnSpPr>
            <a:cxnSpLocks/>
          </p:cNvCxnSpPr>
          <p:nvPr/>
        </p:nvCxnSpPr>
        <p:spPr>
          <a:xfrm>
            <a:off x="4566748" y="10210491"/>
            <a:ext cx="2031" cy="24760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321446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2C6A74-2BE5-301C-DEE4-189D0173127F}"/>
              </a:ext>
            </a:extLst>
          </p:cNvPr>
          <p:cNvSpPr/>
          <p:nvPr/>
        </p:nvSpPr>
        <p:spPr>
          <a:xfrm>
            <a:off x="3753789" y="0"/>
            <a:ext cx="807512" cy="6291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417EECA5-9D31-5883-4828-029FBB9D6275}"/>
                  </a:ext>
                </a:extLst>
              </p:cNvPr>
              <p:cNvSpPr/>
              <p:nvPr/>
            </p:nvSpPr>
            <p:spPr>
              <a:xfrm>
                <a:off x="3193189" y="1501453"/>
                <a:ext cx="1928703" cy="146029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Net heat flow results in sublimation/deposition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22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417EECA5-9D31-5883-4828-029FBB9D6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189" y="1501453"/>
                <a:ext cx="1928703" cy="1460290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0E7C361-FD0A-A8C0-0604-01D54EC77438}"/>
              </a:ext>
            </a:extLst>
          </p:cNvPr>
          <p:cNvSpPr/>
          <p:nvPr/>
        </p:nvSpPr>
        <p:spPr>
          <a:xfrm>
            <a:off x="3355977" y="758717"/>
            <a:ext cx="1584413" cy="50040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parameters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1B0943-03B5-1CBF-702A-85F8FA1F3EBD}"/>
              </a:ext>
            </a:extLst>
          </p:cNvPr>
          <p:cNvCxnSpPr>
            <a:cxnSpLocks/>
          </p:cNvCxnSpPr>
          <p:nvPr/>
        </p:nvCxnSpPr>
        <p:spPr>
          <a:xfrm>
            <a:off x="4147920" y="1259119"/>
            <a:ext cx="0" cy="22254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994B9F-05D0-FACF-712D-FBAE9D811C83}"/>
              </a:ext>
            </a:extLst>
          </p:cNvPr>
          <p:cNvCxnSpPr>
            <a:cxnSpLocks/>
          </p:cNvCxnSpPr>
          <p:nvPr/>
        </p:nvCxnSpPr>
        <p:spPr>
          <a:xfrm>
            <a:off x="4147920" y="631540"/>
            <a:ext cx="0" cy="12717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C4B863AA-3819-6EC4-57D2-A6A1E8EE1A3B}"/>
                  </a:ext>
                </a:extLst>
              </p:cNvPr>
              <p:cNvSpPr/>
              <p:nvPr/>
            </p:nvSpPr>
            <p:spPr>
              <a:xfrm>
                <a:off x="3238481" y="3071814"/>
                <a:ext cx="1818877" cy="1187643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non-zero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this latitude</a:t>
                </a:r>
              </a:p>
            </p:txBody>
          </p:sp>
        </mc:Choice>
        <mc:Fallback xmlns=""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C4B863AA-3819-6EC4-57D2-A6A1E8EE1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81" y="3071814"/>
                <a:ext cx="1818877" cy="1187643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FACAD4ED-F060-49EA-38CF-EB5533B22896}"/>
              </a:ext>
            </a:extLst>
          </p:cNvPr>
          <p:cNvSpPr txBox="1"/>
          <p:nvPr/>
        </p:nvSpPr>
        <p:spPr>
          <a:xfrm>
            <a:off x="5355285" y="1941627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5990D5D-80EB-E9E3-31BD-D0478EE95DDE}"/>
              </a:ext>
            </a:extLst>
          </p:cNvPr>
          <p:cNvSpPr/>
          <p:nvPr/>
        </p:nvSpPr>
        <p:spPr>
          <a:xfrm>
            <a:off x="6624860" y="2005792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B7122D9-A69D-FDDC-C8B2-06DAB440D753}"/>
              </a:ext>
            </a:extLst>
          </p:cNvPr>
          <p:cNvCxnSpPr>
            <a:cxnSpLocks/>
            <a:stCxn id="6" idx="3"/>
            <a:endCxn id="80" idx="2"/>
          </p:cNvCxnSpPr>
          <p:nvPr/>
        </p:nvCxnSpPr>
        <p:spPr>
          <a:xfrm>
            <a:off x="5121892" y="2231598"/>
            <a:ext cx="150296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5F61A34-9F2B-DF06-24E3-73D351BE9DD1}"/>
              </a:ext>
            </a:extLst>
          </p:cNvPr>
          <p:cNvCxnSpPr>
            <a:cxnSpLocks/>
          </p:cNvCxnSpPr>
          <p:nvPr/>
        </p:nvCxnSpPr>
        <p:spPr>
          <a:xfrm>
            <a:off x="4147919" y="2961743"/>
            <a:ext cx="0" cy="11007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10BCA5D-7ECE-53A0-767C-B448C5197F33}"/>
              </a:ext>
            </a:extLst>
          </p:cNvPr>
          <p:cNvSpPr txBox="1"/>
          <p:nvPr/>
        </p:nvSpPr>
        <p:spPr>
          <a:xfrm>
            <a:off x="5194731" y="3367326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B6775C-7601-F2A4-1929-D708E85F2617}"/>
              </a:ext>
            </a:extLst>
          </p:cNvPr>
          <p:cNvCxnSpPr>
            <a:cxnSpLocks/>
          </p:cNvCxnSpPr>
          <p:nvPr/>
        </p:nvCxnSpPr>
        <p:spPr>
          <a:xfrm flipH="1">
            <a:off x="2868357" y="3686430"/>
            <a:ext cx="369436" cy="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Flowchart: Decision 89">
            <a:extLst>
              <a:ext uri="{FF2B5EF4-FFF2-40B4-BE49-F238E27FC236}">
                <a16:creationId xmlns:a16="http://schemas.microsoft.com/office/drawing/2014/main" id="{28EF9CC9-52CA-5B6E-FE04-59354CB9D1DC}"/>
              </a:ext>
            </a:extLst>
          </p:cNvPr>
          <p:cNvSpPr/>
          <p:nvPr/>
        </p:nvSpPr>
        <p:spPr>
          <a:xfrm>
            <a:off x="1461315" y="3181884"/>
            <a:ext cx="1435813" cy="1024465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positive net heat flow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2561439-94B0-97FE-A69B-5FA79D10C8D2}"/>
              </a:ext>
            </a:extLst>
          </p:cNvPr>
          <p:cNvSpPr txBox="1"/>
          <p:nvPr/>
        </p:nvSpPr>
        <p:spPr>
          <a:xfrm>
            <a:off x="2868357" y="3295064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7F46070-C35B-5EA7-184D-3C13300EF84B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1043849" y="3694116"/>
            <a:ext cx="417466" cy="397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Flowchart: Decision 98">
                <a:extLst>
                  <a:ext uri="{FF2B5EF4-FFF2-40B4-BE49-F238E27FC236}">
                    <a16:creationId xmlns:a16="http://schemas.microsoft.com/office/drawing/2014/main" id="{C7E3CDBB-6C9B-F986-A164-315B956E4260}"/>
                  </a:ext>
                </a:extLst>
              </p:cNvPr>
              <p:cNvSpPr/>
              <p:nvPr/>
            </p:nvSpPr>
            <p:spPr>
              <a:xfrm>
                <a:off x="564030" y="4754158"/>
                <a:ext cx="1915284" cy="154148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will sublime is less than surface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</a:p>
            </p:txBody>
          </p:sp>
        </mc:Choice>
        <mc:Fallback xmlns="">
          <p:sp>
            <p:nvSpPr>
              <p:cNvPr id="99" name="Flowchart: Decision 98">
                <a:extLst>
                  <a:ext uri="{FF2B5EF4-FFF2-40B4-BE49-F238E27FC236}">
                    <a16:creationId xmlns:a16="http://schemas.microsoft.com/office/drawing/2014/main" id="{C7E3CDBB-6C9B-F986-A164-315B956E4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0" y="4754158"/>
                <a:ext cx="1915284" cy="1541480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699746-1C16-DF8A-8E5B-DC45E9598E79}"/>
                  </a:ext>
                </a:extLst>
              </p:cNvPr>
              <p:cNvSpPr/>
              <p:nvPr/>
            </p:nvSpPr>
            <p:spPr>
              <a:xfrm>
                <a:off x="57138" y="3103089"/>
                <a:ext cx="986711" cy="11900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sublimes from temperature difference</a:t>
                </a: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699746-1C16-DF8A-8E5B-DC45E9598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" y="3103089"/>
                <a:ext cx="986711" cy="1190002"/>
              </a:xfrm>
              <a:prstGeom prst="rect">
                <a:avLst/>
              </a:prstGeom>
              <a:blipFill>
                <a:blip r:embed="rId5"/>
                <a:stretch>
                  <a:fillRect t="-1015" b="-50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94D80591-7522-28A5-4361-17C938792CAD}"/>
              </a:ext>
            </a:extLst>
          </p:cNvPr>
          <p:cNvSpPr txBox="1"/>
          <p:nvPr/>
        </p:nvSpPr>
        <p:spPr>
          <a:xfrm>
            <a:off x="61956" y="5199270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55B05C2-A0C3-7C34-B90D-06E17A0CED14}"/>
                  </a:ext>
                </a:extLst>
              </p:cNvPr>
              <p:cNvSpPr/>
              <p:nvPr/>
            </p:nvSpPr>
            <p:spPr>
              <a:xfrm>
                <a:off x="99124" y="6488267"/>
                <a:ext cx="1454121" cy="673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sublimed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55B05C2-A0C3-7C34-B90D-06E17A0CE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4" y="6488267"/>
                <a:ext cx="1454121" cy="673373"/>
              </a:xfrm>
              <a:prstGeom prst="rect">
                <a:avLst/>
              </a:prstGeom>
              <a:blipFill>
                <a:blip r:embed="rId6"/>
                <a:stretch>
                  <a:fillRect b="-53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88C06EF-28CB-9ED1-86FE-12DB8DAE7744}"/>
                  </a:ext>
                </a:extLst>
              </p:cNvPr>
              <p:cNvSpPr/>
              <p:nvPr/>
            </p:nvSpPr>
            <p:spPr>
              <a:xfrm>
                <a:off x="99125" y="7343197"/>
                <a:ext cx="1454120" cy="8057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sublimed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atmospheric inventory</a:t>
                </a: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88C06EF-28CB-9ED1-86FE-12DB8DAE7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25" y="7343197"/>
                <a:ext cx="1454120" cy="805735"/>
              </a:xfrm>
              <a:prstGeom prst="rect">
                <a:avLst/>
              </a:prstGeom>
              <a:blipFill>
                <a:blip r:embed="rId7"/>
                <a:stretch>
                  <a:fillRect t="-2239" r="-415"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F4DF3502-A242-8F81-11F6-EF5BC5FDFC65}"/>
              </a:ext>
            </a:extLst>
          </p:cNvPr>
          <p:cNvSpPr/>
          <p:nvPr/>
        </p:nvSpPr>
        <p:spPr>
          <a:xfrm>
            <a:off x="99124" y="8330489"/>
            <a:ext cx="1454117" cy="712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5167842-A153-A2F7-ECED-31D2411B610F}"/>
              </a:ext>
            </a:extLst>
          </p:cNvPr>
          <p:cNvSpPr/>
          <p:nvPr/>
        </p:nvSpPr>
        <p:spPr>
          <a:xfrm>
            <a:off x="550357" y="9322851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1A2CFED-B841-E370-3A4B-BAFA54D71EB3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826185" y="7161640"/>
            <a:ext cx="0" cy="1815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9B7E64A-6DEC-081D-F70E-A46A11343445}"/>
              </a:ext>
            </a:extLst>
          </p:cNvPr>
          <p:cNvSpPr txBox="1"/>
          <p:nvPr/>
        </p:nvSpPr>
        <p:spPr>
          <a:xfrm>
            <a:off x="1120650" y="3193789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8FABE1-9CB4-AB73-471B-CE1C72AA0B39}"/>
              </a:ext>
            </a:extLst>
          </p:cNvPr>
          <p:cNvSpPr txBox="1"/>
          <p:nvPr/>
        </p:nvSpPr>
        <p:spPr>
          <a:xfrm>
            <a:off x="2257560" y="4432664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0343D0-A758-A36F-AA61-E7509B26907A}"/>
                  </a:ext>
                </a:extLst>
              </p:cNvPr>
              <p:cNvSpPr/>
              <p:nvPr/>
            </p:nvSpPr>
            <p:spPr>
              <a:xfrm>
                <a:off x="1995923" y="7279638"/>
                <a:ext cx="1567857" cy="6273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all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0343D0-A758-A36F-AA61-E7509B269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923" y="7279638"/>
                <a:ext cx="1567857" cy="627386"/>
              </a:xfrm>
              <a:prstGeom prst="rect">
                <a:avLst/>
              </a:prstGeom>
              <a:blipFill>
                <a:blip r:embed="rId8"/>
                <a:stretch>
                  <a:fillRect t="-1905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B105395-61EA-7E8F-D221-D3206B9DB8AF}"/>
                  </a:ext>
                </a:extLst>
              </p:cNvPr>
              <p:cNvSpPr/>
              <p:nvPr/>
            </p:nvSpPr>
            <p:spPr>
              <a:xfrm>
                <a:off x="1978190" y="6361290"/>
                <a:ext cx="1594923" cy="635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heat required to sublime total mass of surface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22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B105395-61EA-7E8F-D221-D3206B9DB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90" y="6361290"/>
                <a:ext cx="1594923" cy="635101"/>
              </a:xfrm>
              <a:prstGeom prst="rect">
                <a:avLst/>
              </a:prstGeom>
              <a:blipFill>
                <a:blip r:embed="rId9"/>
                <a:stretch>
                  <a:fillRect t="-1887" b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6B8204-8970-5C51-8C43-347BDB70C23C}"/>
                  </a:ext>
                </a:extLst>
              </p:cNvPr>
              <p:cNvSpPr/>
              <p:nvPr/>
            </p:nvSpPr>
            <p:spPr>
              <a:xfrm>
                <a:off x="1943867" y="8123262"/>
                <a:ext cx="1671972" cy="8057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 used heat (to sublime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total heat added to atmosphere</a:t>
                </a: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6B8204-8970-5C51-8C43-347BDB70C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867" y="8123262"/>
                <a:ext cx="1671972" cy="805735"/>
              </a:xfrm>
              <a:prstGeom prst="rect">
                <a:avLst/>
              </a:prstGeom>
              <a:blipFill>
                <a:blip r:embed="rId10"/>
                <a:stretch>
                  <a:fillRect t="-2239"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5CC69C71-6881-18AA-DDBC-EA7789977DBB}"/>
              </a:ext>
            </a:extLst>
          </p:cNvPr>
          <p:cNvSpPr/>
          <p:nvPr/>
        </p:nvSpPr>
        <p:spPr>
          <a:xfrm>
            <a:off x="1943867" y="9131938"/>
            <a:ext cx="1671971" cy="833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temperature difference from remaining heat added to atmosphere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EF3FCBF-65CE-28C8-7DEA-D0DC404FB872}"/>
              </a:ext>
            </a:extLst>
          </p:cNvPr>
          <p:cNvCxnSpPr>
            <a:cxnSpLocks/>
            <a:stCxn id="120" idx="2"/>
            <a:endCxn id="119" idx="0"/>
          </p:cNvCxnSpPr>
          <p:nvPr/>
        </p:nvCxnSpPr>
        <p:spPr>
          <a:xfrm>
            <a:off x="2775652" y="6996391"/>
            <a:ext cx="4200" cy="2832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4924CC2D-5795-E62A-F259-B663BDDE93B7}"/>
              </a:ext>
            </a:extLst>
          </p:cNvPr>
          <p:cNvSpPr/>
          <p:nvPr/>
        </p:nvSpPr>
        <p:spPr>
          <a:xfrm>
            <a:off x="2370806" y="10069411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0C604A1-A4A3-1EAF-D8B8-52B9DC7C4510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2779852" y="7907024"/>
            <a:ext cx="1" cy="2162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9EF53CC-15C4-06C8-9960-51771D1CC01F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2779853" y="8928997"/>
            <a:ext cx="0" cy="2029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13A5153-D961-0422-95A2-51DEA8177DBF}"/>
              </a:ext>
            </a:extLst>
          </p:cNvPr>
          <p:cNvCxnSpPr>
            <a:cxnSpLocks/>
          </p:cNvCxnSpPr>
          <p:nvPr/>
        </p:nvCxnSpPr>
        <p:spPr>
          <a:xfrm>
            <a:off x="5823304" y="9884579"/>
            <a:ext cx="15835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23810E1-E6E0-7784-65DC-F8906B982B3A}"/>
              </a:ext>
            </a:extLst>
          </p:cNvPr>
          <p:cNvSpPr txBox="1"/>
          <p:nvPr/>
        </p:nvSpPr>
        <p:spPr>
          <a:xfrm>
            <a:off x="4441780" y="2836710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178C2A3-C7BD-88A8-9E9B-4E502FADA600}"/>
              </a:ext>
            </a:extLst>
          </p:cNvPr>
          <p:cNvCxnSpPr>
            <a:cxnSpLocks/>
            <a:stCxn id="90" idx="2"/>
            <a:endCxn id="141" idx="0"/>
          </p:cNvCxnSpPr>
          <p:nvPr/>
        </p:nvCxnSpPr>
        <p:spPr>
          <a:xfrm rot="16200000" flipH="1">
            <a:off x="2676344" y="3709227"/>
            <a:ext cx="1375598" cy="236984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239C5BF-EA73-0CE2-A2B0-DC59B1D2BA55}"/>
                  </a:ext>
                </a:extLst>
              </p:cNvPr>
              <p:cNvSpPr/>
              <p:nvPr/>
            </p:nvSpPr>
            <p:spPr>
              <a:xfrm>
                <a:off x="3926578" y="5581947"/>
                <a:ext cx="1244971" cy="9452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freezes from temperature difference</a:t>
                </a: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239C5BF-EA73-0CE2-A2B0-DC59B1D2B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578" y="5581947"/>
                <a:ext cx="1244971" cy="945225"/>
              </a:xfrm>
              <a:prstGeom prst="rect">
                <a:avLst/>
              </a:prstGeom>
              <a:blipFill>
                <a:blip r:embed="rId11"/>
                <a:stretch>
                  <a:fillRect t="-4459" r="-971" b="-89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AEB1E45-D999-721A-9B9B-8075507C1248}"/>
                  </a:ext>
                </a:extLst>
              </p:cNvPr>
              <p:cNvSpPr/>
              <p:nvPr/>
            </p:nvSpPr>
            <p:spPr>
              <a:xfrm>
                <a:off x="3938674" y="6870980"/>
                <a:ext cx="1251959" cy="8918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mass of frozen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latitudinal inventory</a:t>
                </a: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AEB1E45-D999-721A-9B9B-8075507C1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74" y="6870980"/>
                <a:ext cx="1251959" cy="891873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972DABC-2D99-6B41-0B4E-F6EF1175303E}"/>
                  </a:ext>
                </a:extLst>
              </p:cNvPr>
              <p:cNvSpPr/>
              <p:nvPr/>
            </p:nvSpPr>
            <p:spPr>
              <a:xfrm>
                <a:off x="3942168" y="7918995"/>
                <a:ext cx="1244971" cy="8918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mass of frozen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atmospheric inventory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972DABC-2D99-6B41-0B4E-F6EF11753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2168" y="7918995"/>
                <a:ext cx="1244971" cy="891874"/>
              </a:xfrm>
              <a:prstGeom prst="rect">
                <a:avLst/>
              </a:prstGeom>
              <a:blipFill>
                <a:blip r:embed="rId13"/>
                <a:stretch>
                  <a:fillRect r="-2427" b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747D74CF-9190-512B-49C5-D9D94B00DA1F}"/>
              </a:ext>
            </a:extLst>
          </p:cNvPr>
          <p:cNvSpPr/>
          <p:nvPr/>
        </p:nvSpPr>
        <p:spPr>
          <a:xfrm>
            <a:off x="3942168" y="9190360"/>
            <a:ext cx="1243277" cy="775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7FC8532-9A15-D682-247B-F6FB195FE48C}"/>
              </a:ext>
            </a:extLst>
          </p:cNvPr>
          <p:cNvCxnSpPr>
            <a:cxnSpLocks/>
          </p:cNvCxnSpPr>
          <p:nvPr/>
        </p:nvCxnSpPr>
        <p:spPr>
          <a:xfrm>
            <a:off x="4563806" y="6534220"/>
            <a:ext cx="7359" cy="32266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175EFBC7-4F59-22B5-CDA3-F4059F9E2A85}"/>
              </a:ext>
            </a:extLst>
          </p:cNvPr>
          <p:cNvSpPr/>
          <p:nvPr/>
        </p:nvSpPr>
        <p:spPr>
          <a:xfrm>
            <a:off x="4230183" y="10037045"/>
            <a:ext cx="652510" cy="4516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8BFB7D-19CA-B0DD-2A4F-8361D423A516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4564654" y="7762853"/>
            <a:ext cx="0" cy="1561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2273152-5FD4-D308-4A5A-5E028934A2A4}"/>
              </a:ext>
            </a:extLst>
          </p:cNvPr>
          <p:cNvCxnSpPr>
            <a:cxnSpLocks/>
          </p:cNvCxnSpPr>
          <p:nvPr/>
        </p:nvCxnSpPr>
        <p:spPr>
          <a:xfrm>
            <a:off x="4549064" y="8823845"/>
            <a:ext cx="7374" cy="3797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2EE0824-2B2C-8EAE-A20A-7806B6B00C22}"/>
              </a:ext>
            </a:extLst>
          </p:cNvPr>
          <p:cNvCxnSpPr>
            <a:cxnSpLocks/>
          </p:cNvCxnSpPr>
          <p:nvPr/>
        </p:nvCxnSpPr>
        <p:spPr>
          <a:xfrm>
            <a:off x="5855489" y="9102136"/>
            <a:ext cx="3081" cy="3148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555A719-3DDA-9D21-208F-B7F523CC115F}"/>
              </a:ext>
            </a:extLst>
          </p:cNvPr>
          <p:cNvCxnSpPr>
            <a:stCxn id="100" idx="2"/>
            <a:endCxn id="99" idx="0"/>
          </p:cNvCxnSpPr>
          <p:nvPr/>
        </p:nvCxnSpPr>
        <p:spPr>
          <a:xfrm rot="16200000" flipH="1">
            <a:off x="805550" y="4038035"/>
            <a:ext cx="461067" cy="971178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9EBD42F-B6A8-8856-8228-2E44CA6EBAA1}"/>
              </a:ext>
            </a:extLst>
          </p:cNvPr>
          <p:cNvCxnSpPr>
            <a:cxnSpLocks/>
            <a:stCxn id="99" idx="1"/>
            <a:endCxn id="102" idx="0"/>
          </p:cNvCxnSpPr>
          <p:nvPr/>
        </p:nvCxnSpPr>
        <p:spPr>
          <a:xfrm rot="10800000" flipH="1" flipV="1">
            <a:off x="564029" y="5524897"/>
            <a:ext cx="262155" cy="963369"/>
          </a:xfrm>
          <a:prstGeom prst="bentConnector4">
            <a:avLst>
              <a:gd name="adj1" fmla="val -87200"/>
              <a:gd name="adj2" fmla="val 520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C7B237-5C95-D35C-1367-0BDCB2E16C22}"/>
              </a:ext>
            </a:extLst>
          </p:cNvPr>
          <p:cNvCxnSpPr>
            <a:stCxn id="99" idx="3"/>
            <a:endCxn id="120" idx="0"/>
          </p:cNvCxnSpPr>
          <p:nvPr/>
        </p:nvCxnSpPr>
        <p:spPr>
          <a:xfrm>
            <a:off x="2479314" y="5524898"/>
            <a:ext cx="296338" cy="8363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4515B-3DA3-2C3C-EFE2-34187A6B97E3}"/>
              </a:ext>
            </a:extLst>
          </p:cNvPr>
          <p:cNvSpPr txBox="1"/>
          <p:nvPr/>
        </p:nvSpPr>
        <p:spPr>
          <a:xfrm>
            <a:off x="2837886" y="5432788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AC77A11-1E2E-A0E3-A856-DEEE5D6D5B32}"/>
              </a:ext>
            </a:extLst>
          </p:cNvPr>
          <p:cNvCxnSpPr>
            <a:cxnSpLocks/>
          </p:cNvCxnSpPr>
          <p:nvPr/>
        </p:nvCxnSpPr>
        <p:spPr>
          <a:xfrm>
            <a:off x="826184" y="8148932"/>
            <a:ext cx="0" cy="1815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D526E4C7-B903-0F2F-40B1-57E210F62A98}"/>
              </a:ext>
            </a:extLst>
          </p:cNvPr>
          <p:cNvCxnSpPr>
            <a:cxnSpLocks/>
            <a:stCxn id="78" idx="3"/>
            <a:endCxn id="141" idx="0"/>
          </p:cNvCxnSpPr>
          <p:nvPr/>
        </p:nvCxnSpPr>
        <p:spPr>
          <a:xfrm flipH="1">
            <a:off x="4549064" y="3665636"/>
            <a:ext cx="508294" cy="1916311"/>
          </a:xfrm>
          <a:prstGeom prst="bentConnector4">
            <a:avLst>
              <a:gd name="adj1" fmla="val -44974"/>
              <a:gd name="adj2" fmla="val 6549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599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52C6A74-2BE5-301C-DEE4-189D0173127F}"/>
              </a:ext>
            </a:extLst>
          </p:cNvPr>
          <p:cNvSpPr/>
          <p:nvPr/>
        </p:nvSpPr>
        <p:spPr>
          <a:xfrm>
            <a:off x="3748983" y="0"/>
            <a:ext cx="807512" cy="6291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417EECA5-9D31-5883-4828-029FBB9D6275}"/>
                  </a:ext>
                </a:extLst>
              </p:cNvPr>
              <p:cNvSpPr/>
              <p:nvPr/>
            </p:nvSpPr>
            <p:spPr>
              <a:xfrm>
                <a:off x="3067636" y="2618952"/>
                <a:ext cx="2098576" cy="146029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Temperature is less than freezing point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GB" sz="122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Flowchart: Decision 5">
                <a:extLst>
                  <a:ext uri="{FF2B5EF4-FFF2-40B4-BE49-F238E27FC236}">
                    <a16:creationId xmlns:a16="http://schemas.microsoft.com/office/drawing/2014/main" id="{417EECA5-9D31-5883-4828-029FBB9D6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6" y="2618952"/>
                <a:ext cx="2098576" cy="1460290"/>
              </a:xfrm>
              <a:prstGeom prst="flowChartDecision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owchart: Data 6">
            <a:extLst>
              <a:ext uri="{FF2B5EF4-FFF2-40B4-BE49-F238E27FC236}">
                <a16:creationId xmlns:a16="http://schemas.microsoft.com/office/drawing/2014/main" id="{B0E7C361-FD0A-A8C0-0604-01D54EC77438}"/>
              </a:ext>
            </a:extLst>
          </p:cNvPr>
          <p:cNvSpPr/>
          <p:nvPr/>
        </p:nvSpPr>
        <p:spPr>
          <a:xfrm>
            <a:off x="3360532" y="985497"/>
            <a:ext cx="1584413" cy="500403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parameters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1B0943-03B5-1CBF-702A-85F8FA1F3EBD}"/>
              </a:ext>
            </a:extLst>
          </p:cNvPr>
          <p:cNvCxnSpPr>
            <a:cxnSpLocks/>
            <a:stCxn id="161" idx="2"/>
          </p:cNvCxnSpPr>
          <p:nvPr/>
        </p:nvCxnSpPr>
        <p:spPr>
          <a:xfrm>
            <a:off x="4112258" y="2326249"/>
            <a:ext cx="0" cy="29270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994B9F-05D0-FACF-712D-FBAE9D811C83}"/>
              </a:ext>
            </a:extLst>
          </p:cNvPr>
          <p:cNvCxnSpPr>
            <a:cxnSpLocks/>
          </p:cNvCxnSpPr>
          <p:nvPr/>
        </p:nvCxnSpPr>
        <p:spPr>
          <a:xfrm>
            <a:off x="4112257" y="1485900"/>
            <a:ext cx="0" cy="27057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C4B863AA-3819-6EC4-57D2-A6A1E8EE1A3B}"/>
                  </a:ext>
                </a:extLst>
              </p:cNvPr>
              <p:cNvSpPr/>
              <p:nvPr/>
            </p:nvSpPr>
            <p:spPr>
              <a:xfrm>
                <a:off x="849275" y="2755275"/>
                <a:ext cx="1818877" cy="1187643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non-zero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this latitude</a:t>
                </a:r>
              </a:p>
            </p:txBody>
          </p:sp>
        </mc:Choice>
        <mc:Fallback xmlns=""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C4B863AA-3819-6EC4-57D2-A6A1E8EE1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75" y="2755275"/>
                <a:ext cx="1818877" cy="1187643"/>
              </a:xfrm>
              <a:prstGeom prst="flowChartDecision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FACAD4ED-F060-49EA-38CF-EB5533B22896}"/>
              </a:ext>
            </a:extLst>
          </p:cNvPr>
          <p:cNvSpPr txBox="1"/>
          <p:nvPr/>
        </p:nvSpPr>
        <p:spPr>
          <a:xfrm>
            <a:off x="4988394" y="2918176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B7122D9-A69D-FDDC-C8B2-06DAB440D753}"/>
              </a:ext>
            </a:extLst>
          </p:cNvPr>
          <p:cNvCxnSpPr>
            <a:cxnSpLocks/>
          </p:cNvCxnSpPr>
          <p:nvPr/>
        </p:nvCxnSpPr>
        <p:spPr>
          <a:xfrm>
            <a:off x="5161362" y="3340949"/>
            <a:ext cx="4249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10BCA5D-7ECE-53A0-767C-B448C5197F33}"/>
              </a:ext>
            </a:extLst>
          </p:cNvPr>
          <p:cNvSpPr txBox="1"/>
          <p:nvPr/>
        </p:nvSpPr>
        <p:spPr>
          <a:xfrm>
            <a:off x="2677179" y="2945209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Flowchart: Decision 98">
                <a:extLst>
                  <a:ext uri="{FF2B5EF4-FFF2-40B4-BE49-F238E27FC236}">
                    <a16:creationId xmlns:a16="http://schemas.microsoft.com/office/drawing/2014/main" id="{C7E3CDBB-6C9B-F986-A164-315B956E4260}"/>
                  </a:ext>
                </a:extLst>
              </p:cNvPr>
              <p:cNvSpPr/>
              <p:nvPr/>
            </p:nvSpPr>
            <p:spPr>
              <a:xfrm>
                <a:off x="1873526" y="5155986"/>
                <a:ext cx="1915284" cy="1541480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will sublime is less than surface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mass </a:t>
                </a:r>
              </a:p>
            </p:txBody>
          </p:sp>
        </mc:Choice>
        <mc:Fallback xmlns="">
          <p:sp>
            <p:nvSpPr>
              <p:cNvPr id="99" name="Flowchart: Decision 98">
                <a:extLst>
                  <a:ext uri="{FF2B5EF4-FFF2-40B4-BE49-F238E27FC236}">
                    <a16:creationId xmlns:a16="http://schemas.microsoft.com/office/drawing/2014/main" id="{C7E3CDBB-6C9B-F986-A164-315B956E4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526" y="5155986"/>
                <a:ext cx="1915284" cy="1541480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699746-1C16-DF8A-8E5B-DC45E9598E79}"/>
                  </a:ext>
                </a:extLst>
              </p:cNvPr>
              <p:cNvSpPr/>
              <p:nvPr/>
            </p:nvSpPr>
            <p:spPr>
              <a:xfrm>
                <a:off x="1784997" y="4271666"/>
                <a:ext cx="2098576" cy="69413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sublimes from temperature difference</a:t>
                </a: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9699746-1C16-DF8A-8E5B-DC45E9598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997" y="4271666"/>
                <a:ext cx="2098576" cy="694136"/>
              </a:xfrm>
              <a:prstGeom prst="rect">
                <a:avLst/>
              </a:prstGeom>
              <a:blipFill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94D80591-7522-28A5-4361-17C938792CAD}"/>
              </a:ext>
            </a:extLst>
          </p:cNvPr>
          <p:cNvSpPr txBox="1"/>
          <p:nvPr/>
        </p:nvSpPr>
        <p:spPr>
          <a:xfrm>
            <a:off x="1432898" y="5535157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55B05C2-A0C3-7C34-B90D-06E17A0CED14}"/>
                  </a:ext>
                </a:extLst>
              </p:cNvPr>
              <p:cNvSpPr/>
              <p:nvPr/>
            </p:nvSpPr>
            <p:spPr>
              <a:xfrm>
                <a:off x="1251175" y="7048826"/>
                <a:ext cx="1454121" cy="6733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sublimed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55B05C2-A0C3-7C34-B90D-06E17A0CE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75" y="7048826"/>
                <a:ext cx="1454121" cy="673373"/>
              </a:xfrm>
              <a:prstGeom prst="rect">
                <a:avLst/>
              </a:prstGeom>
              <a:blipFill>
                <a:blip r:embed="rId6"/>
                <a:stretch>
                  <a:fillRect b="-44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88C06EF-28CB-9ED1-86FE-12DB8DAE7744}"/>
                  </a:ext>
                </a:extLst>
              </p:cNvPr>
              <p:cNvSpPr/>
              <p:nvPr/>
            </p:nvSpPr>
            <p:spPr>
              <a:xfrm>
                <a:off x="1251176" y="7903756"/>
                <a:ext cx="1454120" cy="8057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sublimed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atmospheric inventory</a:t>
                </a: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888C06EF-28CB-9ED1-86FE-12DB8DAE7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76" y="7903756"/>
                <a:ext cx="1454120" cy="805735"/>
              </a:xfrm>
              <a:prstGeom prst="rect">
                <a:avLst/>
              </a:prstGeom>
              <a:blipFill>
                <a:blip r:embed="rId7"/>
                <a:stretch>
                  <a:fillRect t="-2239" r="-415"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F4DF3502-A242-8F81-11F6-EF5BC5FDFC65}"/>
              </a:ext>
            </a:extLst>
          </p:cNvPr>
          <p:cNvSpPr/>
          <p:nvPr/>
        </p:nvSpPr>
        <p:spPr>
          <a:xfrm>
            <a:off x="1251175" y="8891048"/>
            <a:ext cx="1454117" cy="712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1A2CFED-B841-E370-3A4B-BAFA54D71EB3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1978236" y="7722199"/>
            <a:ext cx="0" cy="1815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0343D0-A758-A36F-AA61-E7509B26907A}"/>
                  </a:ext>
                </a:extLst>
              </p:cNvPr>
              <p:cNvSpPr/>
              <p:nvPr/>
            </p:nvSpPr>
            <p:spPr>
              <a:xfrm>
                <a:off x="3437355" y="7340915"/>
                <a:ext cx="1567857" cy="6273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all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latitudinal inventory</a:t>
                </a: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60343D0-A758-A36F-AA61-E7509B269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355" y="7340915"/>
                <a:ext cx="1567857" cy="627386"/>
              </a:xfrm>
              <a:prstGeom prst="rect">
                <a:avLst/>
              </a:prstGeom>
              <a:blipFill>
                <a:blip r:embed="rId8"/>
                <a:stretch>
                  <a:fillRect t="-1905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B105395-61EA-7E8F-D221-D3206B9DB8AF}"/>
                  </a:ext>
                </a:extLst>
              </p:cNvPr>
              <p:cNvSpPr/>
              <p:nvPr/>
            </p:nvSpPr>
            <p:spPr>
              <a:xfrm>
                <a:off x="3419622" y="6422567"/>
                <a:ext cx="1594923" cy="63510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heat required to sublime total mass of surface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sz="1228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CB105395-61EA-7E8F-D221-D3206B9DB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22" y="6422567"/>
                <a:ext cx="1594923" cy="635101"/>
              </a:xfrm>
              <a:prstGeom prst="rect">
                <a:avLst/>
              </a:prstGeom>
              <a:blipFill>
                <a:blip r:embed="rId9"/>
                <a:stretch>
                  <a:fillRect t="-1887" b="-84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6B8204-8970-5C51-8C43-347BDB70C23C}"/>
                  </a:ext>
                </a:extLst>
              </p:cNvPr>
              <p:cNvSpPr/>
              <p:nvPr/>
            </p:nvSpPr>
            <p:spPr>
              <a:xfrm>
                <a:off x="3385299" y="8184539"/>
                <a:ext cx="1671972" cy="80573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Subtract used heat (to sublime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from total heat added to atmosphere</a:t>
                </a:r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B46B8204-8970-5C51-8C43-347BDB70C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99" y="8184539"/>
                <a:ext cx="1671972" cy="805735"/>
              </a:xfrm>
              <a:prstGeom prst="rect">
                <a:avLst/>
              </a:prstGeom>
              <a:blipFill>
                <a:blip r:embed="rId10"/>
                <a:stretch>
                  <a:fillRect t="-2239"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Rectangle 121">
            <a:extLst>
              <a:ext uri="{FF2B5EF4-FFF2-40B4-BE49-F238E27FC236}">
                <a16:creationId xmlns:a16="http://schemas.microsoft.com/office/drawing/2014/main" id="{5CC69C71-6881-18AA-DDBC-EA7789977DBB}"/>
              </a:ext>
            </a:extLst>
          </p:cNvPr>
          <p:cNvSpPr/>
          <p:nvPr/>
        </p:nvSpPr>
        <p:spPr>
          <a:xfrm>
            <a:off x="3385299" y="9193215"/>
            <a:ext cx="1671971" cy="833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temperature difference from remaining heat added to atmosphere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EF3FCBF-65CE-28C8-7DEA-D0DC404FB872}"/>
              </a:ext>
            </a:extLst>
          </p:cNvPr>
          <p:cNvCxnSpPr>
            <a:cxnSpLocks/>
            <a:stCxn id="120" idx="2"/>
            <a:endCxn id="119" idx="0"/>
          </p:cNvCxnSpPr>
          <p:nvPr/>
        </p:nvCxnSpPr>
        <p:spPr>
          <a:xfrm>
            <a:off x="4217084" y="7057668"/>
            <a:ext cx="4200" cy="28324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0C604A1-A4A3-1EAF-D8B8-52B9DC7C4510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4221284" y="7968301"/>
            <a:ext cx="1" cy="2162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9EF53CC-15C4-06C8-9960-51771D1CC01F}"/>
              </a:ext>
            </a:extLst>
          </p:cNvPr>
          <p:cNvCxnSpPr>
            <a:cxnSpLocks/>
            <a:stCxn id="121" idx="2"/>
            <a:endCxn id="122" idx="0"/>
          </p:cNvCxnSpPr>
          <p:nvPr/>
        </p:nvCxnSpPr>
        <p:spPr>
          <a:xfrm>
            <a:off x="4221285" y="8990274"/>
            <a:ext cx="0" cy="20294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13A5153-D961-0422-95A2-51DEA8177DBF}"/>
              </a:ext>
            </a:extLst>
          </p:cNvPr>
          <p:cNvCxnSpPr>
            <a:cxnSpLocks/>
          </p:cNvCxnSpPr>
          <p:nvPr/>
        </p:nvCxnSpPr>
        <p:spPr>
          <a:xfrm>
            <a:off x="5823304" y="10971028"/>
            <a:ext cx="15835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23810E1-E6E0-7784-65DC-F8906B982B3A}"/>
              </a:ext>
            </a:extLst>
          </p:cNvPr>
          <p:cNvSpPr txBox="1"/>
          <p:nvPr/>
        </p:nvSpPr>
        <p:spPr>
          <a:xfrm>
            <a:off x="2178032" y="3831911"/>
            <a:ext cx="477310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239C5BF-EA73-0CE2-A2B0-DC59B1D2BA55}"/>
                  </a:ext>
                </a:extLst>
              </p:cNvPr>
              <p:cNvSpPr/>
              <p:nvPr/>
            </p:nvSpPr>
            <p:spPr>
              <a:xfrm>
                <a:off x="5605279" y="2931120"/>
                <a:ext cx="1244971" cy="9452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mass of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freezes from temperature difference</a:t>
                </a: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F239C5BF-EA73-0CE2-A2B0-DC59B1D2B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279" y="2931120"/>
                <a:ext cx="1244971" cy="945225"/>
              </a:xfrm>
              <a:prstGeom prst="rect">
                <a:avLst/>
              </a:prstGeom>
              <a:blipFill>
                <a:blip r:embed="rId11"/>
                <a:stretch>
                  <a:fillRect t="-4459" r="-971" b="-95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AEB1E45-D999-721A-9B9B-8075507C1248}"/>
                  </a:ext>
                </a:extLst>
              </p:cNvPr>
              <p:cNvSpPr/>
              <p:nvPr/>
            </p:nvSpPr>
            <p:spPr>
              <a:xfrm>
                <a:off x="5617375" y="4220153"/>
                <a:ext cx="1251959" cy="8918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mass of frozen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latitudinal inventory</a:t>
                </a: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FAEB1E45-D999-721A-9B9B-8075507C1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375" y="4220153"/>
                <a:ext cx="1251959" cy="891873"/>
              </a:xfrm>
              <a:prstGeom prst="rect">
                <a:avLst/>
              </a:prstGeom>
              <a:blipFill>
                <a:blip r:embed="rId12"/>
                <a:stretch>
                  <a:fillRect b="-20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972DABC-2D99-6B41-0B4E-F6EF1175303E}"/>
                  </a:ext>
                </a:extLst>
              </p:cNvPr>
              <p:cNvSpPr/>
              <p:nvPr/>
            </p:nvSpPr>
            <p:spPr>
              <a:xfrm>
                <a:off x="5620869" y="5587976"/>
                <a:ext cx="1244971" cy="89187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mass of frozen </a:t>
                </a:r>
                <a14:m>
                  <m:oMath xmlns:m="http://schemas.openxmlformats.org/officeDocument/2006/math"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1228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228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228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atmospheric inventory</a:t>
                </a: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3972DABC-2D99-6B41-0B4E-F6EF117530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69" y="5587976"/>
                <a:ext cx="1244971" cy="891874"/>
              </a:xfrm>
              <a:prstGeom prst="rect">
                <a:avLst/>
              </a:prstGeom>
              <a:blipFill>
                <a:blip r:embed="rId13"/>
                <a:stretch>
                  <a:fillRect r="-2427" b="-2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747D74CF-9190-512B-49C5-D9D94B00DA1F}"/>
              </a:ext>
            </a:extLst>
          </p:cNvPr>
          <p:cNvSpPr/>
          <p:nvPr/>
        </p:nvSpPr>
        <p:spPr>
          <a:xfrm>
            <a:off x="5620868" y="6885597"/>
            <a:ext cx="1243277" cy="775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latitudinal temperature to freezing point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7FC8532-9A15-D682-247B-F6FB195FE48C}"/>
              </a:ext>
            </a:extLst>
          </p:cNvPr>
          <p:cNvCxnSpPr>
            <a:cxnSpLocks/>
          </p:cNvCxnSpPr>
          <p:nvPr/>
        </p:nvCxnSpPr>
        <p:spPr>
          <a:xfrm>
            <a:off x="6242507" y="3883393"/>
            <a:ext cx="7359" cy="32266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175EFBC7-4F59-22B5-CDA3-F4059F9E2A85}"/>
              </a:ext>
            </a:extLst>
          </p:cNvPr>
          <p:cNvSpPr/>
          <p:nvPr/>
        </p:nvSpPr>
        <p:spPr>
          <a:xfrm>
            <a:off x="5698172" y="7844248"/>
            <a:ext cx="1088667" cy="474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98BFB7D-19CA-B0DD-2A4F-8361D423A516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>
            <a:off x="6243355" y="5112026"/>
            <a:ext cx="0" cy="47595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2273152-5FD4-D308-4A5A-5E028934A2A4}"/>
              </a:ext>
            </a:extLst>
          </p:cNvPr>
          <p:cNvCxnSpPr>
            <a:cxnSpLocks/>
          </p:cNvCxnSpPr>
          <p:nvPr/>
        </p:nvCxnSpPr>
        <p:spPr>
          <a:xfrm>
            <a:off x="6227765" y="6492826"/>
            <a:ext cx="7374" cy="3797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2EE0824-2B2C-8EAE-A20A-7806B6B00C22}"/>
              </a:ext>
            </a:extLst>
          </p:cNvPr>
          <p:cNvCxnSpPr>
            <a:cxnSpLocks/>
            <a:stCxn id="100" idx="2"/>
            <a:endCxn id="99" idx="0"/>
          </p:cNvCxnSpPr>
          <p:nvPr/>
        </p:nvCxnSpPr>
        <p:spPr>
          <a:xfrm flipH="1">
            <a:off x="2831168" y="4965802"/>
            <a:ext cx="3117" cy="1901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9EBD42F-B6A8-8856-8228-2E44CA6EBAA1}"/>
              </a:ext>
            </a:extLst>
          </p:cNvPr>
          <p:cNvCxnSpPr>
            <a:cxnSpLocks/>
            <a:stCxn id="99" idx="1"/>
            <a:endCxn id="102" idx="0"/>
          </p:cNvCxnSpPr>
          <p:nvPr/>
        </p:nvCxnSpPr>
        <p:spPr>
          <a:xfrm rot="10800000" flipH="1" flipV="1">
            <a:off x="1873526" y="5926726"/>
            <a:ext cx="104710" cy="1122100"/>
          </a:xfrm>
          <a:prstGeom prst="bentConnector4">
            <a:avLst>
              <a:gd name="adj1" fmla="val -218317"/>
              <a:gd name="adj2" fmla="val 8434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C7B237-5C95-D35C-1367-0BDCB2E16C22}"/>
              </a:ext>
            </a:extLst>
          </p:cNvPr>
          <p:cNvCxnSpPr>
            <a:stCxn id="99" idx="3"/>
            <a:endCxn id="120" idx="0"/>
          </p:cNvCxnSpPr>
          <p:nvPr/>
        </p:nvCxnSpPr>
        <p:spPr>
          <a:xfrm>
            <a:off x="3788810" y="5926726"/>
            <a:ext cx="428274" cy="4958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774515B-3DA3-2C3C-EFE2-34187A6B97E3}"/>
              </a:ext>
            </a:extLst>
          </p:cNvPr>
          <p:cNvSpPr txBox="1"/>
          <p:nvPr/>
        </p:nvSpPr>
        <p:spPr>
          <a:xfrm>
            <a:off x="3793640" y="5566524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AC77A11-1E2E-A0E3-A856-DEEE5D6D5B32}"/>
              </a:ext>
            </a:extLst>
          </p:cNvPr>
          <p:cNvCxnSpPr>
            <a:cxnSpLocks/>
          </p:cNvCxnSpPr>
          <p:nvPr/>
        </p:nvCxnSpPr>
        <p:spPr>
          <a:xfrm>
            <a:off x="1978235" y="8709491"/>
            <a:ext cx="0" cy="1815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5A962B1-4CEB-FDFD-6B51-5D3786F9A757}"/>
              </a:ext>
            </a:extLst>
          </p:cNvPr>
          <p:cNvSpPr/>
          <p:nvPr/>
        </p:nvSpPr>
        <p:spPr>
          <a:xfrm>
            <a:off x="3489772" y="1756472"/>
            <a:ext cx="1244971" cy="569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temperature at next timestep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9C0C43-D6ED-7A9C-4D0E-8A04176AEBFA}"/>
              </a:ext>
            </a:extLst>
          </p:cNvPr>
          <p:cNvCxnSpPr>
            <a:cxnSpLocks/>
          </p:cNvCxnSpPr>
          <p:nvPr/>
        </p:nvCxnSpPr>
        <p:spPr>
          <a:xfrm flipH="1">
            <a:off x="2677179" y="3349097"/>
            <a:ext cx="388157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023B67-8721-C1FB-A898-E494E9121120}"/>
              </a:ext>
            </a:extLst>
          </p:cNvPr>
          <p:cNvCxnSpPr>
            <a:cxnSpLocks/>
            <a:stCxn id="4" idx="4"/>
            <a:endCxn id="7" idx="1"/>
          </p:cNvCxnSpPr>
          <p:nvPr/>
        </p:nvCxnSpPr>
        <p:spPr>
          <a:xfrm>
            <a:off x="4152739" y="629131"/>
            <a:ext cx="0" cy="35636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9080FBF-B485-E89D-B950-186E8C0F308F}"/>
              </a:ext>
            </a:extLst>
          </p:cNvPr>
          <p:cNvSpPr/>
          <p:nvPr/>
        </p:nvSpPr>
        <p:spPr>
          <a:xfrm>
            <a:off x="3709741" y="10207923"/>
            <a:ext cx="1088667" cy="474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E0CCBA-EFA8-2A47-5179-758BEF6C124B}"/>
              </a:ext>
            </a:extLst>
          </p:cNvPr>
          <p:cNvSpPr/>
          <p:nvPr/>
        </p:nvSpPr>
        <p:spPr>
          <a:xfrm>
            <a:off x="1433899" y="9785094"/>
            <a:ext cx="1088667" cy="474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E6D2D41-9A67-7BD0-BCC6-A9374617D07F}"/>
              </a:ext>
            </a:extLst>
          </p:cNvPr>
          <p:cNvCxnSpPr>
            <a:cxnSpLocks/>
            <a:endCxn id="49" idx="6"/>
          </p:cNvCxnSpPr>
          <p:nvPr/>
        </p:nvCxnSpPr>
        <p:spPr>
          <a:xfrm flipH="1" flipV="1">
            <a:off x="618068" y="3340199"/>
            <a:ext cx="248793" cy="889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3AE5694-3118-8350-12D6-8B45B30A95BC}"/>
              </a:ext>
            </a:extLst>
          </p:cNvPr>
          <p:cNvCxnSpPr>
            <a:stCxn id="78" idx="2"/>
            <a:endCxn id="100" idx="0"/>
          </p:cNvCxnSpPr>
          <p:nvPr/>
        </p:nvCxnSpPr>
        <p:spPr>
          <a:xfrm rot="16200000" flipH="1">
            <a:off x="2132125" y="3569506"/>
            <a:ext cx="328748" cy="107557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FFFB4B2-9D6A-F341-3FB3-672CD291890B}"/>
              </a:ext>
            </a:extLst>
          </p:cNvPr>
          <p:cNvSpPr txBox="1"/>
          <p:nvPr/>
        </p:nvSpPr>
        <p:spPr>
          <a:xfrm>
            <a:off x="571808" y="2888616"/>
            <a:ext cx="518091" cy="28129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779934C-2A4B-0142-8379-A4D78F42806B}"/>
              </a:ext>
            </a:extLst>
          </p:cNvPr>
          <p:cNvSpPr/>
          <p:nvPr/>
        </p:nvSpPr>
        <p:spPr>
          <a:xfrm>
            <a:off x="-3500" y="3102731"/>
            <a:ext cx="621568" cy="47493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2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1D978E-6F6E-8CE2-10A1-FE272F0393A1}"/>
              </a:ext>
            </a:extLst>
          </p:cNvPr>
          <p:cNvCxnSpPr>
            <a:cxnSpLocks/>
          </p:cNvCxnSpPr>
          <p:nvPr/>
        </p:nvCxnSpPr>
        <p:spPr>
          <a:xfrm>
            <a:off x="1978796" y="9609934"/>
            <a:ext cx="0" cy="1815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47EED-7427-4668-C0F4-9FC5E5A9209A}"/>
              </a:ext>
            </a:extLst>
          </p:cNvPr>
          <p:cNvCxnSpPr>
            <a:cxnSpLocks/>
          </p:cNvCxnSpPr>
          <p:nvPr/>
        </p:nvCxnSpPr>
        <p:spPr>
          <a:xfrm>
            <a:off x="4254075" y="10026366"/>
            <a:ext cx="0" cy="1815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D9510-0E4C-A255-BF56-83942D914C5A}"/>
              </a:ext>
            </a:extLst>
          </p:cNvPr>
          <p:cNvCxnSpPr>
            <a:cxnSpLocks/>
          </p:cNvCxnSpPr>
          <p:nvPr/>
        </p:nvCxnSpPr>
        <p:spPr>
          <a:xfrm>
            <a:off x="6249866" y="7662691"/>
            <a:ext cx="0" cy="18155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40453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25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</TotalTime>
  <Words>675</Words>
  <Application>Microsoft Office PowerPoint</Application>
  <PresentationFormat>Custom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Rebecca Josephine</dc:creator>
  <cp:lastModifiedBy>Rebecca Josephine</cp:lastModifiedBy>
  <cp:revision>22</cp:revision>
  <dcterms:created xsi:type="dcterms:W3CDTF">2024-03-11T13:16:46Z</dcterms:created>
  <dcterms:modified xsi:type="dcterms:W3CDTF">2024-03-12T16:44:24Z</dcterms:modified>
</cp:coreProperties>
</file>