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937" r:id="rId2"/>
    <p:sldId id="513" r:id="rId3"/>
    <p:sldId id="990" r:id="rId4"/>
    <p:sldId id="991" r:id="rId5"/>
    <p:sldId id="1023" r:id="rId6"/>
    <p:sldId id="1063" r:id="rId7"/>
    <p:sldId id="1064" r:id="rId8"/>
    <p:sldId id="519" r:id="rId9"/>
    <p:sldId id="520" r:id="rId10"/>
    <p:sldId id="521" r:id="rId11"/>
    <p:sldId id="522" r:id="rId12"/>
    <p:sldId id="523" r:id="rId13"/>
    <p:sldId id="524" r:id="rId14"/>
    <p:sldId id="1066" r:id="rId15"/>
    <p:sldId id="1065" r:id="rId16"/>
    <p:sldId id="525" r:id="rId17"/>
    <p:sldId id="526" r:id="rId18"/>
    <p:sldId id="528" r:id="rId19"/>
    <p:sldId id="1068" r:id="rId20"/>
    <p:sldId id="1069" r:id="rId21"/>
    <p:sldId id="1071" r:id="rId22"/>
    <p:sldId id="1072" r:id="rId23"/>
    <p:sldId id="1070" r:id="rId24"/>
    <p:sldId id="1073" r:id="rId25"/>
    <p:sldId id="1074" r:id="rId26"/>
    <p:sldId id="1075" r:id="rId27"/>
    <p:sldId id="1076" r:id="rId28"/>
    <p:sldId id="1077" r:id="rId29"/>
    <p:sldId id="1078" r:id="rId3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FF"/>
    <a:srgbClr val="070CEB"/>
    <a:srgbClr val="E1E993"/>
    <a:srgbClr val="33CC33"/>
    <a:srgbClr val="920B08"/>
    <a:srgbClr val="972303"/>
    <a:srgbClr val="95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4" autoAdjust="0"/>
    <p:restoredTop sz="94007" autoAdjust="0"/>
  </p:normalViewPr>
  <p:slideViewPr>
    <p:cSldViewPr>
      <p:cViewPr varScale="1">
        <p:scale>
          <a:sx n="93" d="100"/>
          <a:sy n="93" d="100"/>
        </p:scale>
        <p:origin x="778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9F83669-9158-4F86-AA86-AA6C930D8849}" type="datetimeFigureOut">
              <a:rPr lang="zh-CN" altLang="en-US" smtClean="0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19537796-4297-4FD4-A34C-41A80BC16EC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EF01DB-C222-481A-8B94-C9BFDE6A5706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1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4C46ACA0-A536-511C-6DF0-91A3734F6B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E18CAD9D-95D4-C955-9321-A7EE26E030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9F021506-5ED9-0C97-E346-F4C81AC2D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E102B5-5593-4F35-85B0-BBC62D99084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10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E8025172-D1A8-6E8F-176C-A81D0050A5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8E38DA45-D684-C748-35FA-69F2EF5DB6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B2E2B6AC-2895-CC4C-C97C-7BC314C1C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0C0A86-10B3-4570-AB62-B4EDF10292ED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11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03DA2F4F-8B78-C01D-87A4-51D41CAB5E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82DDC731-96DA-9B16-C96A-9C9E3D9B65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2D31689F-1F34-B9EB-888B-7356806D1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D4A640-60DC-47DC-84DD-B9D0DE6319CA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12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0235294C-A7F2-8403-6C27-5652EB6F42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51431F0E-1217-A683-86D7-3E05AC23AE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20438488-48D5-2630-EA32-B41EA8205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20B61E-C96F-4926-8DBC-8D7FF24CB57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13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0235294C-A7F2-8403-6C27-5652EB6F42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51431F0E-1217-A683-86D7-3E05AC23AE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20438488-48D5-2630-EA32-B41EA8205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20B61E-C96F-4926-8DBC-8D7FF24CB57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14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293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0235294C-A7F2-8403-6C27-5652EB6F42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51431F0E-1217-A683-86D7-3E05AC23AE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20438488-48D5-2630-EA32-B41EA8205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20B61E-C96F-4926-8DBC-8D7FF24CB57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15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777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053AB570-852E-2CDF-E8E0-4B4C351A26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F55EDAA8-0BBD-46C4-83A1-98130B239B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E00AF221-76A7-F5D9-AF5E-BB90269AD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94D9C0-56CC-4445-9102-E6A5DBE1B396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16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BA2F73E0-0B86-2F4F-630E-804EFA0592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C3837EA1-D20E-147B-40A9-6A05E9E18D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7EC86786-B677-E3C8-4738-11F1CB2B3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8EA0A9-4BED-457C-A4CB-A732F0C306BA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17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1E7AB0D9-FA48-8A84-BC18-D91176A6FB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488F31E-44BC-0EC3-0B6A-10B4CA0F0D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2D71CF92-26BD-ADCD-9D70-27A9FE21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FAAADF-5A86-467A-940E-E9F6A14BB851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18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1E7AB0D9-FA48-8A84-BC18-D91176A6FB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488F31E-44BC-0EC3-0B6A-10B4CA0F0D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2D71CF92-26BD-ADCD-9D70-27A9FE21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FAAADF-5A86-467A-940E-E9F6A14BB851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19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18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80DC3716-849F-CF68-F990-E52B0C81B3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D4C1F9B0-8D53-3726-B92E-7C45B200BD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623ABC5E-0B39-4113-FE5E-EC9C66506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08F3CB0F-988E-4B97-A51E-498F9E6ECD35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1E7AB0D9-FA48-8A84-BC18-D91176A6FB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488F31E-44BC-0EC3-0B6A-10B4CA0F0D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2D71CF92-26BD-ADCD-9D70-27A9FE21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FAAADF-5A86-467A-940E-E9F6A14BB851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535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E0D1E998-74D9-E874-C042-1A344729E4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5867BB5-3DE5-E24B-41C1-52504F87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A1B0EF8-07F2-E5E3-B9DF-21C42B370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538C7-8C19-434B-B148-94EB01B9724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77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E0D1E998-74D9-E874-C042-1A344729E4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5867BB5-3DE5-E24B-41C1-52504F87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A1B0EF8-07F2-E5E3-B9DF-21C42B370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538C7-8C19-434B-B148-94EB01B9724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22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352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D5F7CBCF-5A2D-3CA0-619A-C43FB524E9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E0350FB2-4A11-130F-9A89-203B2564FB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01C05F52-83C1-8D57-CC90-E680AE01B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0004CBFD-7D8C-46A6-A4D2-D8FA7EB6F2B9}" type="slidenum">
              <a:rPr lang="zh-CN" altLang="en-US"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23</a:t>
            </a:fld>
            <a:endParaRPr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23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E0D1E998-74D9-E874-C042-1A344729E4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5867BB5-3DE5-E24B-41C1-52504F87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A1B0EF8-07F2-E5E3-B9DF-21C42B370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538C7-8C19-434B-B148-94EB01B9724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24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46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E0D1E998-74D9-E874-C042-1A344729E4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5867BB5-3DE5-E24B-41C1-52504F87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A1B0EF8-07F2-E5E3-B9DF-21C42B370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538C7-8C19-434B-B148-94EB01B9724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25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248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E0D1E998-74D9-E874-C042-1A344729E4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5867BB5-3DE5-E24B-41C1-52504F87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A1B0EF8-07F2-E5E3-B9DF-21C42B370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538C7-8C19-434B-B148-94EB01B9724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26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380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E0D1E998-74D9-E874-C042-1A344729E4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5867BB5-3DE5-E24B-41C1-52504F87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A1B0EF8-07F2-E5E3-B9DF-21C42B370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538C7-8C19-434B-B148-94EB01B9724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27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044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E0D1E998-74D9-E874-C042-1A344729E4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5867BB5-3DE5-E24B-41C1-52504F87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A1B0EF8-07F2-E5E3-B9DF-21C42B370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538C7-8C19-434B-B148-94EB01B9724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28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309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E0D1E998-74D9-E874-C042-1A344729E4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5867BB5-3DE5-E24B-41C1-52504F87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A1B0EF8-07F2-E5E3-B9DF-21C42B370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538C7-8C19-434B-B148-94EB01B9724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29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77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0A23D6E6-1F56-4B58-9DD3-6452AF963193}" type="slidenum">
              <a:rPr lang="zh-CN" altLang="en-US" smtClean="0"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39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9BC5FE-197D-44D6-A0EA-EE6DA4B734BF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4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50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9BC5FE-197D-44D6-A0EA-EE6DA4B734BF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5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28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9BC5FE-197D-44D6-A0EA-EE6DA4B734BF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6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49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9BC5FE-197D-44D6-A0EA-EE6DA4B734BF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7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46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D5F7CBCF-5A2D-3CA0-619A-C43FB524E9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E0350FB2-4A11-130F-9A89-203B2564FB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01C05F52-83C1-8D57-CC90-E680AE01B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0004CBFD-7D8C-46A6-A4D2-D8FA7EB6F2B9}" type="slidenum">
              <a:rPr lang="zh-CN" altLang="en-US"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EA6ABDAB-2373-1280-5B68-014D6B006F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F2C95DC3-5684-45AB-14E4-FDAED8795F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601E9164-EE6A-5AA5-6534-EE9456960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44C285-EA8B-4C66-AAED-70D899A1379C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9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0E86-6CB9-436A-8A64-77F24A86D415}" type="datetime1">
              <a:rPr lang="zh-CN" altLang="en-US"/>
              <a:pPr>
                <a:defRPr/>
              </a:pPr>
              <a:t>2024/2/20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CBE90-7463-4935-8764-DEB733F305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10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DEB5-D453-4A4C-8036-F3E81329E1C0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B94CB-BF49-474D-893F-0BF928DEA2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23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90607-D7A5-4436-9EA5-A21631F1E6A3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EBCBC-6C75-473D-8F7B-D309F62B8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18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D8CDE-ABA8-43AA-9F16-52C2ECC4BC26}" type="datetime1">
              <a:rPr lang="zh-CN" altLang="en-US"/>
              <a:pPr>
                <a:defRPr/>
              </a:pPr>
              <a:t>2024/2/20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03A48-4A6A-41EC-930B-66AA48E9E3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45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DF69-CD6D-4FB9-A849-39CA67B1579B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C552-FCA7-40C4-A430-CF607661B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1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332E-D86E-4E69-B91B-8360851D334F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FFF20-1223-4365-947B-DD4BF8F9D1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85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10C4D-3006-40F8-A5BB-EA4385B7D8F1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924F3-7A80-4269-97A2-7DF3E3D7C3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8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4F37-EB24-48C9-AD13-70B18FD8C83C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45C2-609D-4AE5-BEEA-5E5119A296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82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834EB-E5BE-4739-BA00-B64C9440D0B6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F1C87-1F74-4C55-B017-1DD649ED89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64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C381-A7B5-404D-B5C0-7261CAB8FA5D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25861-2A78-4A79-B85C-FEE0AEFC08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44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1AF21-75AC-4969-A448-C10104C0F20C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EEE3-C79A-4F77-B397-0C7218A9C9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28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2A9A0D95-ACDF-4AAD-8DAE-05111DC5B38C}" type="datetime1">
              <a:rPr lang="zh-CN" altLang="en-US" smtClean="0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3F2B6CC-E269-44E3-AD91-8817B80FE48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2" r:id="rId1"/>
    <p:sldLayoutId id="2147485023" r:id="rId2"/>
    <p:sldLayoutId id="2147485013" r:id="rId3"/>
    <p:sldLayoutId id="2147485014" r:id="rId4"/>
    <p:sldLayoutId id="2147485015" r:id="rId5"/>
    <p:sldLayoutId id="2147485016" r:id="rId6"/>
    <p:sldLayoutId id="2147485017" r:id="rId7"/>
    <p:sldLayoutId id="2147485018" r:id="rId8"/>
    <p:sldLayoutId id="2147485019" r:id="rId9"/>
    <p:sldLayoutId id="2147485020" r:id="rId10"/>
    <p:sldLayoutId id="21474850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uoweiofpk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03575" y="291782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黑体" panose="02010609060101010101" pitchFamily="49" charset="-122"/>
              </a:rPr>
              <a:t>郭 炜</a:t>
            </a: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信息科学技术学院</a:t>
            </a:r>
          </a:p>
        </p:txBody>
      </p:sp>
      <p:sp>
        <p:nvSpPr>
          <p:cNvPr id="5124" name="TextBox 10"/>
          <p:cNvSpPr txBox="1">
            <a:spLocks noChangeArrowheads="1"/>
          </p:cNvSpPr>
          <p:nvPr/>
        </p:nvSpPr>
        <p:spPr bwMode="auto">
          <a:xfrm>
            <a:off x="1331913" y="3048000"/>
            <a:ext cx="68278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微博：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http://weibo.com/guoweiofpku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学会程序和算法，走遍天下都不怕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讲义照片均为郭炜拍摄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5448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矩形 3"/>
          <p:cNvSpPr>
            <a:spLocks noChangeArrowheads="1"/>
          </p:cNvSpPr>
          <p:nvPr/>
        </p:nvSpPr>
        <p:spPr bwMode="auto">
          <a:xfrm>
            <a:off x="755650" y="32956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lang="en-US" altLang="zh-CN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7" name="标题 1"/>
          <p:cNvSpPr>
            <a:spLocks noGrp="1"/>
          </p:cNvSpPr>
          <p:nvPr>
            <p:ph type="ctrTitle"/>
          </p:nvPr>
        </p:nvSpPr>
        <p:spPr>
          <a:xfrm>
            <a:off x="704850" y="1916113"/>
            <a:ext cx="7772400" cy="584200"/>
          </a:xfrm>
        </p:spPr>
        <p:txBody>
          <a:bodyPr/>
          <a:lstStyle/>
          <a:p>
            <a:pPr eaLnBrk="1" hangingPunct="1"/>
            <a:r>
              <a:rPr lang="zh-CN" altLang="en-US" sz="3400" dirty="0"/>
              <a:t>数据结构与算法</a:t>
            </a:r>
            <a:br>
              <a:rPr lang="en-US" altLang="zh-CN" sz="3400" dirty="0"/>
            </a:br>
            <a:r>
              <a:rPr lang="en-US" altLang="zh-CN" sz="2600" dirty="0"/>
              <a:t>(Python</a:t>
            </a:r>
            <a:r>
              <a:rPr lang="zh-CN" altLang="en-US" sz="2600" dirty="0"/>
              <a:t>描述</a:t>
            </a:r>
            <a:r>
              <a:rPr lang="en-US" altLang="zh-CN" sz="2600" dirty="0"/>
              <a:t>)</a:t>
            </a:r>
            <a:endParaRPr lang="zh-CN" altLang="en-US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C489039C-5BBF-270D-EF3F-91EDA26388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chemeClr val="tx2"/>
                </a:solidFill>
              </a:rPr>
              <a:t>程序或算法的时间复杂度</a:t>
            </a: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CA0A9988-2588-20B9-7A4F-190D25D0E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9125"/>
            <a:ext cx="89646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程序或算法的时间效率，也称“时间复杂度”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，有时简称“复杂度”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复杂度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常用大的字母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和小写字母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来表示，比如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O(n),O(n</a:t>
            </a:r>
            <a:r>
              <a:rPr lang="en-US" altLang="zh-CN" sz="2000" baseline="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代表问题的规模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灯片编号占位符 1">
            <a:extLst>
              <a:ext uri="{FF2B5EF4-FFF2-40B4-BE49-F238E27FC236}">
                <a16:creationId xmlns:a16="http://schemas.microsoft.com/office/drawing/2014/main" id="{25647124-CF70-A33F-C51D-02C08780A2F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0699CEA-1A61-4D2C-BA76-AF015BF98B59}" type="slidenum">
              <a:rPr lang="zh-CN" altLang="en-US" sz="1200">
                <a:solidFill>
                  <a:srgbClr val="898989"/>
                </a:solidFill>
                <a:ea typeface="黑体" panose="02010609060101010101" pitchFamily="49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10259762-642B-768B-3C2D-FD3D3A5C57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chemeClr val="tx2"/>
                </a:solidFill>
              </a:rPr>
              <a:t>程序或算法的时间复杂度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EB24029A-57CE-48BC-FC42-847DC23D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9125"/>
            <a:ext cx="8964612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程序或算法的时间效率，也称“时间复杂度”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，有时简称“复杂度”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复杂度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常用大的字母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和小写字母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来表示，比如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O(n),O(n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代表问题的规模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）就表示解决问题的时间和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成正比关系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粗略理解）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时间复杂度是用算法运行过程中，某种时间固定的操作需要被执行的次数和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的关系来度量的。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在无序数列中查找某个数，复杂度是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6" name="灯片编号占位符 1">
            <a:extLst>
              <a:ext uri="{FF2B5EF4-FFF2-40B4-BE49-F238E27FC236}">
                <a16:creationId xmlns:a16="http://schemas.microsoft.com/office/drawing/2014/main" id="{FE61EB90-ECB3-23F7-1C1D-8995C453F7A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0EE440B-74A7-446B-86D9-1C6639CF700C}" type="slidenum">
              <a:rPr lang="zh-CN" altLang="en-US" sz="1200">
                <a:solidFill>
                  <a:srgbClr val="898989"/>
                </a:solidFill>
                <a:ea typeface="黑体" panose="02010609060101010101" pitchFamily="49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E6355B8C-A594-C2A4-CD95-7FE4B7D7B1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chemeClr val="tx2"/>
                </a:solidFill>
              </a:rPr>
              <a:t>程序或算法的时间复杂度</a:t>
            </a: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1BD6BC99-3179-DC6C-D117-0D5B8679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9125"/>
            <a:ext cx="89646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程序或算法的时间效率，也称“时间复杂度”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，有时简称“复杂度”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复杂度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常用大的字母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和小写字母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来表示，比如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O(n),O(n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代表问题的规模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）就表示解决问题的时间和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成正比关系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粗略理解）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时间复杂度是用算法运行过程中，某种时间固定的操作需要被执行的次数和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的关系来度量的。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在无序数列中查找某个数，复杂度是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计算复杂度的时候，只统计执行次数最多的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足够大时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那种固定操作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称为基本操作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的次数。比如某个算法需要执行加法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次，除法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10000n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次，那么就记其复杂度是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O(n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364" name="灯片编号占位符 1">
            <a:extLst>
              <a:ext uri="{FF2B5EF4-FFF2-40B4-BE49-F238E27FC236}">
                <a16:creationId xmlns:a16="http://schemas.microsoft.com/office/drawing/2014/main" id="{BC611098-6C39-37F6-065F-CD5BBE775A6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4713C21-E6A8-486C-8C60-A83190A4DBFC}" type="slidenum">
              <a:rPr lang="zh-CN" altLang="en-US" sz="1200">
                <a:solidFill>
                  <a:srgbClr val="898989"/>
                </a:solidFill>
                <a:ea typeface="黑体" panose="02010609060101010101" pitchFamily="49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AE2EDE5-3A04-4C9F-BA76-82E7B136EB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chemeClr val="tx2"/>
                </a:solidFill>
              </a:rPr>
              <a:t>程序或算法的时间复杂度</a:t>
            </a:r>
          </a:p>
        </p:txBody>
      </p:sp>
      <p:sp>
        <p:nvSpPr>
          <p:cNvPr id="12291" name="Rectangle 6">
            <a:extLst>
              <a:ext uri="{FF2B5EF4-FFF2-40B4-BE49-F238E27FC236}">
                <a16:creationId xmlns:a16="http://schemas.microsoft.com/office/drawing/2014/main" id="{C015070E-4F17-D5FA-C7CE-C3FE7EF0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9125"/>
            <a:ext cx="8964612" cy="501675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在没有重复元素的整数数组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a</a:t>
            </a:r>
            <a:r>
              <a:rPr lang="zh-CN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中找出两个数，使其和为整数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m</a:t>
            </a: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def 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findPair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a,m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):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本函数也适合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中元素有重复的情况</a:t>
            </a:r>
          </a:p>
          <a:p>
            <a:pPr>
              <a:defRPr/>
            </a:pPr>
            <a:r>
              <a:rPr lang="zh-CN" altLang="en-US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= 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len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for 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range(n-1):</a:t>
            </a: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for j in range(i+1,n):</a:t>
            </a: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if a[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 + a[j] == m:</a:t>
            </a: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return a[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],a[j]</a:t>
            </a: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return None</a:t>
            </a: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取</a:t>
            </a:r>
            <a:r>
              <a:rPr lang="en-US" altLang="zh-CN" sz="2000" dirty="0">
                <a:ea typeface="黑体" panose="02010609060101010101" pitchFamily="49" charset="-122"/>
              </a:rPr>
              <a:t>j</a:t>
            </a:r>
            <a:r>
              <a:rPr lang="zh-CN" altLang="en-US" sz="2000" dirty="0">
                <a:ea typeface="黑体" panose="02010609060101010101" pitchFamily="49" charset="-122"/>
              </a:rPr>
              <a:t>的值、看</a:t>
            </a:r>
            <a:r>
              <a:rPr lang="en-US" altLang="zh-CN" sz="2000" dirty="0"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ea typeface="黑体" panose="02010609060101010101" pitchFamily="49" charset="-122"/>
              </a:rPr>
              <a:t>的值、看</a:t>
            </a:r>
            <a:r>
              <a:rPr lang="en-US" altLang="zh-CN" sz="2000" dirty="0">
                <a:ea typeface="黑体" panose="02010609060101010101" pitchFamily="49" charset="-122"/>
              </a:rPr>
              <a:t>a[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]</a:t>
            </a:r>
            <a:r>
              <a:rPr lang="zh-CN" altLang="en-US" sz="2000" dirty="0">
                <a:ea typeface="黑体" panose="02010609060101010101" pitchFamily="49" charset="-122"/>
              </a:rPr>
              <a:t>、看</a:t>
            </a:r>
            <a:r>
              <a:rPr lang="en-US" altLang="zh-CN" sz="2000" dirty="0">
                <a:ea typeface="黑体" panose="02010609060101010101" pitchFamily="49" charset="-122"/>
              </a:rPr>
              <a:t>a[j]</a:t>
            </a:r>
            <a:r>
              <a:rPr lang="zh-CN" altLang="en-US" sz="2000" dirty="0">
                <a:ea typeface="黑体" panose="02010609060101010101" pitchFamily="49" charset="-122"/>
              </a:rPr>
              <a:t>、算</a:t>
            </a:r>
            <a:r>
              <a:rPr lang="en-US" altLang="zh-CN" sz="2000" dirty="0">
                <a:ea typeface="黑体" panose="02010609060101010101" pitchFamily="49" charset="-122"/>
              </a:rPr>
              <a:t>a[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]+a[j],</a:t>
            </a:r>
            <a:r>
              <a:rPr lang="zh-CN" altLang="en-US" sz="2000" dirty="0">
                <a:ea typeface="黑体" panose="02010609060101010101" pitchFamily="49" charset="-122"/>
              </a:rPr>
              <a:t>以及用</a:t>
            </a:r>
            <a:r>
              <a:rPr lang="en-US" altLang="zh-CN" sz="2000" dirty="0">
                <a:ea typeface="黑体" panose="02010609060101010101" pitchFamily="49" charset="-122"/>
              </a:rPr>
              <a:t>"=="</a:t>
            </a:r>
            <a:r>
              <a:rPr lang="zh-CN" altLang="en-US" sz="2000" dirty="0">
                <a:ea typeface="黑体" panose="02010609060101010101" pitchFamily="49" charset="-122"/>
              </a:rPr>
              <a:t>进行比较</a:t>
            </a:r>
            <a:r>
              <a:rPr lang="en-US" altLang="zh-CN" sz="2000" dirty="0">
                <a:ea typeface="黑体" panose="02010609060101010101" pitchFamily="49" charset="-122"/>
              </a:rPr>
              <a:t>......</a:t>
            </a:r>
            <a:r>
              <a:rPr lang="zh-CN" altLang="en-US" sz="2000" dirty="0">
                <a:ea typeface="黑体" panose="02010609060101010101" pitchFamily="49" charset="-122"/>
              </a:rPr>
              <a:t>都可以看作是基本操作，它们执行的次数是一样多的。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7412" name="灯片编号占位符 1">
            <a:extLst>
              <a:ext uri="{FF2B5EF4-FFF2-40B4-BE49-F238E27FC236}">
                <a16:creationId xmlns:a16="http://schemas.microsoft.com/office/drawing/2014/main" id="{9E6CBA0E-E6BF-1970-E9F9-65799765DB3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C12A44C-D76C-4F3A-92C4-EECBD6565490}" type="slidenum">
              <a:rPr lang="zh-CN" altLang="en-US" sz="1200">
                <a:solidFill>
                  <a:srgbClr val="898989"/>
                </a:solidFill>
                <a:ea typeface="黑体" panose="02010609060101010101" pitchFamily="49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AE2EDE5-3A04-4C9F-BA76-82E7B136EB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chemeClr val="tx2"/>
                </a:solidFill>
              </a:rPr>
              <a:t>程序或算法的时间复杂度</a:t>
            </a:r>
          </a:p>
        </p:txBody>
      </p:sp>
      <p:sp>
        <p:nvSpPr>
          <p:cNvPr id="12291" name="Rectangle 6">
            <a:extLst>
              <a:ext uri="{FF2B5EF4-FFF2-40B4-BE49-F238E27FC236}">
                <a16:creationId xmlns:a16="http://schemas.microsoft.com/office/drawing/2014/main" id="{C015070E-4F17-D5FA-C7CE-C3FE7EF0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9125"/>
            <a:ext cx="8964612" cy="501675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在没有重复元素的整数数组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a</a:t>
            </a:r>
            <a:r>
              <a:rPr lang="zh-CN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中找出两个数，使其和为整数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m</a:t>
            </a: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def 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findPair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a,m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):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本函数也适合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中元素有重复的情况</a:t>
            </a:r>
          </a:p>
          <a:p>
            <a:pPr>
              <a:defRPr/>
            </a:pPr>
            <a:r>
              <a:rPr lang="zh-CN" altLang="en-US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= 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len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for 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range(n-1):</a:t>
            </a: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for j in range(i+1,n):</a:t>
            </a: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if a[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 + a[j] == m:</a:t>
            </a: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return a[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],a[j]</a:t>
            </a:r>
          </a:p>
          <a:p>
            <a:pPr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return None</a:t>
            </a: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基本操作执行次数：</a:t>
            </a:r>
            <a:r>
              <a:rPr lang="en-US" altLang="zh-CN" sz="2000" dirty="0">
                <a:ea typeface="黑体" panose="02010609060101010101" pitchFamily="49" charset="-122"/>
              </a:rPr>
              <a:t>(n-1)+(n-2)+......+2+1 = 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baseline="300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/2–n/2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程序复杂度为</a:t>
            </a:r>
            <a:r>
              <a:rPr lang="en-US" altLang="zh-CN" sz="2000" dirty="0">
                <a:ea typeface="黑体" panose="02010609060101010101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2000" baseline="3000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7412" name="灯片编号占位符 1">
            <a:extLst>
              <a:ext uri="{FF2B5EF4-FFF2-40B4-BE49-F238E27FC236}">
                <a16:creationId xmlns:a16="http://schemas.microsoft.com/office/drawing/2014/main" id="{9E6CBA0E-E6BF-1970-E9F9-65799765DB3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C12A44C-D76C-4F3A-92C4-EECBD6565490}" type="slidenum">
              <a:rPr lang="zh-CN" altLang="en-US" sz="1200">
                <a:solidFill>
                  <a:srgbClr val="898989"/>
                </a:solidFill>
                <a:ea typeface="黑体" panose="02010609060101010101" pitchFamily="49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20913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AE2EDE5-3A04-4C9F-BA76-82E7B136EB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chemeClr val="tx2"/>
                </a:solidFill>
              </a:rPr>
              <a:t>程序或算法的时间复杂度</a:t>
            </a:r>
          </a:p>
        </p:txBody>
      </p:sp>
      <p:sp>
        <p:nvSpPr>
          <p:cNvPr id="12291" name="Rectangle 6">
            <a:extLst>
              <a:ext uri="{FF2B5EF4-FFF2-40B4-BE49-F238E27FC236}">
                <a16:creationId xmlns:a16="http://schemas.microsoft.com/office/drawing/2014/main" id="{C015070E-4F17-D5FA-C7CE-C3FE7EF0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9125"/>
            <a:ext cx="8964612" cy="2246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如果复杂度是多个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的函数之和，则只关心随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的增长增长得最快的那个函数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	O(n</a:t>
            </a:r>
            <a:r>
              <a:rPr lang="en-US" altLang="zh-CN" sz="2000" baseline="30000" dirty="0"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ea typeface="黑体" panose="02010609060101010101" pitchFamily="49" charset="-122"/>
              </a:rPr>
              <a:t>+n</a:t>
            </a:r>
            <a:r>
              <a:rPr lang="en-US" altLang="zh-CN" sz="2000" baseline="30000" dirty="0"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ea typeface="黑体" panose="02010609060101010101" pitchFamily="49" charset="-122"/>
              </a:rPr>
              <a:t>)    =&gt;  O(n</a:t>
            </a:r>
            <a:r>
              <a:rPr lang="en-US" altLang="zh-CN" sz="2000" baseline="30000" dirty="0"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ea typeface="黑体" panose="02010609060101010101" pitchFamily="49" charset="-122"/>
              </a:rPr>
              <a:t>)</a:t>
            </a:r>
          </a:p>
          <a:p>
            <a:pPr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	O(2</a:t>
            </a:r>
            <a:r>
              <a:rPr lang="en-US" altLang="zh-CN" sz="2000" baseline="30000" dirty="0"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ea typeface="黑体" panose="02010609060101010101" pitchFamily="49" charset="-122"/>
              </a:rPr>
              <a:t>+n</a:t>
            </a:r>
            <a:r>
              <a:rPr lang="en-US" altLang="zh-CN" sz="2000" baseline="30000" dirty="0"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ea typeface="黑体" panose="02010609060101010101" pitchFamily="49" charset="-122"/>
              </a:rPr>
              <a:t>)    =&gt;  O(2</a:t>
            </a:r>
            <a:r>
              <a:rPr lang="en-US" altLang="zh-CN" sz="2000" baseline="30000" dirty="0"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ea typeface="黑体" panose="02010609060101010101" pitchFamily="49" charset="-122"/>
              </a:rPr>
              <a:t>)</a:t>
            </a:r>
          </a:p>
          <a:p>
            <a:pPr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	O(n! + 3</a:t>
            </a:r>
            <a:r>
              <a:rPr lang="en-US" altLang="zh-CN" sz="2000" baseline="30000" dirty="0"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ea typeface="黑体" panose="02010609060101010101" pitchFamily="49" charset="-122"/>
              </a:rPr>
              <a:t>)   =&gt;  O(n!) </a:t>
            </a: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7412" name="灯片编号占位符 1">
            <a:extLst>
              <a:ext uri="{FF2B5EF4-FFF2-40B4-BE49-F238E27FC236}">
                <a16:creationId xmlns:a16="http://schemas.microsoft.com/office/drawing/2014/main" id="{9E6CBA0E-E6BF-1970-E9F9-65799765DB3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C12A44C-D76C-4F3A-92C4-EECBD6565490}" type="slidenum">
              <a:rPr lang="zh-CN" altLang="en-US" sz="1200">
                <a:solidFill>
                  <a:srgbClr val="898989"/>
                </a:solidFill>
                <a:ea typeface="黑体" panose="02010609060101010101" pitchFamily="49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09373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1BC4C083-D01C-D1F2-6142-689887DC5C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chemeClr val="tx2"/>
                </a:solidFill>
              </a:rPr>
              <a:t>程序或算法的时间复杂度</a:t>
            </a:r>
          </a:p>
        </p:txBody>
      </p:sp>
      <p:sp>
        <p:nvSpPr>
          <p:cNvPr id="12291" name="Rectangle 6">
            <a:extLst>
              <a:ext uri="{FF2B5EF4-FFF2-40B4-BE49-F238E27FC236}">
                <a16:creationId xmlns:a16="http://schemas.microsoft.com/office/drawing/2014/main" id="{8B68C3D8-1AAB-71F5-306C-10625FF8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9125"/>
            <a:ext cx="8964612" cy="4298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如果复杂度是多个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的函数之和，则只关心随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的增长增长得最快的那个函数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	O(n</a:t>
            </a:r>
            <a:r>
              <a:rPr lang="en-US" altLang="zh-CN" sz="2000" baseline="30000" dirty="0"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ea typeface="黑体" panose="02010609060101010101" pitchFamily="49" charset="-122"/>
              </a:rPr>
              <a:t>+n</a:t>
            </a:r>
            <a:r>
              <a:rPr lang="en-US" altLang="zh-CN" sz="2000" baseline="30000" dirty="0"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ea typeface="黑体" panose="02010609060101010101" pitchFamily="49" charset="-122"/>
              </a:rPr>
              <a:t>)    =&gt;  O(n</a:t>
            </a:r>
            <a:r>
              <a:rPr lang="en-US" altLang="zh-CN" sz="2000" baseline="30000" dirty="0"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ea typeface="黑体" panose="02010609060101010101" pitchFamily="49" charset="-122"/>
              </a:rPr>
              <a:t>)</a:t>
            </a:r>
          </a:p>
          <a:p>
            <a:pPr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	O(2</a:t>
            </a:r>
            <a:r>
              <a:rPr lang="en-US" altLang="zh-CN" sz="2000" baseline="30000" dirty="0"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ea typeface="黑体" panose="02010609060101010101" pitchFamily="49" charset="-122"/>
              </a:rPr>
              <a:t>+n</a:t>
            </a:r>
            <a:r>
              <a:rPr lang="en-US" altLang="zh-CN" sz="2000" baseline="30000" dirty="0"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ea typeface="黑体" panose="02010609060101010101" pitchFamily="49" charset="-122"/>
              </a:rPr>
              <a:t>)    =&gt;  O(2</a:t>
            </a:r>
            <a:r>
              <a:rPr lang="en-US" altLang="zh-CN" sz="2000" baseline="30000" dirty="0"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ea typeface="黑体" panose="02010609060101010101" pitchFamily="49" charset="-122"/>
              </a:rPr>
              <a:t>)</a:t>
            </a:r>
          </a:p>
          <a:p>
            <a:pPr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	O(n! + 3</a:t>
            </a:r>
            <a:r>
              <a:rPr lang="en-US" altLang="zh-CN" sz="2000" baseline="30000" dirty="0"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ea typeface="黑体" panose="02010609060101010101" pitchFamily="49" charset="-122"/>
              </a:rPr>
              <a:t>)   =&gt;  O(n!) 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常数复杂度：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O(1)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操作次数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和问题的规模无关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对数复杂度：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O(log(n))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线性复杂度：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多项式复杂度：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baseline="30000" dirty="0" err="1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指数复杂度：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O(a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阶乘复杂度：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O(n! )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zh-CN" sz="2000" baseline="30000" dirty="0">
              <a:ea typeface="黑体" panose="02010609060101010101" pitchFamily="49" charset="-122"/>
            </a:endParaRPr>
          </a:p>
        </p:txBody>
      </p:sp>
      <p:sp>
        <p:nvSpPr>
          <p:cNvPr id="19460" name="灯片编号占位符 1">
            <a:extLst>
              <a:ext uri="{FF2B5EF4-FFF2-40B4-BE49-F238E27FC236}">
                <a16:creationId xmlns:a16="http://schemas.microsoft.com/office/drawing/2014/main" id="{36CFDC78-F335-3745-5215-8C2577419B2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91F7B45-6CE3-4F05-9E4F-641099048096}" type="slidenum">
              <a:rPr lang="zh-CN" altLang="en-US" sz="1200">
                <a:solidFill>
                  <a:srgbClr val="898989"/>
                </a:solidFill>
                <a:ea typeface="黑体" panose="02010609060101010101" pitchFamily="49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781893BD-FCA5-F9A3-FE3A-CBB45EC302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chemeClr val="tx2"/>
                </a:solidFill>
              </a:rPr>
              <a:t>程序或算法的时间复杂度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72A3824D-FAAB-D4F5-14DE-B4DE6A6A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9125"/>
            <a:ext cx="885666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在无序数列中查找某个数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顺序查找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O(n)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插入排序、选择排序等笨排序方法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O(n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快速排序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n×log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(n))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二分查找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O(log(n))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08" name="灯片编号占位符 1">
            <a:extLst>
              <a:ext uri="{FF2B5EF4-FFF2-40B4-BE49-F238E27FC236}">
                <a16:creationId xmlns:a16="http://schemas.microsoft.com/office/drawing/2014/main" id="{35556ECB-0C2B-BC46-47B7-F3119B903BD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411CCB-A2DD-414A-8925-91DDC5654A6A}" type="slidenum">
              <a:rPr lang="zh-CN" altLang="en-US" sz="1200">
                <a:solidFill>
                  <a:srgbClr val="898989"/>
                </a:solidFill>
                <a:ea typeface="黑体" panose="02010609060101010101" pitchFamily="49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CEE692DA-0465-24F3-CF0A-E4BDDE51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Python</a:t>
            </a:r>
            <a:r>
              <a:rPr lang="zh-CN" altLang="en-US" sz="2800" dirty="0"/>
              <a:t>中一些操作的时间复杂度总结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E449345F-D973-36D1-AB4B-97A6CAEB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20750"/>
            <a:ext cx="8675688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O(1)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 复杂度的常见操作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1)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根据下标访问列表、字符串、元组中的元素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2)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在集合、字典中增删元素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3)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调用列表的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append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函数在列表末尾添加元素，以及用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pop()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函数删除列表末尾元素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4)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用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in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判断元素是否在集合中或某关键字是否在字典中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5)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以关键字为下标访问字典中的元素的值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6)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用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len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函数求列表、元组、集合、字典的元素个数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FD7E26B-C7EE-7E88-486B-04B341E6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EBD6A1-B2C2-44FE-899D-E2BC56F0E18B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9AD75D37-B5E4-958C-0732-342C6AD85A76}"/>
              </a:ext>
            </a:extLst>
          </p:cNvPr>
          <p:cNvSpPr/>
          <p:nvPr/>
        </p:nvSpPr>
        <p:spPr>
          <a:xfrm>
            <a:off x="6084888" y="3508375"/>
            <a:ext cx="503237" cy="508000"/>
          </a:xfrm>
          <a:prstGeom prst="star5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CEE692DA-0465-24F3-CF0A-E4BDDE51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Python</a:t>
            </a:r>
            <a:r>
              <a:rPr lang="zh-CN" altLang="en-US" sz="2800" dirty="0"/>
              <a:t>中一些操作的时间复杂度总结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E449345F-D973-36D1-AB4B-97A6CAEB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20750"/>
            <a:ext cx="8675688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O(n)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 复杂度的常见操作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1)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用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in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判断元素是否在字符串、元组、列表中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2)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用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insert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在列表中插入元素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3)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用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remove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或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del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删除列表中的元素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4)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用字符串、元组或列表的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find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rfind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index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等函数做顺序查找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5)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用字符串、元组或列表的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count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函数计算元素出现次数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6)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用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max,min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函数求列表、元组的最大值，最小值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7)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列表和元组加法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FD7E26B-C7EE-7E88-486B-04B341E6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EBD6A1-B2C2-44FE-899D-E2BC56F0E18B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9AD75D37-B5E4-958C-0732-342C6AD85A76}"/>
              </a:ext>
            </a:extLst>
          </p:cNvPr>
          <p:cNvSpPr/>
          <p:nvPr/>
        </p:nvSpPr>
        <p:spPr>
          <a:xfrm>
            <a:off x="6084888" y="3508375"/>
            <a:ext cx="503237" cy="508000"/>
          </a:xfrm>
          <a:prstGeom prst="star5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7617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3F506677-95E4-43F8-A920-DA3A4895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875" y="1779588"/>
            <a:ext cx="3529013" cy="1103312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绪 论</a:t>
            </a:r>
          </a:p>
        </p:txBody>
      </p:sp>
      <p:sp>
        <p:nvSpPr>
          <p:cNvPr id="10243" name="TextBox 3">
            <a:extLst>
              <a:ext uri="{FF2B5EF4-FFF2-40B4-BE49-F238E27FC236}">
                <a16:creationId xmlns:a16="http://schemas.microsoft.com/office/drawing/2014/main" id="{0B869577-291A-8AD8-528E-8A404D371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10244" name="灯片编号占位符 5">
            <a:extLst>
              <a:ext uri="{FF2B5EF4-FFF2-40B4-BE49-F238E27FC236}">
                <a16:creationId xmlns:a16="http://schemas.microsoft.com/office/drawing/2014/main" id="{D599015D-C85F-44DA-7C86-7768D672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17260F-0BD0-45FA-A7E9-DE68FB37F356}" type="slidenum">
              <a:rPr lang="zh-CN" altLang="en-US" sz="1200">
                <a:solidFill>
                  <a:srgbClr val="898989"/>
                </a:solidFill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CEE692DA-0465-24F3-CF0A-E4BDDE51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Python</a:t>
            </a:r>
            <a:r>
              <a:rPr lang="zh-CN" altLang="en-US" sz="2800" dirty="0"/>
              <a:t>中一些操作的时间复杂度总结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E449345F-D973-36D1-AB4B-97A6CAEB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20750"/>
            <a:ext cx="8675688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O(</a:t>
            </a:r>
            <a:r>
              <a:rPr lang="en-US" altLang="zh-CN" sz="2000" dirty="0" err="1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nlog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(n))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 复杂度的常见操作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Python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自带排序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sort,sorted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FF000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O(log(n))</a:t>
            </a: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 复杂度的常见操作</a:t>
            </a:r>
            <a:endParaRPr lang="en-US" altLang="zh-CN" sz="18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在排好序的列表或元组上进行二分查找（初始的查找区间是整个元组或列表，每次和查找区间中点比较大小，并缩小查找区间到原来的一半。类似于查英语词典）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有序就会找得快！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Pyhon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并不自带二分查找函数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FD7E26B-C7EE-7E88-486B-04B341E6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EBD6A1-B2C2-44FE-899D-E2BC56F0E18B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9AD75D37-B5E4-958C-0732-342C6AD85A76}"/>
              </a:ext>
            </a:extLst>
          </p:cNvPr>
          <p:cNvSpPr/>
          <p:nvPr/>
        </p:nvSpPr>
        <p:spPr>
          <a:xfrm>
            <a:off x="6084888" y="3508375"/>
            <a:ext cx="503237" cy="508000"/>
          </a:xfrm>
          <a:prstGeom prst="star5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2042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E438B70-5266-BF56-71C4-79FCE47F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in</a:t>
            </a:r>
            <a:r>
              <a:rPr lang="zh-CN" altLang="en-US" sz="2800" dirty="0"/>
              <a:t>用于列表和用于字典、集合的区别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6DDFF63-08E6-80DD-0C49-91EB5321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42963"/>
            <a:ext cx="8567737" cy="3468687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 b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</a:t>
            </a:r>
            <a:r>
              <a:rPr lang="en-US" altLang="zh-CN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是列表，字符串或元组，则该操作时间复杂度</a:t>
            </a:r>
            <a:r>
              <a:rPr lang="en-US" altLang="zh-CN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，即时间和</a:t>
            </a:r>
            <a:r>
              <a:rPr lang="en-US" altLang="zh-CN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的元素个数成正比</a:t>
            </a:r>
            <a:endParaRPr lang="en-US" altLang="zh-CN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</a:t>
            </a:r>
            <a:r>
              <a:rPr lang="en-US" altLang="zh-CN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是字典或集合，则该操作时间复杂度</a:t>
            </a:r>
            <a:r>
              <a:rPr lang="en-US" altLang="zh-CN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，即时间基本就是常数，和</a:t>
            </a:r>
            <a:r>
              <a:rPr lang="en-US" altLang="zh-CN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里元素个数无关</a:t>
            </a:r>
            <a:endParaRPr lang="en-US" altLang="zh-CN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因此集合用于需要</a:t>
            </a:r>
            <a:r>
              <a:rPr lang="zh-CN" alt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经常</a:t>
            </a: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判断某个东西是不是在一堆东西里的情况</a:t>
            </a:r>
            <a:endParaRPr lang="en-US" altLang="zh-CN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此种场合用列表替代集合，容易导致超时</a:t>
            </a:r>
            <a:r>
              <a:rPr lang="en-US" altLang="zh-CN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!!!!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8D87F28-DC69-313D-A0A7-95BBBC60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1A4C6-F8B0-418F-898E-B67892B0EA7C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0652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E438B70-5266-BF56-71C4-79FCE47F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最坏复杂度、平均复杂度、最好复杂度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6DDFF63-08E6-80DD-0C49-91EB5321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42963"/>
            <a:ext cx="8567737" cy="3468687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算法的复杂度有最好情况下复杂度、最坏情况下的复杂度和平均复杂度之分，虽然许多情况下最坏复杂度和平均复杂度恰好相同。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快速排序为例，一般情况下待排序序列杂乱无章，这种情况下快速排序的复杂度就是平均复杂度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O(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n×log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(n))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，但是在待排序的序列处于基本有序或基本逆序的最坏情况下，其复杂度会变成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O(n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8D87F28-DC69-313D-A0A7-95BBBC60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1A4C6-F8B0-418F-898E-B67892B0EA7C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22619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B817A2C4-2C0C-5BDC-9D39-D6A04600E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数据结构</a:t>
            </a:r>
          </a:p>
        </p:txBody>
      </p:sp>
      <p:sp>
        <p:nvSpPr>
          <p:cNvPr id="7171" name="TextBox 3">
            <a:extLst>
              <a:ext uri="{FF2B5EF4-FFF2-40B4-BE49-F238E27FC236}">
                <a16:creationId xmlns:a16="http://schemas.microsoft.com/office/drawing/2014/main" id="{B1EF79F0-6C47-7E96-1229-06B8D4A5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信息科学技术学院</a:t>
            </a:r>
          </a:p>
        </p:txBody>
      </p:sp>
      <p:sp>
        <p:nvSpPr>
          <p:cNvPr id="7172" name="TextBox 7">
            <a:extLst>
              <a:ext uri="{FF2B5EF4-FFF2-40B4-BE49-F238E27FC236}">
                <a16:creationId xmlns:a16="http://schemas.microsoft.com/office/drawing/2014/main" id="{16B14FB9-58FC-8698-5CB2-14C62D723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4649788"/>
            <a:ext cx="1741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美国加州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号公路</a:t>
            </a:r>
          </a:p>
        </p:txBody>
      </p:sp>
      <p:pic>
        <p:nvPicPr>
          <p:cNvPr id="7173" name="图片 1">
            <a:extLst>
              <a:ext uri="{FF2B5EF4-FFF2-40B4-BE49-F238E27FC236}">
                <a16:creationId xmlns:a16="http://schemas.microsoft.com/office/drawing/2014/main" id="{CDA2C244-BE7C-4D5D-0CD7-CD13D483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484188"/>
            <a:ext cx="619760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54950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E438B70-5266-BF56-71C4-79FCE47F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什么是数据结构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6DDFF63-08E6-80DD-0C49-91EB5321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42963"/>
            <a:ext cx="8567737" cy="3468687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数据结构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(data structure)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就是数据的组织和存储形式。描述一个数据结构，需要指出其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逻辑结构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存储结构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可进行的操作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将数据的单位称作“元素”或“结点”。数据结构描述的就是结点之间的关系。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8D87F28-DC69-313D-A0A7-95BBBC60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1A4C6-F8B0-418F-898E-B67892B0EA7C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44560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E438B70-5266-BF56-71C4-79FCE47F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数据的逻辑结构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6DDFF63-08E6-80DD-0C49-91EB5321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42963"/>
            <a:ext cx="8567737" cy="3468687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从逻辑上描述结点之间的关系，和数据的存储方式无关。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集合结构：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结点之间没有什么关系，只是属于同一集合。如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线性结构：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除了最靠前的结点，每个结点有唯一前驱结点；除了最靠后的结点，每个结点有唯一后继结点。如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list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树结构：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有且仅有一个结点称为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根结点”，其没有前驱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父结点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；有若干个结点称为 “叶结点”，没有后继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子结点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；其它结点有唯一前驱，有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个或多个后继。如家谱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图结构：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每个结点都可以有任意多个前驱和后继，两个结点还可以互为前驱后继。如铁路网，车站是结点。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8D87F28-DC69-313D-A0A7-95BBBC60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1A4C6-F8B0-418F-898E-B67892B0EA7C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55745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E438B70-5266-BF56-71C4-79FCE47F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数据的逻辑结构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8D87F28-DC69-313D-A0A7-95BBBC60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1A4C6-F8B0-418F-898E-B67892B0EA7C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10D880-5326-1E1A-AA92-0C5C8A9A6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77339"/>
            <a:ext cx="6447781" cy="3793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99233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E438B70-5266-BF56-71C4-79FCE47F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数据的存储结构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6DDFF63-08E6-80DD-0C49-91EB5321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42963"/>
            <a:ext cx="8567737" cy="3468687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数据在物理存储器上存储的方式，大部分情况下指的是数据在内存中存储的方式。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顺序结构：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结点在内存中连续存放，所有结点占据一片连续的内存空间。如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list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链接结构：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结点在内存中可不连续存放，每个结点中存有指针指向其前驱结点和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或后继结点。如链表，树。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索引结构：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将结点的关键字信息（比如学生的学号）拿出来单独存储，并且为每个关键字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配一个指针指向关键字为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的结点，这样便于按照关键字查找到相应的结点。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散列结构：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设置散列函数，散列函数以结点的关键字为参数，算出一个结点的存储位置。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8D87F28-DC69-313D-A0A7-95BBBC60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1A4C6-F8B0-418F-898E-B67892B0EA7C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31481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E438B70-5266-BF56-71C4-79FCE47F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数据的存储结构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6DDFF63-08E6-80DD-0C49-91EB5321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42963"/>
            <a:ext cx="8567737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数据的逻辑结构和存储结构无关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一种逻辑结构的数据，可以用不同的存储结构来存储。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树结构、图结构可以用链接结构存储，也可以用顺序结构存储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线性结构可以用顺序结构存储，也可以用链接结构存储。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8D87F28-DC69-313D-A0A7-95BBBC60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1A4C6-F8B0-418F-898E-B67892B0EA7C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95172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E438B70-5266-BF56-71C4-79FCE47F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数据结构上的操作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6DDFF63-08E6-80DD-0C49-91EB5321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42963"/>
            <a:ext cx="8567737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建立（初始化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插入结点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删除结点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查找结点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求结点前驱或结点后继。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如线性表、树和图。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随机访问。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即“找第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个结点”，如顺序表。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掌握一个数据结构，不但要了解其逻辑结构、存储结构，以及其上进行的各种操作，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还需要知道每种操作的时间复杂度。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8D87F28-DC69-313D-A0A7-95BBBC60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1A4C6-F8B0-418F-898E-B67892B0EA7C}" type="slidenum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79337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-107950" y="2211388"/>
            <a:ext cx="3059113" cy="50482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算 法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83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</a:rPr>
              <a:t>信息科学技术学院</a:t>
            </a:r>
            <a:r>
              <a:rPr lang="en-US" altLang="zh-CN" sz="1800">
                <a:latin typeface="黑体" panose="02010609060101010101" pitchFamily="49" charset="-122"/>
              </a:rPr>
              <a:t>   </a:t>
            </a:r>
            <a:r>
              <a:rPr lang="zh-CN" altLang="en-US" sz="1800">
                <a:latin typeface="黑体" panose="02010609060101010101" pitchFamily="49" charset="-122"/>
              </a:rPr>
              <a:t>郭炜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482600"/>
            <a:ext cx="619601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7596188" y="4657725"/>
            <a:ext cx="1416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262626"/>
                </a:solidFill>
                <a:latin typeface="黑体" panose="02010609060101010101" pitchFamily="49" charset="-122"/>
              </a:rPr>
              <a:t>瑞士马特洪峰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600" dirty="0">
                <a:latin typeface="+mj-ea"/>
                <a:ea typeface="+mj-ea"/>
              </a:rPr>
              <a:t>什么是算法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87350" y="882650"/>
            <a:ext cx="8793162" cy="187325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算法是对计算过程的描述，是为了解决某个问题而设计的有限长操作序列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算法具有以下特性：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有穷性：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一个算法必须可以用有穷条指令描述，且必须在执行有穷次操作后终止。每次操作都必须在有穷时间内完成。算法终止后必须给出所处理问题的解或宣告问题无解。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确定性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一个算法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对于相同的输入，无论运行多少次，总是得到相同的输出。也可以说只要算法运行前的初始条件相同，那么算法运行的结果也相同。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可行性：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算法中的指令（或描述语句）含义明确无歧义，且可以被机械化地自动执行。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输入指的是描述算法所处理的问题的数据，输出指的是描述该问题的答案的数据。算法可以不需要输入。但是没有输出的算法是没有意义的。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5DB1EA-B749-474C-A1E2-A35DF9D0D01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8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600" dirty="0">
                <a:latin typeface="+mj-ea"/>
                <a:ea typeface="+mj-ea"/>
              </a:rPr>
              <a:t>常用的算法思想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87350" y="882650"/>
            <a:ext cx="8577263" cy="187325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枚举法：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对所有可能的解进行逐个验证，直到发现真正的解。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二分法：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对于有些问题，将所有可能解排序，通过对位于解的查找区间中点的解进行一次验证，就可以找到解或缩小查找区间到原来的一半，这样就能很快找到解或宣告无解。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贪心法：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在寻找解的过程中，每一步都只选取眼前最优的做法，不考虑后续影响。并不适用于所有需要求最优解的问题。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递归法和分治法：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为解决问题，可以先采取一步行动，剩下的问题就变成和原问题形式相同、但是规模更小的问题，这样就可以用递归解决。或者，将原问题分解为几个和原问题形式相同、但是规模更小的子问题，子问题都解决，原问题也就解决，这就叫分治。分治往往用递归实现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5DB1EA-B749-474C-A1E2-A35DF9D0D01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4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600" dirty="0">
                <a:latin typeface="+mj-ea"/>
                <a:ea typeface="+mj-ea"/>
              </a:rPr>
              <a:t>常用的算法思想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87350" y="882650"/>
            <a:ext cx="8577263" cy="187325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深度优先搜索、回溯和分支限界法：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在许多问题中，搜索解的过程，可以抽象为在迷宫中找出口。走迷宫的一个策略就是能往前走就往前走，这就叫深度优先；走不动了就回退到上一个岔路口选没走过的岔道继续走，这就叫回溯。有的情况下有办法预判一个岔道走下去肯定没前途，于是就不会走它，这就叫分支限界法。回溯和分支限界都是深度优先搜索过程中使用的手段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广度优先搜索法：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解决问题，可能需要采取多步行动，每步行动都有不同选择。先把第一步能采取的所有选择都试一遍，看看问题有没有解决。如果没有，再把采取两步行动的所有方案都试一遍，看看问题有没有解决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......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这样当问题解决时，采取的步数一定是最少的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5DB1EA-B749-474C-A1E2-A35DF9D0D01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1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600" dirty="0">
                <a:latin typeface="+mj-ea"/>
                <a:ea typeface="+mj-ea"/>
              </a:rPr>
              <a:t>常用的算法思想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87350" y="882650"/>
            <a:ext cx="8577263" cy="187325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动态规划法：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单纯采用深度优先搜索的办法，可能会导致大量重复计算，即相同的子问题被计算多次，这往往导致计算量指数增长。在搜索过程中将求得的子问题的解保存下来，避免重复计算，用空间换时间，这就是动态规划的思想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5DB1EA-B749-474C-A1E2-A35DF9D0D01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9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B817A2C4-2C0C-5BDC-9D39-D6A04600E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513" y="2427288"/>
            <a:ext cx="2952751" cy="504825"/>
          </a:xfrm>
        </p:spPr>
        <p:txBody>
          <a:bodyPr/>
          <a:lstStyle/>
          <a:p>
            <a:pPr eaLnBrk="1" hangingPunct="1"/>
            <a:r>
              <a:rPr lang="zh-CN" altLang="en-US" sz="2200"/>
              <a:t>程序或算法的</a:t>
            </a:r>
            <a:br>
              <a:rPr lang="en-US" altLang="zh-CN" sz="2200"/>
            </a:br>
            <a:r>
              <a:rPr lang="zh-CN" altLang="en-US" sz="2200"/>
              <a:t>时间复杂度</a:t>
            </a:r>
          </a:p>
        </p:txBody>
      </p:sp>
      <p:sp>
        <p:nvSpPr>
          <p:cNvPr id="7171" name="TextBox 3">
            <a:extLst>
              <a:ext uri="{FF2B5EF4-FFF2-40B4-BE49-F238E27FC236}">
                <a16:creationId xmlns:a16="http://schemas.microsoft.com/office/drawing/2014/main" id="{B1EF79F0-6C47-7E96-1229-06B8D4A5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信息科学技术学院</a:t>
            </a:r>
          </a:p>
        </p:txBody>
      </p:sp>
      <p:sp>
        <p:nvSpPr>
          <p:cNvPr id="7172" name="TextBox 7">
            <a:extLst>
              <a:ext uri="{FF2B5EF4-FFF2-40B4-BE49-F238E27FC236}">
                <a16:creationId xmlns:a16="http://schemas.microsoft.com/office/drawing/2014/main" id="{16B14FB9-58FC-8698-5CB2-14C62D723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4649788"/>
            <a:ext cx="1741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美国加州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号公路</a:t>
            </a:r>
          </a:p>
        </p:txBody>
      </p:sp>
      <p:pic>
        <p:nvPicPr>
          <p:cNvPr id="7173" name="图片 1">
            <a:extLst>
              <a:ext uri="{FF2B5EF4-FFF2-40B4-BE49-F238E27FC236}">
                <a16:creationId xmlns:a16="http://schemas.microsoft.com/office/drawing/2014/main" id="{CDA2C244-BE7C-4D5D-0CD7-CD13D483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484188"/>
            <a:ext cx="619760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1D2BA0B1-55D1-5EF2-6894-DCD7C8D283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950" y="123825"/>
            <a:ext cx="8358188" cy="539750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chemeClr val="tx2"/>
                </a:solidFill>
              </a:rPr>
              <a:t>程序或算法的时间复杂度</a:t>
            </a: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A1D1E8AC-87F6-C4BE-7EEF-75A46D4F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9125"/>
            <a:ext cx="89646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程序或算法的时间效率，也称“时间复杂度”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，有时简称“复杂度”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0" name="灯片编号占位符 1">
            <a:extLst>
              <a:ext uri="{FF2B5EF4-FFF2-40B4-BE49-F238E27FC236}">
                <a16:creationId xmlns:a16="http://schemas.microsoft.com/office/drawing/2014/main" id="{B0F6F6C7-43EE-BEC7-1896-E2EA68032EC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8518B1-1763-4E3A-BA3E-A8A5B510FEB8}" type="slidenum">
              <a:rPr lang="zh-CN" altLang="en-US" sz="1200">
                <a:solidFill>
                  <a:srgbClr val="898989"/>
                </a:solidFill>
                <a:ea typeface="黑体" panose="02010609060101010101" pitchFamily="49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66138</TotalTime>
  <Words>2682</Words>
  <Application>Microsoft Office PowerPoint</Application>
  <PresentationFormat>全屏显示(16:9)</PresentationFormat>
  <Paragraphs>249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数据结构与算法 (Python描述)</vt:lpstr>
      <vt:lpstr>绪 论</vt:lpstr>
      <vt:lpstr>算 法</vt:lpstr>
      <vt:lpstr>什么是算法</vt:lpstr>
      <vt:lpstr>常用的算法思想</vt:lpstr>
      <vt:lpstr>常用的算法思想</vt:lpstr>
      <vt:lpstr>常用的算法思想</vt:lpstr>
      <vt:lpstr>程序或算法的 时间复杂度</vt:lpstr>
      <vt:lpstr>程序或算法的时间复杂度</vt:lpstr>
      <vt:lpstr>程序或算法的时间复杂度</vt:lpstr>
      <vt:lpstr>程序或算法的时间复杂度</vt:lpstr>
      <vt:lpstr>程序或算法的时间复杂度</vt:lpstr>
      <vt:lpstr>程序或算法的时间复杂度</vt:lpstr>
      <vt:lpstr>程序或算法的时间复杂度</vt:lpstr>
      <vt:lpstr>程序或算法的时间复杂度</vt:lpstr>
      <vt:lpstr>程序或算法的时间复杂度</vt:lpstr>
      <vt:lpstr>程序或算法的时间复杂度</vt:lpstr>
      <vt:lpstr>Python中一些操作的时间复杂度总结</vt:lpstr>
      <vt:lpstr>Python中一些操作的时间复杂度总结</vt:lpstr>
      <vt:lpstr>Python中一些操作的时间复杂度总结</vt:lpstr>
      <vt:lpstr>in用于列表和用于字典、集合的区别</vt:lpstr>
      <vt:lpstr>最坏复杂度、平均复杂度、最好复杂度</vt:lpstr>
      <vt:lpstr>数据结构</vt:lpstr>
      <vt:lpstr>什么是数据结构</vt:lpstr>
      <vt:lpstr>数据的逻辑结构</vt:lpstr>
      <vt:lpstr>数据的逻辑结构</vt:lpstr>
      <vt:lpstr>数据的存储结构</vt:lpstr>
      <vt:lpstr>数据的存储结构</vt:lpstr>
      <vt:lpstr>数据结构上的操作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Guo Wei</cp:lastModifiedBy>
  <cp:revision>1005</cp:revision>
  <dcterms:modified xsi:type="dcterms:W3CDTF">2024-02-20T06:35:34Z</dcterms:modified>
</cp:coreProperties>
</file>