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732" r:id="rId3"/>
    <p:sldId id="722" r:id="rId5"/>
    <p:sldId id="723" r:id="rId6"/>
    <p:sldId id="793" r:id="rId7"/>
    <p:sldId id="884" r:id="rId8"/>
    <p:sldId id="803" r:id="rId9"/>
    <p:sldId id="845" r:id="rId10"/>
    <p:sldId id="846" r:id="rId11"/>
    <p:sldId id="848" r:id="rId12"/>
    <p:sldId id="849" r:id="rId13"/>
    <p:sldId id="850" r:id="rId14"/>
    <p:sldId id="854" r:id="rId15"/>
    <p:sldId id="811" r:id="rId16"/>
    <p:sldId id="804" r:id="rId17"/>
    <p:sldId id="852" r:id="rId18"/>
    <p:sldId id="851" r:id="rId19"/>
    <p:sldId id="883" r:id="rId20"/>
    <p:sldId id="806" r:id="rId21"/>
    <p:sldId id="853" r:id="rId22"/>
    <p:sldId id="855" r:id="rId23"/>
    <p:sldId id="885" r:id="rId24"/>
    <p:sldId id="856" r:id="rId25"/>
    <p:sldId id="857" r:id="rId26"/>
    <p:sldId id="858" r:id="rId27"/>
    <p:sldId id="859" r:id="rId28"/>
    <p:sldId id="860" r:id="rId29"/>
    <p:sldId id="861" r:id="rId30"/>
    <p:sldId id="862" r:id="rId31"/>
    <p:sldId id="863" r:id="rId32"/>
    <p:sldId id="864" r:id="rId33"/>
    <p:sldId id="865" r:id="rId34"/>
    <p:sldId id="866" r:id="rId35"/>
    <p:sldId id="867" r:id="rId36"/>
    <p:sldId id="868" r:id="rId37"/>
    <p:sldId id="869" r:id="rId38"/>
    <p:sldId id="870" r:id="rId39"/>
    <p:sldId id="871" r:id="rId40"/>
    <p:sldId id="872" r:id="rId41"/>
    <p:sldId id="873" r:id="rId42"/>
    <p:sldId id="875" r:id="rId43"/>
    <p:sldId id="876" r:id="rId44"/>
    <p:sldId id="877" r:id="rId45"/>
    <p:sldId id="878" r:id="rId46"/>
    <p:sldId id="879" r:id="rId47"/>
    <p:sldId id="880" r:id="rId48"/>
    <p:sldId id="881" r:id="rId49"/>
    <p:sldId id="882" r:id="rId50"/>
    <p:sldId id="886" r:id="rId51"/>
  </p:sldIdLst>
  <p:sldSz cx="9144000" cy="5143500" type="screen16x9"/>
  <p:notesSz cx="6858000" cy="9144000"/>
  <p:custDataLst>
    <p:tags r:id="rId5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CEB"/>
    <a:srgbClr val="FF0000"/>
    <a:srgbClr val="33CC33"/>
    <a:srgbClr val="6600FF"/>
    <a:srgbClr val="920B08"/>
    <a:srgbClr val="972303"/>
    <a:srgbClr val="950508"/>
    <a:srgbClr val="E1E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2" autoAdjust="0"/>
    <p:restoredTop sz="93782" autoAdjust="0"/>
  </p:normalViewPr>
  <p:slideViewPr>
    <p:cSldViewPr showGuides="1">
      <p:cViewPr varScale="1">
        <p:scale>
          <a:sx n="79" d="100"/>
          <a:sy n="79" d="100"/>
        </p:scale>
        <p:origin x="1114" y="62"/>
      </p:cViewPr>
      <p:guideLst>
        <p:guide orient="horz" pos="1620"/>
        <p:guide pos="29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gs" Target="tags/tag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2769DD-CD30-4C02-B09D-4880DA170EAC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  <a:endParaRPr lang="zh-CN" alt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zh-CN" alt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zh-CN" alt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zh-CN" alt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BF614BB-E2CE-4B0A-B6F4-153FA622C82A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34CE-5F3A-4814-8066-BDEBC721B9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6AA836-F62F-4F9C-98B8-A1EB47F47E7B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6AA836-F62F-4F9C-98B8-A1EB47F47E7B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6AA836-F62F-4F9C-98B8-A1EB47F47E7B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9pPr>
          </a:lstStyle>
          <a:p>
            <a:pPr>
              <a:spcBef>
                <a:spcPct val="0"/>
              </a:spcBef>
            </a:pPr>
            <a:fld id="{05B39943-CAB6-44CA-9E1D-6C7AE0A9959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D58F44-596A-4B92-8330-CFBE6B7DBDFE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EF2A48D-F955-4F95-A81D-3DDAD0DAF1B7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9pPr>
          </a:lstStyle>
          <a:p>
            <a:pPr>
              <a:spcBef>
                <a:spcPct val="0"/>
              </a:spcBef>
            </a:pPr>
            <a:fld id="{05B39943-CAB6-44CA-9E1D-6C7AE0A9959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DF86F-4049-43A1-9B41-5B9077F13F1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5614EBBE-E079-4343-871C-4E59163D10E9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D9FCD864-FE46-4302-8FE8-587F18F5D745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6AA836-F62F-4F9C-98B8-A1EB47F47E7B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北京大学信息学院  郭炜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646D8-EE1D-4D2C-A3FE-047539287561}" type="datetime1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E1733-E5E8-49B6-BF06-9DB3B7AACCF3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43800-DA84-4271-A5DA-736F96561327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9BA09-740F-43D9-B946-ACABF6F7C69F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B05AE-F8F5-4A7E-8722-181A0A89304B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B79E1-687C-4022-8ADB-1A991CEF6C0A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北京大学信息学院  郭炜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F1614-FAD7-4F3D-A688-6FB992B15FC5}" type="datetime1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75498-B25B-4D46-B526-8498BB7A4EA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0EFD-DB31-4483-B42D-61794F40CE76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E6686-3316-448D-8897-A79F0A26A61F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E0D62-A202-4659-AAF9-DA4284B58F48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E4F6-9FA8-403F-BCC6-E1A8AE942854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34DB5-A580-4076-9CC7-2E8A8DCF8867}" type="datetime1">
              <a:rPr lang="zh-CN" altLang="en-US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E6E56-9DAD-4B77-A7F4-062F03F2F844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E5000-88E6-4064-B80C-84D58C5D2902}" type="datetime1">
              <a:rPr lang="zh-CN" altLang="en-US"/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5E197-178C-4E77-AA06-FE9F75DD41D0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A510D-52D3-4078-9D0C-AA245A21459B}" type="datetime1">
              <a:rPr lang="zh-CN" altLang="en-US"/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2381E-7054-46AD-981B-5CDB522F0F98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10693-3E2F-4C85-A920-53CA0F4AA395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6B825-C263-46DF-B092-416DE71242A9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877FC-82E2-4DFD-981F-630894B56F39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36486-66C0-480E-A994-DCDEB93EAB6B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A6EDB8D-017A-4E56-BB31-2EB6AAB3C826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DE8A68A-A842-420C-AF6E-7FC83D7D21D2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hyperlink" Target="http://weibo.com/guoweiofpk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2268538" y="1347788"/>
            <a:ext cx="4464050" cy="1103312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数据结构和算法</a:t>
            </a:r>
            <a:br>
              <a:rPr lang="en-US" altLang="zh-CN" sz="3600" dirty="0" smtClean="0"/>
            </a:br>
            <a:r>
              <a:rPr lang="zh-CN" altLang="en-US" sz="2600" dirty="0" smtClean="0"/>
              <a:t>（</a:t>
            </a:r>
            <a:r>
              <a:rPr lang="en-US" altLang="zh-CN" sz="2600" dirty="0" smtClean="0"/>
              <a:t>Python</a:t>
            </a:r>
            <a:r>
              <a:rPr lang="zh-CN" altLang="en-US" sz="2600" dirty="0" smtClean="0"/>
              <a:t>描述）</a:t>
            </a:r>
            <a:endParaRPr lang="zh-CN" altLang="en-US" sz="26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0" y="261937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郭 炜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0D143E-9921-41F6-A017-6219DCBBA1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50" name="TextBox 10"/>
          <p:cNvSpPr txBox="1">
            <a:spLocks noChangeArrowheads="1"/>
          </p:cNvSpPr>
          <p:nvPr/>
        </p:nvSpPr>
        <p:spPr bwMode="auto">
          <a:xfrm>
            <a:off x="1130300" y="3282950"/>
            <a:ext cx="67389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   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微博：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1"/>
              </a:rPr>
              <a:t>http://weibo.com/guoweiofpku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学会程序和算法，走遍天下都不怕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讲义照片均为郭炜拍摄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51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532188"/>
            <a:ext cx="10080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矩形 7"/>
          <p:cNvSpPr>
            <a:spLocks noChangeArrowheads="1"/>
          </p:cNvSpPr>
          <p:nvPr/>
        </p:nvSpPr>
        <p:spPr bwMode="auto">
          <a:xfrm>
            <a:off x="971550" y="3282950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微信公众号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79388" y="123825"/>
            <a:ext cx="8229600" cy="674688"/>
          </a:xfrm>
        </p:spPr>
        <p:txBody>
          <a:bodyPr/>
          <a:lstStyle/>
          <a:p>
            <a:r>
              <a:rPr lang="zh-CN" altLang="en-US" sz="2800" dirty="0" smtClean="0"/>
              <a:t>例题：构建树</a:t>
            </a:r>
            <a:endParaRPr lang="zh-CN" altLang="en-US" sz="2800" dirty="0" smtClean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13600" y="948245"/>
            <a:ext cx="8750887" cy="4114800"/>
          </a:xfrm>
        </p:spPr>
        <p:txBody>
          <a:bodyPr>
            <a:noAutofit/>
          </a:bodyPr>
          <a:lstStyle/>
          <a:p>
            <a:pPr defTabSz="4318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构建一棵直观表示法的树</a:t>
            </a:r>
            <a:endParaRPr lang="en-US" altLang="zh-CN" sz="16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buildTree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(level):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读取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nodesPtr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指向的那一行，并建立以其为根的子树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该根的层次是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。建好后，令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nodesPtr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指向该子树的下一行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nodesPtr,nodes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tree = Tree(nodes[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nodesPtr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][1])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建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根结点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nodesPtr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看下一行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nodesPtr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(nodes) and nodes[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nodesPtr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][0] == level + 1: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tree.addSubTree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buildTree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(level + 1))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tree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23225" y="4770438"/>
            <a:ext cx="77152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A35E3F0-8713-491F-9530-0B14C357BBD8}" type="slidenum">
              <a:rPr lang="zh-CN" altLang="en-US" sz="1200" smtClean="0">
                <a:solidFill>
                  <a:srgbClr val="898989"/>
                </a:solidFill>
              </a:rPr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79388" y="123825"/>
            <a:ext cx="8229600" cy="674688"/>
          </a:xfrm>
        </p:spPr>
        <p:txBody>
          <a:bodyPr/>
          <a:lstStyle/>
          <a:p>
            <a:r>
              <a:rPr lang="zh-CN" altLang="en-US" sz="2800" dirty="0" smtClean="0"/>
              <a:t>例题：构建树</a:t>
            </a:r>
            <a:endParaRPr lang="zh-CN" altLang="en-US" sz="2800" dirty="0" smtClean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51520" y="798513"/>
            <a:ext cx="8750887" cy="4114800"/>
          </a:xfrm>
        </p:spPr>
        <p:txBody>
          <a:bodyPr>
            <a:noAutofit/>
          </a:bodyPr>
          <a:lstStyle/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 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try: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 = input().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nodes.append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(s)-1,s.strip()))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except: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nodesPtr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表示看到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里的第几行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print(nodes)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 =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内容形如：</a:t>
            </a:r>
            <a:endParaRPr lang="en-US" altLang="zh-CN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[(0, 'A'), (1, 'B'), (2, 'E'), (1, 'C'), (2, 'F'), (2, 'G'), (1, 'D'), (2, 'H'), (3, 'I')]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元素为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缩进，数据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23225" y="4770438"/>
            <a:ext cx="77152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A35E3F0-8713-491F-9530-0B14C357BBD8}" type="slidenum">
              <a:rPr lang="zh-CN" altLang="en-US" sz="1200" smtClean="0">
                <a:solidFill>
                  <a:srgbClr val="898989"/>
                </a:solidFill>
              </a:rPr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树的二叉树表示法（儿子</a:t>
            </a: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兄弟表示法</a:t>
            </a: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452320" y="4767263"/>
            <a:ext cx="123448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512" y="408392"/>
            <a:ext cx="8001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用二叉树表示一棵树</a:t>
            </a:r>
            <a:r>
              <a:rPr lang="en-US" altLang="zh-CN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T(</a:t>
            </a:r>
            <a:r>
              <a:rPr lang="zh-CN" altLang="en-US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二叉树形式表示的树，简称儿子兄弟树</a:t>
            </a:r>
            <a:r>
              <a:rPr lang="en-US" altLang="zh-CN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800" dirty="0">
              <a:solidFill>
                <a:srgbClr val="7030A0"/>
              </a:solidFill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ct val="0"/>
              </a:spcBef>
              <a:buAutoNum type="arabicParenR"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T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的根就是二叉树的根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R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R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不会有右结点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ct val="0"/>
              </a:spcBef>
              <a:buAutoNum type="arabicParenR" startAt="2"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R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的左儿子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，以及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的左子树，是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T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棵子树的二叉树表示形式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ct val="0"/>
              </a:spcBef>
              <a:buAutoNum type="arabicParenR" startAt="2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AutoNum type="arabicParenR" startAt="2"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的右儿子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，及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的左子树，是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T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棵子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树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的二叉树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表示形式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ct val="0"/>
              </a:spcBef>
              <a:buAutoNum type="arabicParenR" startAt="2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AutoNum type="arabicParenR" startAt="2"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的右儿子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S3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，及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S3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左子树，是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T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棵子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树的二叉树表示形式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ct val="0"/>
              </a:spcBef>
              <a:buAutoNum type="arabicParenR" startAt="2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.............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以此类推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树的二叉树表示法（儿子</a:t>
            </a: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兄弟表示法</a:t>
            </a: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52778" y="4777696"/>
            <a:ext cx="123448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512" y="271415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 smtClean="0">
              <a:solidFill>
                <a:srgbClr val="7030A0"/>
              </a:solidFill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用二叉树</a:t>
            </a:r>
            <a:r>
              <a:rPr lang="en-US" altLang="zh-CN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zh-CN" altLang="en-US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表示一棵树</a:t>
            </a:r>
            <a:r>
              <a:rPr lang="en-US" altLang="zh-CN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T(</a:t>
            </a:r>
            <a:r>
              <a:rPr lang="zh-CN" altLang="en-US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二叉树形式表示的树，简称儿子兄弟树</a:t>
            </a:r>
            <a:r>
              <a:rPr lang="en-US" altLang="zh-CN" sz="1800" dirty="0" smtClean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800" dirty="0">
              <a:solidFill>
                <a:srgbClr val="7030A0"/>
              </a:solidFill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678215" y="235744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>
            <a:stCxn id="25" idx="4"/>
            <a:endCxn id="23" idx="0"/>
          </p:cNvCxnSpPr>
          <p:nvPr/>
        </p:nvCxnSpPr>
        <p:spPr>
          <a:xfrm flipH="1">
            <a:off x="5836675" y="2007224"/>
            <a:ext cx="624911" cy="350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303126" y="1690304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038013" y="3592309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>
            <a:stCxn id="26" idx="0"/>
            <a:endCxn id="32" idx="4"/>
          </p:cNvCxnSpPr>
          <p:nvPr/>
        </p:nvCxnSpPr>
        <p:spPr>
          <a:xfrm flipH="1" flipV="1">
            <a:off x="6461586" y="3302604"/>
            <a:ext cx="734887" cy="289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192899" y="298673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>
            <a:stCxn id="23" idx="4"/>
            <a:endCxn id="29" idx="0"/>
          </p:cNvCxnSpPr>
          <p:nvPr/>
        </p:nvCxnSpPr>
        <p:spPr>
          <a:xfrm flipH="1">
            <a:off x="5351359" y="2674368"/>
            <a:ext cx="485316" cy="312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303126" y="2985684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678160" y="356030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>
            <a:stCxn id="32" idx="4"/>
            <a:endCxn id="33" idx="0"/>
          </p:cNvCxnSpPr>
          <p:nvPr/>
        </p:nvCxnSpPr>
        <p:spPr>
          <a:xfrm flipH="1">
            <a:off x="5836620" y="3302604"/>
            <a:ext cx="624966" cy="2577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61" idx="0"/>
            <a:endCxn id="33" idx="4"/>
          </p:cNvCxnSpPr>
          <p:nvPr/>
        </p:nvCxnSpPr>
        <p:spPr>
          <a:xfrm flipH="1" flipV="1">
            <a:off x="5836620" y="3877226"/>
            <a:ext cx="372961" cy="173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6620046" y="4088582"/>
            <a:ext cx="299308" cy="278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355839" y="4546240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>
            <a:stCxn id="32" idx="0"/>
            <a:endCxn id="23" idx="4"/>
          </p:cNvCxnSpPr>
          <p:nvPr/>
        </p:nvCxnSpPr>
        <p:spPr>
          <a:xfrm flipH="1" flipV="1">
            <a:off x="5836675" y="2674368"/>
            <a:ext cx="624911" cy="3113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26" idx="4"/>
            <a:endCxn id="37" idx="0"/>
          </p:cNvCxnSpPr>
          <p:nvPr/>
        </p:nvCxnSpPr>
        <p:spPr>
          <a:xfrm flipH="1">
            <a:off x="6769700" y="3909229"/>
            <a:ext cx="426773" cy="179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37" idx="4"/>
          </p:cNvCxnSpPr>
          <p:nvPr/>
        </p:nvCxnSpPr>
        <p:spPr>
          <a:xfrm flipV="1">
            <a:off x="6461586" y="4367161"/>
            <a:ext cx="308114" cy="191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283968" y="2566142"/>
            <a:ext cx="57606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777104" y="2209935"/>
            <a:ext cx="316920" cy="3209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>
            <a:stCxn id="43" idx="4"/>
            <a:endCxn id="40" idx="0"/>
          </p:cNvCxnSpPr>
          <p:nvPr/>
        </p:nvCxnSpPr>
        <p:spPr>
          <a:xfrm flipH="1">
            <a:off x="1935564" y="1966609"/>
            <a:ext cx="794421" cy="243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2571525" y="1649689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437906" y="2213928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>
            <a:stCxn id="57" idx="0"/>
          </p:cNvCxnSpPr>
          <p:nvPr/>
        </p:nvCxnSpPr>
        <p:spPr>
          <a:xfrm flipV="1">
            <a:off x="3596366" y="2548927"/>
            <a:ext cx="0" cy="412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1781019" y="2943009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>
            <a:stCxn id="40" idx="4"/>
            <a:endCxn id="47" idx="0"/>
          </p:cNvCxnSpPr>
          <p:nvPr/>
        </p:nvCxnSpPr>
        <p:spPr>
          <a:xfrm>
            <a:off x="1935564" y="2530848"/>
            <a:ext cx="3915" cy="412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2571525" y="2195249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374983" y="2943009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>
            <a:endCxn id="52" idx="0"/>
          </p:cNvCxnSpPr>
          <p:nvPr/>
        </p:nvCxnSpPr>
        <p:spPr>
          <a:xfrm flipH="1">
            <a:off x="2533443" y="2530848"/>
            <a:ext cx="192236" cy="412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739350" y="1966609"/>
            <a:ext cx="0" cy="2208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3437906" y="2961870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9" idx="0"/>
          </p:cNvCxnSpPr>
          <p:nvPr/>
        </p:nvCxnSpPr>
        <p:spPr>
          <a:xfrm flipV="1">
            <a:off x="3596366" y="3286395"/>
            <a:ext cx="0" cy="412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3437906" y="3699338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812941" y="2947304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051121" y="4050241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2753700" y="2534639"/>
            <a:ext cx="192236" cy="412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756955" y="1964291"/>
            <a:ext cx="794421" cy="243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-136707" y="4217010"/>
            <a:ext cx="6703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树的前序遍历序列，和其儿子兄弟树的前序遍历序列一致。</a:t>
            </a:r>
            <a:endParaRPr lang="zh-CN" altLang="zh-CN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树的后序遍历序列，和其儿子兄弟树的中序遍历序列一致。</a:t>
            </a:r>
            <a:endParaRPr lang="zh-CN" altLang="zh-CN" sz="18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树的直观表示法转儿子兄弟树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251520" y="798513"/>
            <a:ext cx="8750887" cy="4114800"/>
          </a:xfrm>
        </p:spPr>
        <p:txBody>
          <a:bodyPr>
            <a:noAutofit/>
          </a:bodyPr>
          <a:lstStyle/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treeToBinaryTree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(tree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CN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直观表示法的树转儿子兄弟树。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tree.data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二叉树讲义中的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tree.subtrees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treeToBinaryTree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tree.subtrees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bTree.addLeft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else: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tmpTree.addRight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treeToBinaryTree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tree.subtrees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tmpTree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tmpTree.right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所有结点复制了一份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树的儿子兄弟第表示法转直观表示法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251520" y="798513"/>
            <a:ext cx="8750887" cy="4114800"/>
          </a:xfrm>
        </p:spPr>
        <p:txBody>
          <a:bodyPr>
            <a:noAutofit/>
          </a:bodyPr>
          <a:lstStyle/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binaryTreeToTree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biTree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CN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儿子兄弟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树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转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直观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表示法的树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转。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biTree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tree = Tree(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biTree.data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son =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biTree.left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son: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tree.addSubTree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binaryTreeToTree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(son))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son.right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tree.addSubTree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binaryTreeToTree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son.right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son = 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son.right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endParaRPr lang="en-US" altLang="zh-CN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所有结点复制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了一份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3180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79388" y="123825"/>
            <a:ext cx="8229600" cy="674688"/>
          </a:xfrm>
        </p:spPr>
        <p:txBody>
          <a:bodyPr/>
          <a:lstStyle/>
          <a:p>
            <a:r>
              <a:rPr lang="zh-CN" altLang="en-US" sz="2800" dirty="0" smtClean="0"/>
              <a:t>例题：构建儿子兄弟树</a:t>
            </a:r>
            <a:endParaRPr lang="zh-CN" altLang="en-US" sz="2800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23225" y="4770438"/>
            <a:ext cx="77152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A35E3F0-8713-491F-9530-0B14C357BBD8}" type="slidenum">
              <a:rPr lang="zh-CN" altLang="en-US" sz="1200" smtClean="0">
                <a:solidFill>
                  <a:srgbClr val="898989"/>
                </a:solidFill>
              </a:rPr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3389" y="104226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读入：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endParaRPr lang="pt-BR" altLang="zh-CN" dirty="0" smtClean="0">
              <a:ea typeface="微软雅黑" panose="020B0503020204020204" pitchFamily="34" charset="-122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endParaRPr lang="pt-BR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B</a:t>
            </a:r>
            <a:endParaRPr lang="pt-BR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</a:t>
            </a:r>
            <a:endParaRPr lang="pt-BR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C</a:t>
            </a:r>
            <a:endParaRPr lang="pt-BR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</a:t>
            </a:r>
            <a:endParaRPr lang="pt-BR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G</a:t>
            </a:r>
            <a:endParaRPr lang="pt-BR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D</a:t>
            </a:r>
            <a:endParaRPr lang="pt-BR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H</a:t>
            </a:r>
            <a:endParaRPr lang="pt-BR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I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构建二叉树形式表示的树</a:t>
            </a:r>
            <a:r>
              <a:rPr lang="en-US" altLang="zh-CN" dirty="0" smtClean="0"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ea typeface="微软雅黑" panose="020B0503020204020204" pitchFamily="34" charset="-122"/>
              </a:rPr>
              <a:t>留作练习</a:t>
            </a:r>
            <a:r>
              <a:rPr lang="en-US" altLang="zh-CN" dirty="0" smtClean="0">
                <a:ea typeface="微软雅黑" panose="020B0503020204020204" pitchFamily="34" charset="-122"/>
              </a:rPr>
              <a:t>)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410634" y="1909240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5616167" y="1702937"/>
            <a:ext cx="452194" cy="200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909900" y="1366051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960122" y="2895393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>
            <a:stCxn id="43" idx="0"/>
          </p:cNvCxnSpPr>
          <p:nvPr/>
        </p:nvCxnSpPr>
        <p:spPr>
          <a:xfrm flipH="1" flipV="1">
            <a:off x="6156176" y="2702104"/>
            <a:ext cx="962406" cy="193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019118" y="239033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5211716" y="2226160"/>
            <a:ext cx="375980" cy="1641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066323" y="3386107"/>
            <a:ext cx="287459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977146" y="238580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580996" y="291814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5780604" y="2721405"/>
            <a:ext cx="350696" cy="1967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 flipV="1">
            <a:off x="5760575" y="3253746"/>
            <a:ext cx="449478" cy="132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6624395" y="3402244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219911" y="3950601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>
            <a:stCxn id="65" idx="0"/>
          </p:cNvCxnSpPr>
          <p:nvPr/>
        </p:nvCxnSpPr>
        <p:spPr>
          <a:xfrm flipH="1" flipV="1">
            <a:off x="5505468" y="2221296"/>
            <a:ext cx="630138" cy="164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endCxn id="69" idx="0"/>
          </p:cNvCxnSpPr>
          <p:nvPr/>
        </p:nvCxnSpPr>
        <p:spPr>
          <a:xfrm flipH="1">
            <a:off x="6782855" y="3229467"/>
            <a:ext cx="337053" cy="1727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70" idx="0"/>
          </p:cNvCxnSpPr>
          <p:nvPr/>
        </p:nvCxnSpPr>
        <p:spPr>
          <a:xfrm flipV="1">
            <a:off x="6378371" y="3723208"/>
            <a:ext cx="378851" cy="227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Malgun Gothic Semilight" panose="020B0502040204020203" pitchFamily="34" charset="-122"/>
              </a:rPr>
              <a:t>信息科学技术</a:t>
            </a:r>
            <a:r>
              <a:rPr lang="zh-CN" altLang="en-US" sz="1800" dirty="0" smtClean="0">
                <a:latin typeface="Malgun Gothic Semilight" panose="020B0502040204020203" pitchFamily="34" charset="-122"/>
              </a:rPr>
              <a:t>学院</a:t>
            </a:r>
            <a:endParaRPr lang="zh-CN" altLang="en-US" sz="1800" dirty="0">
              <a:latin typeface="Malgun Gothic Semilight" panose="020B0502040204020203" pitchFamily="34" charset="-122"/>
            </a:endParaRP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7451725" y="4659313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Malgun Gothic Semilight" panose="020B0502040204020203" pitchFamily="34" charset="-122"/>
              </a:rPr>
              <a:t>瑞士马特洪峰</a:t>
            </a:r>
            <a:endParaRPr lang="zh-CN" altLang="en-US" sz="1800" dirty="0">
              <a:latin typeface="Malgun Gothic Semilight" panose="020B0502040204020203" pitchFamily="34" charset="-122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-108520" y="2320131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森林</a:t>
            </a: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76431"/>
            <a:ext cx="6227762" cy="4138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森林的概念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不相交的树的集合，就是森林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森林有序，有第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棵树、第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棵树、第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棵树之分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森林可以表示为树的列表，也可以表示为一棵二叉树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森林的二叉树表示法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71309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1) 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森林中第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棵树的根，就是二叉树的根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及其左子树，是森林的第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棵树的二叉树表示形式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2) S1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的右子节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，以及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的左子树，是森林的第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棵树的二叉树表示形式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3) S2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右子节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S3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以及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S3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左子树，是森林的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树的二叉树表示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形式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.......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以此类推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539552" y="1923678"/>
            <a:ext cx="7956550" cy="504825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树、森林和并查集</a:t>
            </a:r>
            <a:endParaRPr lang="zh-CN" altLang="en-US" sz="2400" dirty="0" smtClean="0"/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BE271B-0A94-4678-A96F-36435660E837}" type="slidenum">
              <a:rPr lang="zh-CN" altLang="en-US" sz="1200" smtClean="0">
                <a:solidFill>
                  <a:srgbClr val="898989"/>
                </a:solidFill>
              </a:rPr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森林的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遍历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99992" y="1275606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优先遍历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 ACH BDEIG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前序遍历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 CDEF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后续遍历：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 DFEC IGH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无中序遍历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8826" y="2315162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68826" y="1470003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47323" y="2312429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>
            <a:stCxn id="25" idx="0"/>
            <a:endCxn id="30" idx="4"/>
          </p:cNvCxnSpPr>
          <p:nvPr/>
        </p:nvCxnSpPr>
        <p:spPr>
          <a:xfrm flipV="1">
            <a:off x="1305783" y="1784190"/>
            <a:ext cx="316920" cy="528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5" idx="0"/>
            <a:endCxn id="38" idx="4"/>
          </p:cNvCxnSpPr>
          <p:nvPr/>
        </p:nvCxnSpPr>
        <p:spPr>
          <a:xfrm flipH="1" flipV="1">
            <a:off x="3049633" y="1784190"/>
            <a:ext cx="477383" cy="518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839461" y="229772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64243" y="1471961"/>
            <a:ext cx="316920" cy="3122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835472" y="3015495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1997921" y="2614647"/>
            <a:ext cx="1878" cy="383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9" idx="0"/>
            <a:endCxn id="30" idx="4"/>
          </p:cNvCxnSpPr>
          <p:nvPr/>
        </p:nvCxnSpPr>
        <p:spPr>
          <a:xfrm flipH="1" flipV="1">
            <a:off x="1622703" y="1784190"/>
            <a:ext cx="375218" cy="513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4" idx="4"/>
            <a:endCxn id="23" idx="0"/>
          </p:cNvCxnSpPr>
          <p:nvPr/>
        </p:nvCxnSpPr>
        <p:spPr>
          <a:xfrm>
            <a:off x="627286" y="1786923"/>
            <a:ext cx="0" cy="528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368556" y="2302989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2676418" y="1798892"/>
            <a:ext cx="373215" cy="513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517958" y="229772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891173" y="1467270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森林的二叉树表示法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8826" y="2315162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68826" y="1470003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47323" y="2312429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8" idx="0"/>
            <a:endCxn id="15" idx="4"/>
          </p:cNvCxnSpPr>
          <p:nvPr/>
        </p:nvCxnSpPr>
        <p:spPr>
          <a:xfrm flipV="1">
            <a:off x="1305783" y="1784190"/>
            <a:ext cx="316920" cy="528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829629" y="2307559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464243" y="1471961"/>
            <a:ext cx="316920" cy="31222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825640" y="3025327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1988089" y="2624479"/>
            <a:ext cx="1878" cy="383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4"/>
            <a:endCxn id="5" idx="0"/>
          </p:cNvCxnSpPr>
          <p:nvPr/>
        </p:nvCxnSpPr>
        <p:spPr>
          <a:xfrm>
            <a:off x="627286" y="1786923"/>
            <a:ext cx="0" cy="528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262310" y="2307559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J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676418" y="1798892"/>
            <a:ext cx="373215" cy="513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517958" y="2297727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891173" y="1467270"/>
            <a:ext cx="316920" cy="316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4427984" y="2836524"/>
            <a:ext cx="57606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2"/>
          <p:cNvSpPr/>
          <p:nvPr/>
        </p:nvSpPr>
        <p:spPr>
          <a:xfrm>
            <a:off x="6236856" y="675252"/>
            <a:ext cx="457200" cy="457200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 panose="020F0502020204030204"/>
              </a:defRPr>
            </a:pPr>
            <a:r>
              <a:t>A</a:t>
            </a:r>
          </a:p>
        </p:txBody>
      </p:sp>
      <p:cxnSp>
        <p:nvCxnSpPr>
          <p:cNvPr id="41" name="Connector 3"/>
          <p:cNvCxnSpPr/>
          <p:nvPr/>
        </p:nvCxnSpPr>
        <p:spPr>
          <a:xfrm flipH="1">
            <a:off x="5262499" y="1132452"/>
            <a:ext cx="1202957" cy="437840"/>
          </a:xfrm>
          <a:prstGeom prst="line">
            <a:avLst/>
          </a:prstGeom>
          <a:ln w="18288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"/>
          <p:cNvSpPr/>
          <p:nvPr/>
        </p:nvSpPr>
        <p:spPr>
          <a:xfrm>
            <a:off x="5033899" y="1570292"/>
            <a:ext cx="457200" cy="457200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 panose="020F0502020204030204"/>
              </a:defRPr>
            </a:pPr>
            <a:r>
              <a:t>B</a:t>
            </a:r>
          </a:p>
        </p:txBody>
      </p:sp>
      <p:cxnSp>
        <p:nvCxnSpPr>
          <p:cNvPr id="51" name="Connector 5"/>
          <p:cNvCxnSpPr/>
          <p:nvPr/>
        </p:nvCxnSpPr>
        <p:spPr>
          <a:xfrm>
            <a:off x="6465456" y="1132452"/>
            <a:ext cx="1202956" cy="437840"/>
          </a:xfrm>
          <a:prstGeom prst="line">
            <a:avLst/>
          </a:prstGeom>
          <a:ln w="18288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6"/>
          <p:cNvSpPr/>
          <p:nvPr/>
        </p:nvSpPr>
        <p:spPr>
          <a:xfrm>
            <a:off x="7439812" y="1570292"/>
            <a:ext cx="457200" cy="457200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 panose="020F0502020204030204"/>
              </a:defRPr>
            </a:pPr>
            <a:r>
              <a:t>C</a:t>
            </a:r>
          </a:p>
        </p:txBody>
      </p:sp>
      <p:cxnSp>
        <p:nvCxnSpPr>
          <p:cNvPr id="57" name="Connector 7"/>
          <p:cNvCxnSpPr/>
          <p:nvPr/>
        </p:nvCxnSpPr>
        <p:spPr>
          <a:xfrm flipH="1">
            <a:off x="6747932" y="2027492"/>
            <a:ext cx="920480" cy="448948"/>
          </a:xfrm>
          <a:prstGeom prst="line">
            <a:avLst/>
          </a:prstGeom>
          <a:ln w="18288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8"/>
          <p:cNvSpPr/>
          <p:nvPr/>
        </p:nvSpPr>
        <p:spPr>
          <a:xfrm>
            <a:off x="6519332" y="2476440"/>
            <a:ext cx="457200" cy="457200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 panose="020F0502020204030204"/>
              </a:defRPr>
            </a:pPr>
            <a:r>
              <a:t>D</a:t>
            </a:r>
          </a:p>
        </p:txBody>
      </p:sp>
      <p:cxnSp>
        <p:nvCxnSpPr>
          <p:cNvPr id="59" name="Connector 9"/>
          <p:cNvCxnSpPr/>
          <p:nvPr/>
        </p:nvCxnSpPr>
        <p:spPr>
          <a:xfrm>
            <a:off x="6747932" y="2933640"/>
            <a:ext cx="510621" cy="341831"/>
          </a:xfrm>
          <a:prstGeom prst="line">
            <a:avLst/>
          </a:prstGeom>
          <a:ln w="18288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10"/>
          <p:cNvSpPr/>
          <p:nvPr/>
        </p:nvSpPr>
        <p:spPr>
          <a:xfrm>
            <a:off x="7029953" y="3275471"/>
            <a:ext cx="457200" cy="457200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 panose="020F0502020204030204"/>
              </a:defRPr>
            </a:pPr>
            <a:r>
              <a:t>E</a:t>
            </a:r>
          </a:p>
        </p:txBody>
      </p:sp>
      <p:cxnSp>
        <p:nvCxnSpPr>
          <p:cNvPr id="62" name="Connector 11"/>
          <p:cNvCxnSpPr/>
          <p:nvPr/>
        </p:nvCxnSpPr>
        <p:spPr>
          <a:xfrm flipH="1">
            <a:off x="6816089" y="3732671"/>
            <a:ext cx="442464" cy="426388"/>
          </a:xfrm>
          <a:prstGeom prst="line">
            <a:avLst/>
          </a:prstGeom>
          <a:ln w="18288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12"/>
          <p:cNvSpPr/>
          <p:nvPr/>
        </p:nvSpPr>
        <p:spPr>
          <a:xfrm>
            <a:off x="6587489" y="4159059"/>
            <a:ext cx="457200" cy="457200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 panose="020F0502020204030204"/>
              </a:defRPr>
            </a:pPr>
            <a:r>
              <a:t>F</a:t>
            </a:r>
          </a:p>
        </p:txBody>
      </p:sp>
      <p:cxnSp>
        <p:nvCxnSpPr>
          <p:cNvPr id="64" name="Connector 13"/>
          <p:cNvCxnSpPr/>
          <p:nvPr/>
        </p:nvCxnSpPr>
        <p:spPr>
          <a:xfrm>
            <a:off x="7668412" y="2027492"/>
            <a:ext cx="920481" cy="448948"/>
          </a:xfrm>
          <a:prstGeom prst="line">
            <a:avLst/>
          </a:prstGeom>
          <a:ln w="18288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14"/>
          <p:cNvSpPr/>
          <p:nvPr/>
        </p:nvSpPr>
        <p:spPr>
          <a:xfrm>
            <a:off x="8360293" y="2476440"/>
            <a:ext cx="457200" cy="457200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 panose="020F0502020204030204"/>
              </a:defRPr>
            </a:pPr>
            <a:r>
              <a:t>H</a:t>
            </a:r>
          </a:p>
        </p:txBody>
      </p:sp>
      <p:cxnSp>
        <p:nvCxnSpPr>
          <p:cNvPr id="66" name="Connector 15"/>
          <p:cNvCxnSpPr/>
          <p:nvPr/>
        </p:nvCxnSpPr>
        <p:spPr>
          <a:xfrm flipH="1">
            <a:off x="8078272" y="2933640"/>
            <a:ext cx="510621" cy="341831"/>
          </a:xfrm>
          <a:prstGeom prst="line">
            <a:avLst/>
          </a:prstGeom>
          <a:ln w="18288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16"/>
          <p:cNvSpPr/>
          <p:nvPr/>
        </p:nvSpPr>
        <p:spPr>
          <a:xfrm>
            <a:off x="7849672" y="3275471"/>
            <a:ext cx="457200" cy="457200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 panose="020F0502020204030204"/>
              </a:defRPr>
            </a:pPr>
            <a:r>
              <a:t>I</a:t>
            </a:r>
          </a:p>
        </p:txBody>
      </p:sp>
      <p:cxnSp>
        <p:nvCxnSpPr>
          <p:cNvPr id="68" name="Connector 17"/>
          <p:cNvCxnSpPr/>
          <p:nvPr/>
        </p:nvCxnSpPr>
        <p:spPr>
          <a:xfrm>
            <a:off x="8078272" y="3732671"/>
            <a:ext cx="442464" cy="426388"/>
          </a:xfrm>
          <a:prstGeom prst="line">
            <a:avLst/>
          </a:prstGeom>
          <a:ln w="18288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18"/>
          <p:cNvSpPr/>
          <p:nvPr/>
        </p:nvSpPr>
        <p:spPr>
          <a:xfrm>
            <a:off x="8292136" y="4149624"/>
            <a:ext cx="457200" cy="476071"/>
          </a:xfrm>
          <a:prstGeom prst="ellipse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defRPr sz="2200" b="1">
                <a:solidFill>
                  <a:srgbClr val="000000"/>
                </a:solidFill>
                <a:latin typeface="Calibri" panose="020F0502020204030204"/>
              </a:defRPr>
            </a:pPr>
            <a:r>
              <a:rPr lang="en-US" dirty="0" smtClean="0"/>
              <a:t>J</a:t>
            </a:r>
            <a:endParaRPr dirty="0"/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3049778" y="1798892"/>
            <a:ext cx="373215" cy="513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1634501" y="1779320"/>
            <a:ext cx="316920" cy="528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36707" y="4217010"/>
            <a:ext cx="6703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森林的</a:t>
            </a:r>
            <a:r>
              <a:rPr lang="zh-CN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</a:t>
            </a:r>
            <a:r>
              <a:rPr lang="zh-CN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序遍历序列，和其儿子兄弟树的前序遍历序列一致。</a:t>
            </a:r>
            <a:endParaRPr lang="zh-CN" altLang="zh-CN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森林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后序</a:t>
            </a:r>
            <a:r>
              <a:rPr lang="zh-CN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遍历序列，和其儿子兄弟树的中序遍历序列一致。</a:t>
            </a:r>
            <a:endParaRPr lang="zh-CN" altLang="zh-CN" sz="18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森林转二叉树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713092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woodsToBinaryTree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(woods):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#woods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是个列表，每个元素都是一棵二叉树形式的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树</a:t>
            </a:r>
            <a:endParaRPr lang="en-US" altLang="zh-CN" sz="1600" b="1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biTree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woods[0]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biTree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range(1,len(woods)):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p.addRight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(woods[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p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p.right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biTree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biTree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woods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共用结点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执行完后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woods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的元素不再是原儿子兄弟树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二叉树转森林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71309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n-US" altLang="zh-CN" sz="1600" b="1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binaryTreeToWoods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(tree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#tree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是以二叉树形式表示的森林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 = tree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q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p.right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p.right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None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woods = [p]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 q: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woods +=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binaryTreeToWoods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(q)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woods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woods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是兄弟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儿子树的列表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,woods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共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用结点 </a:t>
            </a:r>
            <a:endParaRPr lang="en-US" altLang="zh-CN" sz="1600" b="1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执行完后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的元素不再原儿子兄弟树</a:t>
            </a:r>
            <a:endParaRPr lang="en-US" altLang="zh-CN" sz="1600" b="1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2916238" y="1779588"/>
            <a:ext cx="3168650" cy="1103312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并查集</a:t>
            </a:r>
            <a:endParaRPr lang="zh-CN" altLang="en-US" sz="4000" dirty="0" smtClean="0"/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  <a:endParaRPr lang="zh-CN" altLang="en-US" sz="2000">
              <a:latin typeface="微软雅黑" panose="020B0503020204020204" pitchFamily="34" charset="-122"/>
            </a:endParaRP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6D0AB2-A735-431F-B605-A4FDFE267378}" type="slidenum">
              <a:rPr lang="zh-CN" altLang="en-US" sz="1200" smtClean="0">
                <a:solidFill>
                  <a:srgbClr val="898989"/>
                </a:solidFill>
              </a:rPr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Malgun Gothic Semilight" panose="020B0502040204020203" pitchFamily="34" charset="-122"/>
              </a:rPr>
              <a:t>信息科学技术</a:t>
            </a:r>
            <a:r>
              <a:rPr lang="zh-CN" altLang="en-US" sz="1800" dirty="0" smtClean="0">
                <a:latin typeface="Malgun Gothic Semilight" panose="020B0502040204020203" pitchFamily="34" charset="-122"/>
              </a:rPr>
              <a:t>学院</a:t>
            </a:r>
            <a:endParaRPr lang="zh-CN" altLang="en-US" sz="1800" dirty="0">
              <a:latin typeface="Malgun Gothic Semilight" panose="020B0502040204020203" pitchFamily="34" charset="-122"/>
            </a:endParaRPr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84188"/>
            <a:ext cx="6303963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7451725" y="4659313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algun Gothic Semilight" panose="020B0502040204020203" pitchFamily="34" charset="-122"/>
                <a:cs typeface="Malgun Gothic Semilight" panose="020B0502040204020203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Malgun Gothic Semilight" panose="020B0502040204020203" pitchFamily="34" charset="-122"/>
              </a:rPr>
              <a:t>美国黄石公园</a:t>
            </a:r>
            <a:endParaRPr lang="zh-CN" altLang="en-US" sz="1800">
              <a:latin typeface="Malgun Gothic Semilight" panose="020B0502040204020203" pitchFamily="34" charset="-122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并查集的</a:t>
            </a:r>
            <a:endParaRPr lang="en-US" altLang="zh-CN" sz="2400" dirty="0" smtClean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原理和实现</a:t>
            </a: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33167"/>
            <a:ext cx="6750867" cy="8001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ea typeface="微软雅黑" panose="020B0503020204020204" pitchFamily="34" charset="-122"/>
              </a:rPr>
              <a:t>Disjoint-Set  </a:t>
            </a:r>
            <a:r>
              <a:rPr lang="zh-CN" altLang="en-US" sz="3200" dirty="0" smtClean="0">
                <a:ea typeface="微软雅黑" panose="020B0503020204020204" pitchFamily="34" charset="-122"/>
              </a:rPr>
              <a:t>并查集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115519"/>
            <a:ext cx="8229600" cy="34694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N </a:t>
            </a:r>
            <a:r>
              <a:rPr lang="zh-CN" altLang="en-US" dirty="0" smtClean="0">
                <a:solidFill>
                  <a:srgbClr val="7030A0"/>
                </a:solidFill>
              </a:rPr>
              <a:t>个不同的元素分布在若干个互不相交集合中，需要</a:t>
            </a:r>
            <a:r>
              <a:rPr lang="zh-CN" altLang="en-US" dirty="0" smtClean="0">
                <a:solidFill>
                  <a:srgbClr val="FF0000"/>
                </a:solidFill>
              </a:rPr>
              <a:t>多次</a:t>
            </a:r>
            <a:r>
              <a:rPr lang="zh-CN" altLang="en-US" dirty="0" smtClean="0">
                <a:solidFill>
                  <a:srgbClr val="7030A0"/>
                </a:solidFill>
              </a:rPr>
              <a:t>进行以下</a:t>
            </a:r>
            <a:r>
              <a:rPr lang="en-US" altLang="zh-CN" dirty="0" smtClean="0">
                <a:solidFill>
                  <a:srgbClr val="7030A0"/>
                </a:solidFill>
              </a:rPr>
              <a:t>3</a:t>
            </a:r>
            <a:r>
              <a:rPr lang="zh-CN" altLang="en-US" dirty="0" smtClean="0">
                <a:solidFill>
                  <a:srgbClr val="7030A0"/>
                </a:solidFill>
              </a:rPr>
              <a:t>个操作：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合并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两个元素所在的集合 </a:t>
            </a:r>
            <a:r>
              <a:rPr lang="en-US" altLang="zh-CN" dirty="0" smtClean="0"/>
              <a:t>Merge(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查询一个元素在哪个集合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查询两个元素是否属于同一集合 </a:t>
            </a:r>
            <a:r>
              <a:rPr lang="en-US" altLang="zh-CN" dirty="0" smtClean="0"/>
              <a:t>Query(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a typeface="微软雅黑" panose="020B0503020204020204" pitchFamily="34" charset="-122"/>
              </a:rPr>
              <a:t>并查集操作示例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28751" y="971550"/>
          <a:ext cx="6465122" cy="3582601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224572"/>
                <a:gridCol w="873425"/>
                <a:gridCol w="873425"/>
                <a:gridCol w="873425"/>
                <a:gridCol w="873425"/>
                <a:gridCol w="873425"/>
                <a:gridCol w="873425"/>
              </a:tblGrid>
              <a:tr h="380743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Operation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Disjoint sets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1078">
                <a:tc>
                  <a:txBody>
                    <a:bodyPr/>
                    <a:lstStyle/>
                    <a:p>
                      <a:r>
                        <a:rPr lang="zh-CN" altLang="en-US" sz="1400" b="0" i="1" dirty="0" smtClean="0">
                          <a:ea typeface="微软雅黑" panose="020B0503020204020204" pitchFamily="34" charset="-122"/>
                        </a:rPr>
                        <a:t>初始状态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{a}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{b}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{c}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{e}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{f}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400" dirty="0" err="1" smtClean="0"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{c}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{e}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{f}</a:t>
                      </a:r>
                      <a:endParaRPr lang="zh-CN" altLang="en-US" sz="1400" dirty="0" smtClean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a,c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b,e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400" dirty="0" err="1" smtClean="0">
                          <a:ea typeface="微软雅黑" panose="020B0503020204020204" pitchFamily="34" charset="-122"/>
                        </a:rPr>
                        <a:t>a,b,e</a:t>
                      </a: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{c}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{f}</a:t>
                      </a:r>
                      <a:endParaRPr lang="zh-CN" altLang="en-US" sz="1400" dirty="0" smtClean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c,f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400" dirty="0" err="1" smtClean="0">
                          <a:ea typeface="微软雅黑" panose="020B0503020204020204" pitchFamily="34" charset="-122"/>
                        </a:rPr>
                        <a:t>a,b,e</a:t>
                      </a: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400" dirty="0" err="1" smtClean="0">
                          <a:ea typeface="微软雅黑" panose="020B0503020204020204" pitchFamily="34" charset="-122"/>
                        </a:rPr>
                        <a:t>c,f</a:t>
                      </a: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a,e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c,b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b,f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400" dirty="0" err="1" smtClean="0">
                          <a:ea typeface="微软雅黑" panose="020B0503020204020204" pitchFamily="34" charset="-122"/>
                        </a:rPr>
                        <a:t>a,b,c,e,f</a:t>
                      </a: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a,e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d,e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简单算法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8582" y="866576"/>
            <a:ext cx="8229600" cy="510515"/>
          </a:xfrm>
        </p:spPr>
        <p:txBody>
          <a:bodyPr/>
          <a:lstStyle/>
          <a:p>
            <a:r>
              <a:rPr lang="zh-CN" altLang="en-US" sz="2400" dirty="0" smtClean="0"/>
              <a:t>给集合编号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Query – O(1); Merge – O(N)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86735" y="1428724"/>
          <a:ext cx="6518698" cy="185833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386556"/>
                <a:gridCol w="855357"/>
                <a:gridCol w="855357"/>
                <a:gridCol w="855357"/>
                <a:gridCol w="855357"/>
                <a:gridCol w="855357"/>
                <a:gridCol w="855357"/>
              </a:tblGrid>
              <a:tr h="42862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Op</a:t>
                      </a:r>
                      <a:r>
                        <a:rPr lang="en-US" altLang="zh-CN" sz="1400" b="0" i="1" baseline="0" dirty="0" smtClean="0">
                          <a:ea typeface="微软雅黑" panose="020B0503020204020204" pitchFamily="34" charset="-122"/>
                        </a:rPr>
                        <a:t>       Element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{a}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{b}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{c}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{e}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{f}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285942">
                <a:tc>
                  <a:txBody>
                    <a:bodyPr/>
                    <a:lstStyle/>
                    <a:p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285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285942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b,e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285942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c,f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285942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b,f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2564609" y="2965591"/>
            <a:ext cx="642942" cy="375050"/>
          </a:xfrm>
          <a:prstGeom prst="ellipse">
            <a:avLst/>
          </a:prstGeom>
          <a:gradFill>
            <a:gsLst>
              <a:gs pos="0">
                <a:schemeClr val="dk2">
                  <a:tint val="80000"/>
                  <a:satMod val="300000"/>
                  <a:alpha val="1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976630" y="2965591"/>
            <a:ext cx="642942" cy="375050"/>
          </a:xfrm>
          <a:prstGeom prst="ellipse">
            <a:avLst/>
          </a:prstGeom>
          <a:gradFill>
            <a:gsLst>
              <a:gs pos="0">
                <a:schemeClr val="dk2">
                  <a:tint val="80000"/>
                  <a:satMod val="300000"/>
                  <a:alpha val="1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3822847"/>
            <a:ext cx="171451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zh-CN" sz="2400" i="1" dirty="0">
                <a:latin typeface="+mn-lt"/>
                <a:ea typeface="微软雅黑" panose="020B0503020204020204" pitchFamily="34" charset="-122"/>
              </a:rPr>
              <a:t>Query(</a:t>
            </a:r>
            <a:r>
              <a:rPr kumimoji="1" lang="en-US" altLang="zh-CN" sz="2400" i="1" dirty="0" err="1">
                <a:latin typeface="+mn-lt"/>
                <a:ea typeface="微软雅黑" panose="020B0503020204020204" pitchFamily="34" charset="-122"/>
              </a:rPr>
              <a:t>a,e</a:t>
            </a:r>
            <a:r>
              <a:rPr kumimoji="1" lang="en-US" altLang="zh-CN" sz="2400" i="1" dirty="0">
                <a:latin typeface="+mn-lt"/>
                <a:ea typeface="微软雅黑" panose="020B0503020204020204" pitchFamily="34" charset="-122"/>
              </a:rPr>
              <a:t>)</a:t>
            </a:r>
            <a:endParaRPr kumimoji="1" lang="zh-CN" altLang="en-US" sz="2400" i="1" dirty="0">
              <a:latin typeface="+mn-lt"/>
              <a:ea typeface="微软雅黑" panose="020B0503020204020204" pitchFamily="34" charset="-122"/>
            </a:endParaRPr>
          </a:p>
        </p:txBody>
      </p:sp>
      <p:cxnSp>
        <p:nvCxnSpPr>
          <p:cNvPr id="10" name="Straight Connector 9"/>
          <p:cNvCxnSpPr>
            <a:stCxn id="8" idx="0"/>
            <a:endCxn id="6" idx="5"/>
          </p:cNvCxnSpPr>
          <p:nvPr/>
        </p:nvCxnSpPr>
        <p:spPr bwMode="auto">
          <a:xfrm rot="16200000" flipV="1">
            <a:off x="3606716" y="2792395"/>
            <a:ext cx="537131" cy="15237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8" idx="0"/>
            <a:endCxn id="7" idx="3"/>
          </p:cNvCxnSpPr>
          <p:nvPr/>
        </p:nvCxnSpPr>
        <p:spPr bwMode="auto">
          <a:xfrm rot="5400000" flipH="1" flipV="1">
            <a:off x="5085412" y="2837472"/>
            <a:ext cx="537131" cy="14336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用</a:t>
            </a:r>
            <a:r>
              <a:rPr lang="zh-CN" altLang="en-US" sz="3200" dirty="0" smtClean="0"/>
              <a:t>树表示集合的算法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开始：</a:t>
            </a:r>
            <a:endParaRPr lang="en-US" altLang="zh-CN" sz="2400" dirty="0" smtClean="0"/>
          </a:p>
          <a:p>
            <a:endParaRPr lang="en-US" altLang="zh-CN" b="0" i="1" dirty="0" smtClean="0"/>
          </a:p>
          <a:p>
            <a:r>
              <a:rPr lang="en-US" altLang="zh-CN" sz="2400" b="0" i="1" dirty="0" smtClean="0"/>
              <a:t>Merge(</a:t>
            </a:r>
            <a:r>
              <a:rPr lang="en-US" altLang="zh-CN" sz="2400" b="0" i="1" dirty="0" err="1" smtClean="0"/>
              <a:t>a,b</a:t>
            </a:r>
            <a:r>
              <a:rPr lang="en-US" altLang="zh-CN" sz="2400" b="0" i="1" dirty="0" smtClean="0"/>
              <a:t>)</a:t>
            </a:r>
            <a:endParaRPr lang="zh-CN" altLang="en-US" sz="2400" b="0" i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400" i="1" dirty="0" smtClean="0"/>
              <a:t>Merge(</a:t>
            </a:r>
            <a:r>
              <a:rPr lang="en-US" altLang="zh-CN" sz="2400" i="1" dirty="0" err="1" smtClean="0"/>
              <a:t>b,e</a:t>
            </a:r>
            <a:r>
              <a:rPr lang="en-US" altLang="zh-CN" sz="2400" i="1" dirty="0" smtClean="0"/>
              <a:t>)</a:t>
            </a:r>
            <a:endParaRPr lang="en-US" altLang="zh-CN" sz="2400" i="1" dirty="0"/>
          </a:p>
        </p:txBody>
      </p:sp>
      <p:sp>
        <p:nvSpPr>
          <p:cNvPr id="6" name="Oval 5"/>
          <p:cNvSpPr/>
          <p:nvPr/>
        </p:nvSpPr>
        <p:spPr bwMode="auto">
          <a:xfrm>
            <a:off x="4036215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0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7785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643570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79355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15140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36215" y="200810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036215" y="254388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07785" y="200810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643570" y="200810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179355" y="200810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15140" y="200810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2" name="Straight Connector 21"/>
          <p:cNvCxnSpPr>
            <a:stCxn id="15" idx="4"/>
            <a:endCxn id="16" idx="0"/>
          </p:cNvCxnSpPr>
          <p:nvPr/>
        </p:nvCxnSpPr>
        <p:spPr bwMode="auto">
          <a:xfrm rot="5400000">
            <a:off x="4064078" y="2423873"/>
            <a:ext cx="24003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4276245" y="350830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036215" y="4044086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107785" y="350830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43570" y="350830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518422" y="4044086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715140" y="350830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/>
          <p:cNvCxnSpPr>
            <a:stCxn id="30" idx="4"/>
            <a:endCxn id="31" idx="0"/>
          </p:cNvCxnSpPr>
          <p:nvPr/>
        </p:nvCxnSpPr>
        <p:spPr bwMode="auto">
          <a:xfrm rot="5400000">
            <a:off x="4184093" y="3804056"/>
            <a:ext cx="240030" cy="24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0" idx="4"/>
            <a:endCxn id="34" idx="0"/>
          </p:cNvCxnSpPr>
          <p:nvPr/>
        </p:nvCxnSpPr>
        <p:spPr bwMode="auto">
          <a:xfrm rot="16200000" flipH="1">
            <a:off x="4425196" y="3802982"/>
            <a:ext cx="240030" cy="242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2160967" y="1768073"/>
            <a:ext cx="5732900" cy="11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2160967" y="3161114"/>
            <a:ext cx="5732900" cy="11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3" y="468527"/>
            <a:ext cx="6206151" cy="4659982"/>
          </a:xfrm>
          <a:prstGeom prst="rect">
            <a:avLst/>
          </a:prstGeom>
        </p:spPr>
      </p:pic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200" dirty="0" smtClean="0"/>
              <a:t>树</a:t>
            </a:r>
            <a:endParaRPr lang="zh-CN" altLang="en-US" sz="2200" dirty="0" smtClean="0"/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43775" y="4686421"/>
            <a:ext cx="180049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首都机场西湖园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用树表示集合的算法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i="1" dirty="0" smtClean="0"/>
          </a:p>
          <a:p>
            <a:r>
              <a:rPr lang="en-US" altLang="zh-CN" i="1" dirty="0" smtClean="0"/>
              <a:t>Merge(</a:t>
            </a:r>
            <a:r>
              <a:rPr lang="en-US" altLang="zh-CN" i="1" dirty="0" err="1" smtClean="0"/>
              <a:t>c,f</a:t>
            </a:r>
            <a:r>
              <a:rPr lang="en-US" altLang="zh-CN" i="1" dirty="0" smtClean="0"/>
              <a:t>)</a:t>
            </a:r>
            <a:endParaRPr lang="en-US" altLang="zh-CN" i="1" dirty="0" smtClean="0"/>
          </a:p>
          <a:p>
            <a:endParaRPr lang="en-US" altLang="zh-CN" i="1" dirty="0"/>
          </a:p>
          <a:p>
            <a:r>
              <a:rPr lang="en-US" altLang="zh-CN" i="1" dirty="0" smtClean="0"/>
              <a:t>Merge(</a:t>
            </a:r>
            <a:r>
              <a:rPr lang="en-US" altLang="zh-CN" i="1" dirty="0" err="1" smtClean="0"/>
              <a:t>b,f</a:t>
            </a:r>
            <a:r>
              <a:rPr lang="en-US" altLang="zh-CN" i="1" dirty="0" smtClean="0"/>
              <a:t>)</a:t>
            </a:r>
            <a:endParaRPr lang="en-US" altLang="zh-CN" i="1" dirty="0"/>
          </a:p>
        </p:txBody>
      </p:sp>
      <p:sp>
        <p:nvSpPr>
          <p:cNvPr id="30" name="Oval 29"/>
          <p:cNvSpPr/>
          <p:nvPr/>
        </p:nvSpPr>
        <p:spPr bwMode="auto">
          <a:xfrm>
            <a:off x="4276245" y="112513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036215" y="1660916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107785" y="112513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43570" y="112513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518422" y="1660916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715140" y="112513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/>
          <p:cNvCxnSpPr>
            <a:stCxn id="30" idx="4"/>
            <a:endCxn id="31" idx="0"/>
          </p:cNvCxnSpPr>
          <p:nvPr/>
        </p:nvCxnSpPr>
        <p:spPr bwMode="auto">
          <a:xfrm rot="5400000">
            <a:off x="4184093" y="1420886"/>
            <a:ext cx="240030" cy="24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0" idx="4"/>
            <a:endCxn id="34" idx="0"/>
          </p:cNvCxnSpPr>
          <p:nvPr/>
        </p:nvCxnSpPr>
        <p:spPr bwMode="auto">
          <a:xfrm rot="16200000" flipH="1">
            <a:off x="4425196" y="1419812"/>
            <a:ext cx="240030" cy="242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4276245" y="225027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036215" y="278606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107785" y="225027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643570" y="225027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518422" y="278606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107785" y="278606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8" name="Straight Connector 37"/>
          <p:cNvCxnSpPr>
            <a:stCxn id="25" idx="4"/>
            <a:endCxn id="26" idx="0"/>
          </p:cNvCxnSpPr>
          <p:nvPr/>
        </p:nvCxnSpPr>
        <p:spPr bwMode="auto">
          <a:xfrm rot="5400000">
            <a:off x="4184093" y="2546034"/>
            <a:ext cx="240030" cy="24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5" idx="4"/>
            <a:endCxn id="29" idx="0"/>
          </p:cNvCxnSpPr>
          <p:nvPr/>
        </p:nvCxnSpPr>
        <p:spPr bwMode="auto">
          <a:xfrm rot="16200000" flipH="1">
            <a:off x="4425196" y="2544961"/>
            <a:ext cx="240030" cy="242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37" idx="0"/>
            <a:endCxn id="27" idx="4"/>
          </p:cNvCxnSpPr>
          <p:nvPr/>
        </p:nvCxnSpPr>
        <p:spPr bwMode="auto">
          <a:xfrm rot="5400000" flipH="1" flipV="1">
            <a:off x="5135648" y="2666049"/>
            <a:ext cx="24003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4276245" y="332184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036215" y="385763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161364" y="3750477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643570" y="332184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518422" y="385763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161364" y="4286262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9" name="Straight Connector 48"/>
          <p:cNvCxnSpPr>
            <a:stCxn id="43" idx="4"/>
            <a:endCxn id="44" idx="0"/>
          </p:cNvCxnSpPr>
          <p:nvPr/>
        </p:nvCxnSpPr>
        <p:spPr bwMode="auto">
          <a:xfrm rot="5400000">
            <a:off x="4184093" y="3617604"/>
            <a:ext cx="240030" cy="24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43" idx="4"/>
            <a:endCxn id="47" idx="0"/>
          </p:cNvCxnSpPr>
          <p:nvPr/>
        </p:nvCxnSpPr>
        <p:spPr bwMode="auto">
          <a:xfrm rot="16200000" flipH="1">
            <a:off x="4425196" y="3616531"/>
            <a:ext cx="240030" cy="242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48" idx="0"/>
            <a:endCxn id="45" idx="4"/>
          </p:cNvCxnSpPr>
          <p:nvPr/>
        </p:nvCxnSpPr>
        <p:spPr bwMode="auto">
          <a:xfrm rot="5400000" flipH="1" flipV="1">
            <a:off x="5189226" y="4166247"/>
            <a:ext cx="24003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hape 52"/>
          <p:cNvCxnSpPr>
            <a:stCxn id="43" idx="4"/>
            <a:endCxn id="45" idx="0"/>
          </p:cNvCxnSpPr>
          <p:nvPr/>
        </p:nvCxnSpPr>
        <p:spPr bwMode="auto">
          <a:xfrm rot="16200000" flipH="1">
            <a:off x="4800245" y="3241481"/>
            <a:ext cx="132873" cy="8851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2160967" y="3214692"/>
            <a:ext cx="5732900" cy="11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 bwMode="auto">
          <a:xfrm>
            <a:off x="2160967" y="2089544"/>
            <a:ext cx="5732900" cy="11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用树表示集合的算法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82711"/>
            <a:ext cx="8229600" cy="3469492"/>
          </a:xfrm>
        </p:spPr>
        <p:txBody>
          <a:bodyPr/>
          <a:lstStyle/>
          <a:p>
            <a:r>
              <a:rPr lang="zh-CN" altLang="en-US" sz="2400" dirty="0"/>
              <a:t>设置数组 </a:t>
            </a:r>
            <a:r>
              <a:rPr lang="en-US" altLang="zh-CN" sz="2400" dirty="0"/>
              <a:t>parent, parent[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j </a:t>
            </a:r>
            <a:r>
              <a:rPr lang="zh-CN" altLang="en-US" sz="2400" dirty="0"/>
              <a:t>表示</a:t>
            </a:r>
            <a:r>
              <a:rPr lang="zh-CN" altLang="en-US" sz="2400" dirty="0" smtClean="0"/>
              <a:t>元素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父亲</a:t>
            </a:r>
            <a:r>
              <a:rPr lang="zh-CN" altLang="en-US" sz="2400" dirty="0" smtClean="0"/>
              <a:t>是 </a:t>
            </a:r>
            <a:r>
              <a:rPr lang="en-US" altLang="zh-CN" sz="2400" dirty="0" smtClean="0"/>
              <a:t>j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parent[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表示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是一棵树的根结点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若开始每个元素自成一个集合，则 对任何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，都有 </a:t>
            </a:r>
            <a:r>
              <a:rPr lang="en-US" altLang="zh-CN" sz="2400" dirty="0" smtClean="0"/>
              <a:t>parent[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= </a:t>
            </a:r>
            <a:r>
              <a:rPr lang="en-US" altLang="zh-CN" sz="2400" dirty="0" err="1" smtClean="0"/>
              <a:t>i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i="1" dirty="0" smtClean="0">
              <a:solidFill>
                <a:srgbClr val="FF0000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</a:fld>
            <a:endParaRPr lang="en-US" altLang="zh-CN"/>
          </a:p>
        </p:txBody>
      </p:sp>
      <p:sp>
        <p:nvSpPr>
          <p:cNvPr id="36" name="Oval 42"/>
          <p:cNvSpPr/>
          <p:nvPr/>
        </p:nvSpPr>
        <p:spPr bwMode="auto">
          <a:xfrm>
            <a:off x="6409011" y="3548525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Oval 43"/>
          <p:cNvSpPr/>
          <p:nvPr/>
        </p:nvSpPr>
        <p:spPr bwMode="auto">
          <a:xfrm>
            <a:off x="6168981" y="4084310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8" name="Oval 44"/>
          <p:cNvSpPr/>
          <p:nvPr/>
        </p:nvSpPr>
        <p:spPr bwMode="auto">
          <a:xfrm>
            <a:off x="7294130" y="397715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9" name="Oval 45"/>
          <p:cNvSpPr/>
          <p:nvPr/>
        </p:nvSpPr>
        <p:spPr bwMode="auto">
          <a:xfrm>
            <a:off x="7776336" y="3548525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0" name="Oval 46"/>
          <p:cNvSpPr/>
          <p:nvPr/>
        </p:nvSpPr>
        <p:spPr bwMode="auto">
          <a:xfrm>
            <a:off x="6651188" y="4084310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" name="Oval 47"/>
          <p:cNvSpPr/>
          <p:nvPr/>
        </p:nvSpPr>
        <p:spPr bwMode="auto">
          <a:xfrm>
            <a:off x="7294130" y="451293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2" name="Straight Connector 48"/>
          <p:cNvCxnSpPr>
            <a:stCxn id="36" idx="4"/>
            <a:endCxn id="37" idx="0"/>
          </p:cNvCxnSpPr>
          <p:nvPr/>
        </p:nvCxnSpPr>
        <p:spPr bwMode="auto">
          <a:xfrm rot="5400000">
            <a:off x="6316859" y="3844280"/>
            <a:ext cx="240030" cy="24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49"/>
          <p:cNvCxnSpPr>
            <a:stCxn id="36" idx="4"/>
            <a:endCxn id="40" idx="0"/>
          </p:cNvCxnSpPr>
          <p:nvPr/>
        </p:nvCxnSpPr>
        <p:spPr bwMode="auto">
          <a:xfrm rot="16200000" flipH="1">
            <a:off x="6557962" y="3843207"/>
            <a:ext cx="240030" cy="242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0"/>
          <p:cNvCxnSpPr>
            <a:stCxn id="41" idx="0"/>
            <a:endCxn id="38" idx="4"/>
          </p:cNvCxnSpPr>
          <p:nvPr/>
        </p:nvCxnSpPr>
        <p:spPr bwMode="auto">
          <a:xfrm rot="5400000" flipH="1" flipV="1">
            <a:off x="7321992" y="4392923"/>
            <a:ext cx="24003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hape 52"/>
          <p:cNvCxnSpPr>
            <a:stCxn id="36" idx="4"/>
            <a:endCxn id="38" idx="0"/>
          </p:cNvCxnSpPr>
          <p:nvPr/>
        </p:nvCxnSpPr>
        <p:spPr bwMode="auto">
          <a:xfrm rot="16200000" flipH="1">
            <a:off x="6933011" y="3468157"/>
            <a:ext cx="132873" cy="8851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Curved Connector 17"/>
          <p:cNvCxnSpPr>
            <a:stCxn id="36" idx="7"/>
            <a:endCxn id="36" idx="1"/>
          </p:cNvCxnSpPr>
          <p:nvPr/>
        </p:nvCxnSpPr>
        <p:spPr bwMode="auto">
          <a:xfrm rot="16200000" flipV="1">
            <a:off x="6556889" y="3487273"/>
            <a:ext cx="1191" cy="209130"/>
          </a:xfrm>
          <a:prstGeom prst="curvedConnector3">
            <a:avLst>
              <a:gd name="adj1" fmla="val 180321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18"/>
          <p:cNvCxnSpPr>
            <a:stCxn id="39" idx="7"/>
            <a:endCxn id="39" idx="1"/>
          </p:cNvCxnSpPr>
          <p:nvPr/>
        </p:nvCxnSpPr>
        <p:spPr bwMode="auto">
          <a:xfrm rot="16200000" flipV="1">
            <a:off x="7924214" y="3487273"/>
            <a:ext cx="1191" cy="209130"/>
          </a:xfrm>
          <a:prstGeom prst="curvedConnector3">
            <a:avLst>
              <a:gd name="adj1" fmla="val 180321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用树表示集合的算法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82711"/>
            <a:ext cx="8229600" cy="3469492"/>
          </a:xfrm>
        </p:spPr>
        <p:txBody>
          <a:bodyPr/>
          <a:lstStyle/>
          <a:p>
            <a:r>
              <a:rPr lang="zh-CN" altLang="en-US" sz="2400" dirty="0" smtClean="0"/>
              <a:t>基本操作 </a:t>
            </a:r>
            <a:r>
              <a:rPr lang="en-US" altLang="zh-CN" sz="2400" dirty="0" err="1" smtClean="0"/>
              <a:t>GetRoot</a:t>
            </a:r>
            <a:r>
              <a:rPr lang="en-US" altLang="zh-CN" sz="2400" dirty="0" smtClean="0"/>
              <a:t> (a) </a:t>
            </a:r>
            <a:r>
              <a:rPr lang="zh-CN" altLang="en-US" sz="2400" dirty="0" smtClean="0"/>
              <a:t>求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的树根</a:t>
            </a:r>
            <a:endParaRPr lang="en-US" altLang="zh-CN" sz="2400" dirty="0" smtClean="0"/>
          </a:p>
          <a:p>
            <a:endParaRPr lang="en-US" altLang="zh-CN" sz="24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parent[a] == a:</a:t>
            </a:r>
            <a:endParaRPr lang="en-US" altLang="zh-CN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(parent[a])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用树表示集合的算法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1481" y="882711"/>
            <a:ext cx="8229600" cy="3469492"/>
          </a:xfrm>
        </p:spPr>
        <p:txBody>
          <a:bodyPr/>
          <a:lstStyle/>
          <a:p>
            <a:r>
              <a:rPr lang="en-US" altLang="zh-CN" i="1" dirty="0" smtClean="0"/>
              <a:t>Query(</a:t>
            </a:r>
            <a:r>
              <a:rPr lang="en-US" altLang="zh-CN" i="1" dirty="0" err="1" smtClean="0"/>
              <a:t>a,b</a:t>
            </a:r>
            <a:r>
              <a:rPr lang="en-US" altLang="zh-CN" i="1" dirty="0" smtClean="0"/>
              <a:t>)</a:t>
            </a:r>
            <a:endParaRPr lang="en-US" altLang="zh-CN" i="1" dirty="0" smtClean="0"/>
          </a:p>
          <a:p>
            <a:pPr lvl="1"/>
            <a:r>
              <a:rPr lang="zh-CN" altLang="en-US" dirty="0" smtClean="0"/>
              <a:t>比较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所在树的根结点是否相同</a:t>
            </a:r>
            <a:endParaRPr lang="en-US" altLang="zh-CN" dirty="0" smtClean="0"/>
          </a:p>
          <a:p>
            <a:r>
              <a:rPr lang="en-US" altLang="zh-CN" i="1" dirty="0" smtClean="0"/>
              <a:t>Merge(</a:t>
            </a:r>
            <a:r>
              <a:rPr lang="en-US" altLang="zh-CN" i="1" dirty="0" err="1" smtClean="0"/>
              <a:t>a,b</a:t>
            </a:r>
            <a:r>
              <a:rPr lang="en-US" altLang="zh-CN" i="1" dirty="0"/>
              <a:t>)</a:t>
            </a:r>
            <a:endParaRPr lang="en-US" altLang="zh-CN" i="1" dirty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的树根的父亲，设置为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的树根</a:t>
            </a:r>
            <a:endParaRPr lang="en-US" altLang="zh-CN" dirty="0" smtClean="0"/>
          </a:p>
          <a:p>
            <a:r>
              <a:rPr lang="zh-CN" altLang="en-US" i="1" dirty="0" smtClean="0"/>
              <a:t>缺点：</a:t>
            </a:r>
            <a:endParaRPr lang="en-US" altLang="zh-CN" i="1" dirty="0"/>
          </a:p>
          <a:p>
            <a:pPr lvl="1"/>
            <a:r>
              <a:rPr lang="zh-CN" altLang="en-US" dirty="0" smtClean="0"/>
              <a:t>树的深度失控则查树根可能太慢！</a:t>
            </a:r>
            <a:endParaRPr lang="en-US" altLang="zh-CN" i="1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3" name="Oval 14"/>
          <p:cNvSpPr/>
          <p:nvPr/>
        </p:nvSpPr>
        <p:spPr bwMode="auto">
          <a:xfrm>
            <a:off x="7475880" y="338568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Oval 31"/>
          <p:cNvSpPr/>
          <p:nvPr/>
        </p:nvSpPr>
        <p:spPr bwMode="auto">
          <a:xfrm>
            <a:off x="7475880" y="3814316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b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35" name="Oval 32"/>
          <p:cNvSpPr/>
          <p:nvPr/>
        </p:nvSpPr>
        <p:spPr bwMode="auto">
          <a:xfrm>
            <a:off x="7475880" y="424294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6" name="Oval 33"/>
          <p:cNvSpPr/>
          <p:nvPr/>
        </p:nvSpPr>
        <p:spPr bwMode="auto">
          <a:xfrm>
            <a:off x="7475880" y="4671572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7" name="Straight Connector 35"/>
          <p:cNvCxnSpPr>
            <a:stCxn id="33" idx="4"/>
            <a:endCxn id="34" idx="0"/>
          </p:cNvCxnSpPr>
          <p:nvPr/>
        </p:nvCxnSpPr>
        <p:spPr bwMode="auto">
          <a:xfrm rot="5400000">
            <a:off x="7557321" y="3747880"/>
            <a:ext cx="132873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34" idx="4"/>
            <a:endCxn id="35" idx="0"/>
          </p:cNvCxnSpPr>
          <p:nvPr/>
        </p:nvCxnSpPr>
        <p:spPr bwMode="auto">
          <a:xfrm rot="5400000">
            <a:off x="7557321" y="4176508"/>
            <a:ext cx="132873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9"/>
          <p:cNvCxnSpPr>
            <a:stCxn id="35" idx="4"/>
            <a:endCxn id="36" idx="0"/>
          </p:cNvCxnSpPr>
          <p:nvPr/>
        </p:nvCxnSpPr>
        <p:spPr bwMode="auto">
          <a:xfrm rot="5400000">
            <a:off x="7557321" y="4605136"/>
            <a:ext cx="132873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Bent Arrow 44"/>
          <p:cNvSpPr/>
          <p:nvPr/>
        </p:nvSpPr>
        <p:spPr bwMode="auto">
          <a:xfrm flipH="1">
            <a:off x="7797350" y="3439267"/>
            <a:ext cx="267893" cy="1393041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" name="TextBox 45"/>
          <p:cNvSpPr txBox="1"/>
          <p:nvPr/>
        </p:nvSpPr>
        <p:spPr>
          <a:xfrm>
            <a:off x="8172400" y="3867894"/>
            <a:ext cx="1553777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zh-CN" sz="2100" dirty="0">
                <a:latin typeface="+mn-lt"/>
                <a:ea typeface="微软雅黑" panose="020B0503020204020204" pitchFamily="34" charset="-122"/>
              </a:rPr>
              <a:t>O(N)!</a:t>
            </a:r>
            <a:endParaRPr kumimoji="1" lang="zh-CN" altLang="en-US" sz="2100" dirty="0">
              <a:latin typeface="+mn-lt"/>
              <a:ea typeface="微软雅黑" panose="020B0503020204020204" pitchFamily="34" charset="-122"/>
            </a:endParaRPr>
          </a:p>
        </p:txBody>
      </p:sp>
      <p:cxnSp>
        <p:nvCxnSpPr>
          <p:cNvPr id="42" name="Curved Connector 13"/>
          <p:cNvCxnSpPr>
            <a:stCxn id="33" idx="7"/>
            <a:endCxn id="33" idx="1"/>
          </p:cNvCxnSpPr>
          <p:nvPr/>
        </p:nvCxnSpPr>
        <p:spPr bwMode="auto">
          <a:xfrm rot="16200000" flipV="1">
            <a:off x="7623757" y="3324436"/>
            <a:ext cx="1191" cy="209130"/>
          </a:xfrm>
          <a:prstGeom prst="curvedConnector3">
            <a:avLst>
              <a:gd name="adj1" fmla="val 180321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改进方法一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1481" y="882711"/>
            <a:ext cx="8229600" cy="3469492"/>
          </a:xfrm>
        </p:spPr>
        <p:txBody>
          <a:bodyPr/>
          <a:lstStyle/>
          <a:p>
            <a:r>
              <a:rPr lang="zh-CN" altLang="en-US" sz="2800" dirty="0"/>
              <a:t>合并两棵树时，把深度浅的树直接挂在另一棵树的</a:t>
            </a:r>
            <a:r>
              <a:rPr lang="zh-CN" altLang="en-US" sz="2800" dirty="0" smtClean="0"/>
              <a:t>根结点下面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合并两棵同深度的树时，必然导致深度增加，不够理想</a:t>
            </a:r>
            <a:endParaRPr lang="en-US" altLang="zh-CN" sz="2800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改进方法二：</a:t>
            </a:r>
            <a:r>
              <a:rPr lang="zh-CN" altLang="en-US" sz="3200" dirty="0" smtClean="0">
                <a:solidFill>
                  <a:srgbClr val="FF0000"/>
                </a:solidFill>
              </a:rPr>
              <a:t>路径压缩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1481" y="882711"/>
            <a:ext cx="8229600" cy="3469492"/>
          </a:xfrm>
        </p:spPr>
        <p:txBody>
          <a:bodyPr/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查询一个结点的根时，直接将该结点到根路径上的每个结点，都直接挂在根下面。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经过多次查询，很可能所有树的深度都是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&lt;= 2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2251548" y="171156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Oval 6"/>
          <p:cNvSpPr/>
          <p:nvPr/>
        </p:nvSpPr>
        <p:spPr bwMode="auto">
          <a:xfrm>
            <a:off x="3055225" y="278313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c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7" name="Oval 7"/>
          <p:cNvSpPr/>
          <p:nvPr/>
        </p:nvSpPr>
        <p:spPr bwMode="auto">
          <a:xfrm>
            <a:off x="2654460" y="224735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b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8" name="Oval 8"/>
          <p:cNvSpPr/>
          <p:nvPr/>
        </p:nvSpPr>
        <p:spPr bwMode="auto">
          <a:xfrm>
            <a:off x="3458137" y="331892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9"/>
          <p:cNvCxnSpPr>
            <a:stCxn id="5" idx="3"/>
            <a:endCxn id="13" idx="0"/>
          </p:cNvCxnSpPr>
          <p:nvPr/>
        </p:nvCxnSpPr>
        <p:spPr bwMode="auto">
          <a:xfrm rot="5400000">
            <a:off x="2037771" y="2017052"/>
            <a:ext cx="310132" cy="204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10"/>
          <p:cNvCxnSpPr>
            <a:stCxn id="5" idx="5"/>
            <a:endCxn id="7" idx="1"/>
          </p:cNvCxnSpPr>
          <p:nvPr/>
        </p:nvCxnSpPr>
        <p:spPr bwMode="auto">
          <a:xfrm rot="16200000" flipH="1">
            <a:off x="2437554" y="2030447"/>
            <a:ext cx="326655" cy="193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1"/>
          <p:cNvCxnSpPr>
            <a:stCxn id="8" idx="1"/>
            <a:endCxn id="6" idx="5"/>
          </p:cNvCxnSpPr>
          <p:nvPr/>
        </p:nvCxnSpPr>
        <p:spPr bwMode="auto">
          <a:xfrm rot="16200000" flipV="1">
            <a:off x="3241231" y="3102017"/>
            <a:ext cx="326655" cy="193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4"/>
          <p:cNvCxnSpPr>
            <a:stCxn id="6" idx="1"/>
            <a:endCxn id="7" idx="5"/>
          </p:cNvCxnSpPr>
          <p:nvPr/>
        </p:nvCxnSpPr>
        <p:spPr bwMode="auto">
          <a:xfrm rot="16200000" flipV="1">
            <a:off x="2839392" y="2567305"/>
            <a:ext cx="326655" cy="1916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Isosceles Triangle 27"/>
          <p:cNvSpPr/>
          <p:nvPr/>
        </p:nvSpPr>
        <p:spPr bwMode="auto">
          <a:xfrm>
            <a:off x="1930077" y="2274143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Isosceles Triangle 31"/>
          <p:cNvSpPr/>
          <p:nvPr/>
        </p:nvSpPr>
        <p:spPr bwMode="auto">
          <a:xfrm>
            <a:off x="2358705" y="2809928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5" name="Straight Connector 32"/>
          <p:cNvCxnSpPr>
            <a:stCxn id="7" idx="3"/>
            <a:endCxn id="14" idx="0"/>
          </p:cNvCxnSpPr>
          <p:nvPr/>
        </p:nvCxnSpPr>
        <p:spPr bwMode="auto">
          <a:xfrm rot="5400000">
            <a:off x="2453541" y="2565695"/>
            <a:ext cx="310132" cy="1783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Isosceles Triangle 36"/>
          <p:cNvSpPr/>
          <p:nvPr/>
        </p:nvSpPr>
        <p:spPr bwMode="auto">
          <a:xfrm>
            <a:off x="2787333" y="3318924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7" name="Straight Connector 37"/>
          <p:cNvCxnSpPr>
            <a:stCxn id="6" idx="3"/>
            <a:endCxn id="16" idx="0"/>
          </p:cNvCxnSpPr>
          <p:nvPr/>
        </p:nvCxnSpPr>
        <p:spPr bwMode="auto">
          <a:xfrm rot="5400000">
            <a:off x="2881631" y="3102017"/>
            <a:ext cx="283343" cy="1504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40"/>
          <p:cNvSpPr/>
          <p:nvPr/>
        </p:nvSpPr>
        <p:spPr bwMode="auto">
          <a:xfrm>
            <a:off x="5359101" y="171156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9" name="Oval 41"/>
          <p:cNvSpPr/>
          <p:nvPr/>
        </p:nvSpPr>
        <p:spPr bwMode="auto">
          <a:xfrm>
            <a:off x="6269935" y="224735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c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20" name="Oval 42"/>
          <p:cNvSpPr/>
          <p:nvPr/>
        </p:nvSpPr>
        <p:spPr bwMode="auto">
          <a:xfrm>
            <a:off x="5680572" y="224735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b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21" name="Oval 43"/>
          <p:cNvSpPr/>
          <p:nvPr/>
        </p:nvSpPr>
        <p:spPr bwMode="auto">
          <a:xfrm>
            <a:off x="6814864" y="224735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/>
          <a:lstStyle/>
          <a:p>
            <a:pPr algn="ctr" defTabSz="685800"/>
            <a:r>
              <a:rPr lang="en-US" altLang="zh-CN" sz="135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2" name="Straight Connector 44"/>
          <p:cNvCxnSpPr>
            <a:stCxn id="18" idx="4"/>
            <a:endCxn id="26" idx="0"/>
          </p:cNvCxnSpPr>
          <p:nvPr/>
        </p:nvCxnSpPr>
        <p:spPr bwMode="auto">
          <a:xfrm rot="5400000">
            <a:off x="5219263" y="1986426"/>
            <a:ext cx="266819" cy="308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45"/>
          <p:cNvCxnSpPr>
            <a:stCxn id="18" idx="4"/>
            <a:endCxn id="20" idx="1"/>
          </p:cNvCxnSpPr>
          <p:nvPr/>
        </p:nvCxnSpPr>
        <p:spPr bwMode="auto">
          <a:xfrm rot="16200000" flipH="1">
            <a:off x="5473760" y="2040541"/>
            <a:ext cx="283343" cy="2169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46"/>
          <p:cNvCxnSpPr>
            <a:stCxn id="21" idx="1"/>
            <a:endCxn id="18" idx="4"/>
          </p:cNvCxnSpPr>
          <p:nvPr/>
        </p:nvCxnSpPr>
        <p:spPr bwMode="auto">
          <a:xfrm rot="16200000" flipV="1">
            <a:off x="6040906" y="1473395"/>
            <a:ext cx="283343" cy="13511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47"/>
          <p:cNvCxnSpPr>
            <a:stCxn id="19" idx="1"/>
            <a:endCxn id="18" idx="4"/>
          </p:cNvCxnSpPr>
          <p:nvPr/>
        </p:nvCxnSpPr>
        <p:spPr bwMode="auto">
          <a:xfrm rot="16200000" flipV="1">
            <a:off x="5768441" y="1745859"/>
            <a:ext cx="283343" cy="806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48"/>
          <p:cNvSpPr/>
          <p:nvPr/>
        </p:nvSpPr>
        <p:spPr bwMode="auto">
          <a:xfrm>
            <a:off x="5037630" y="2274143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7" name="Isosceles Triangle 49"/>
          <p:cNvSpPr/>
          <p:nvPr/>
        </p:nvSpPr>
        <p:spPr bwMode="auto">
          <a:xfrm>
            <a:off x="5359101" y="2729560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8" name="Straight Connector 50"/>
          <p:cNvCxnSpPr>
            <a:stCxn id="20" idx="3"/>
            <a:endCxn id="27" idx="0"/>
          </p:cNvCxnSpPr>
          <p:nvPr/>
        </p:nvCxnSpPr>
        <p:spPr bwMode="auto">
          <a:xfrm rot="5400000">
            <a:off x="5506978" y="2512654"/>
            <a:ext cx="229764" cy="204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Isosceles Triangle 51"/>
          <p:cNvSpPr/>
          <p:nvPr/>
        </p:nvSpPr>
        <p:spPr bwMode="auto">
          <a:xfrm>
            <a:off x="6002043" y="2756349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0" name="Straight Connector 52"/>
          <p:cNvCxnSpPr>
            <a:stCxn id="19" idx="3"/>
            <a:endCxn id="29" idx="0"/>
          </p:cNvCxnSpPr>
          <p:nvPr/>
        </p:nvCxnSpPr>
        <p:spPr bwMode="auto">
          <a:xfrm rot="5400000">
            <a:off x="6109737" y="2552837"/>
            <a:ext cx="256553" cy="1504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Isosceles Triangle 58"/>
          <p:cNvSpPr/>
          <p:nvPr/>
        </p:nvSpPr>
        <p:spPr bwMode="auto">
          <a:xfrm>
            <a:off x="3448563" y="3881498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2" name="Straight Connector 59"/>
          <p:cNvCxnSpPr>
            <a:stCxn id="8" idx="4"/>
            <a:endCxn id="31" idx="0"/>
          </p:cNvCxnSpPr>
          <p:nvPr/>
        </p:nvCxnSpPr>
        <p:spPr bwMode="auto">
          <a:xfrm rot="16200000" flipH="1">
            <a:off x="3474248" y="3746445"/>
            <a:ext cx="266819" cy="3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Isosceles Triangle 64"/>
          <p:cNvSpPr/>
          <p:nvPr/>
        </p:nvSpPr>
        <p:spPr bwMode="auto">
          <a:xfrm>
            <a:off x="6805720" y="2729560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4" name="Straight Connector 65"/>
          <p:cNvCxnSpPr>
            <a:stCxn id="21" idx="4"/>
            <a:endCxn id="33" idx="0"/>
          </p:cNvCxnSpPr>
          <p:nvPr/>
        </p:nvCxnSpPr>
        <p:spPr bwMode="auto">
          <a:xfrm rot="16200000" flipH="1">
            <a:off x="6871373" y="2634477"/>
            <a:ext cx="186452" cy="37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Striped Right Arrow 67"/>
          <p:cNvSpPr/>
          <p:nvPr/>
        </p:nvSpPr>
        <p:spPr bwMode="auto">
          <a:xfrm>
            <a:off x="3644589" y="2247353"/>
            <a:ext cx="964413" cy="321471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6" name="TextBox 68"/>
          <p:cNvSpPr txBox="1"/>
          <p:nvPr/>
        </p:nvSpPr>
        <p:spPr>
          <a:xfrm>
            <a:off x="3448694" y="1794416"/>
            <a:ext cx="18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微软雅黑" panose="020B0503020204020204" pitchFamily="34" charset="-122"/>
              </a:rPr>
              <a:t>GetRoot</a:t>
            </a:r>
            <a:r>
              <a:rPr lang="en-US" altLang="zh-CN" dirty="0" smtClean="0">
                <a:ea typeface="微软雅黑" panose="020B0503020204020204" pitchFamily="34" charset="-122"/>
              </a:rPr>
              <a:t> (d)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Title 2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改进方法二：</a:t>
            </a:r>
            <a:r>
              <a:rPr lang="zh-CN" altLang="en-US" sz="3200" dirty="0" smtClean="0">
                <a:solidFill>
                  <a:srgbClr val="FF0000"/>
                </a:solidFill>
              </a:rPr>
              <a:t>路径压缩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改进方法二：</a:t>
            </a:r>
            <a:r>
              <a:rPr lang="zh-CN" altLang="en-US" sz="3200" dirty="0">
                <a:solidFill>
                  <a:srgbClr val="FF0000"/>
                </a:solidFill>
              </a:rPr>
              <a:t>路径压缩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882711"/>
            <a:ext cx="8229600" cy="3469492"/>
          </a:xfrm>
        </p:spPr>
        <p:txBody>
          <a:bodyPr/>
          <a:lstStyle/>
          <a:p>
            <a:r>
              <a:rPr lang="zh-CN" altLang="en-US" sz="2400" dirty="0" smtClean="0"/>
              <a:t>基本操作 </a:t>
            </a:r>
            <a:r>
              <a:rPr lang="en-US" altLang="zh-CN" sz="2400" dirty="0" err="1" smtClean="0"/>
              <a:t>GetRoot</a:t>
            </a:r>
            <a:r>
              <a:rPr lang="en-US" altLang="zh-CN" sz="2400" dirty="0" smtClean="0"/>
              <a:t> (a) </a:t>
            </a:r>
            <a:r>
              <a:rPr lang="zh-CN" altLang="en-US" sz="2400" dirty="0" smtClean="0"/>
              <a:t>求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的树根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parent[a] != a: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parent[a] =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(parent[a])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parent[a]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535488" y="3394508"/>
            <a:ext cx="4608512" cy="140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#old one</a:t>
            </a:r>
            <a:endParaRPr lang="en-US" altLang="zh-CN" sz="17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zh-CN" sz="1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parent[a] == a:</a:t>
            </a:r>
            <a:endParaRPr lang="en-US" altLang="zh-CN" sz="1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a</a:t>
            </a:r>
            <a:endParaRPr lang="en-US" altLang="zh-CN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(parent[a])</a:t>
            </a:r>
            <a:endParaRPr lang="en-US" altLang="zh-CN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改进方法二：</a:t>
            </a:r>
            <a:r>
              <a:rPr lang="zh-CN" altLang="en-US" sz="3200" dirty="0">
                <a:solidFill>
                  <a:srgbClr val="FF0000"/>
                </a:solidFill>
              </a:rPr>
              <a:t>路径压缩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882711"/>
            <a:ext cx="8229600" cy="34694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 = [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range(N)]</a:t>
            </a:r>
            <a:endParaRPr lang="en-US" altLang="zh-CN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Merge(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CN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zh-CN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树根挂到</a:t>
            </a:r>
            <a:r>
              <a:rPr lang="en-US" altLang="zh-CN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树根下</a:t>
            </a:r>
            <a:endParaRPr lang="zh-CN" alt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parent[</a:t>
            </a:r>
            <a:r>
              <a:rPr lang="en-US" altLang="zh-CN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altLang="zh-CN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Query(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查询</a:t>
            </a:r>
            <a:r>
              <a:rPr lang="en-US" altLang="zh-CN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zh-CN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是否位于同一棵树</a:t>
            </a:r>
            <a:endParaRPr lang="zh-CN" alt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== 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altLang="zh-CN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并</a:t>
            </a:r>
            <a:r>
              <a:rPr lang="zh-CN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查</a:t>
            </a:r>
            <a:r>
              <a:rPr lang="zh-CN" altLang="en-US" sz="2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集的空间复杂度</a:t>
            </a:r>
            <a:r>
              <a:rPr lang="en-US" altLang="zh-CN" sz="2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O(N),</a:t>
            </a:r>
            <a:r>
              <a:rPr lang="zh-CN" altLang="en-US" sz="2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时间复杂度就是</a:t>
            </a:r>
            <a:r>
              <a:rPr lang="en-US" altLang="zh-CN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zh-CN" altLang="en-US" sz="2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的复杂度</a:t>
            </a:r>
            <a:endParaRPr lang="en-US" altLang="zh-CN" sz="2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并查集的时间复杂度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882711"/>
            <a:ext cx="8712968" cy="3469492"/>
          </a:xfrm>
        </p:spPr>
        <p:txBody>
          <a:bodyPr/>
          <a:lstStyle/>
          <a:p>
            <a:pPr marL="0" indent="0">
              <a:buNone/>
            </a:pPr>
            <a:endParaRPr lang="en-US" altLang="zh-CN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zh-CN" alt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的时间复杂度</a:t>
            </a:r>
            <a:r>
              <a:rPr lang="en-US" altLang="zh-CN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O(log(n))</a:t>
            </a:r>
            <a:endParaRPr lang="en-US" altLang="zh-CN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树的概念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85710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每个结点可以有任意多棵不相交的子树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子树有序，从左到右依次是子树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1,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子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树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2......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二叉树的结点在只有一棵子树的情况下，要区分是左子树还是右子树。树的结点在只有一棵子树的情况下，都算其是第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棵子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树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所以二叉树不是树</a:t>
            </a:r>
            <a:r>
              <a:rPr lang="en-US" altLang="zh-CN" sz="18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8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支持广度优先遍历、前序遍历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先处理根结点，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再依次处理各个子树）和后序遍历（先依次处理各个子树，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再处理根结点），中序遍历无明确定义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img2.baidu.com/it/u=1310155488,3120475740&amp;fm=26&amp;fmt=auto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59782"/>
            <a:ext cx="2317769" cy="190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6657975" y="4681538"/>
            <a:ext cx="2493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</a:rPr>
              <a:t>福建省宁德市北岸公园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221" name="标题 1"/>
          <p:cNvSpPr txBox="1"/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并查集例题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The Suspects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54092"/>
            <a:ext cx="6227762" cy="4670822"/>
          </a:xfrm>
          <a:prstGeom prst="rect">
            <a:avLst/>
          </a:prstGeom>
        </p:spPr>
      </p:pic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7136450" y="4713910"/>
            <a:ext cx="201548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</a:rPr>
              <a:t>新疆喀拉峻鳄鱼湾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480" y="1203598"/>
            <a:ext cx="8615015" cy="3469492"/>
          </a:xfrm>
        </p:spPr>
        <p:txBody>
          <a:bodyPr/>
          <a:lstStyle/>
          <a:p>
            <a:r>
              <a:rPr lang="zh-CN" altLang="en-US" sz="2800" dirty="0" smtClean="0"/>
              <a:t>有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个学生，编号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 n-1, </a:t>
            </a:r>
            <a:r>
              <a:rPr lang="zh-CN" altLang="en-US" sz="2800" dirty="0" smtClean="0"/>
              <a:t>以及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个团体，</a:t>
            </a:r>
            <a:r>
              <a:rPr lang="en-US" altLang="zh-CN" sz="2800" dirty="0" smtClean="0"/>
              <a:t>(</a:t>
            </a:r>
            <a:r>
              <a:rPr lang="en-US" sz="2800" dirty="0" smtClean="0"/>
              <a:t>0 &lt; n &lt;= 30000 </a:t>
            </a:r>
            <a:r>
              <a:rPr lang="en-US" altLang="zh-CN" sz="2800" dirty="0" smtClean="0"/>
              <a:t>,</a:t>
            </a:r>
            <a:r>
              <a:rPr lang="en-US" sz="2800" dirty="0" smtClean="0"/>
              <a:t> 0 &lt;= m &lt;= 500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一个学生可以属于多个团体，也可以不属于任何团体。一个学生得病，则它所属的整个团体都会被他传染而得病。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开始只有</a:t>
            </a:r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</a:rPr>
              <a:t>号学生得病</a:t>
            </a:r>
            <a:r>
              <a:rPr lang="zh-CN" altLang="en-US" sz="2800" dirty="0" smtClean="0"/>
              <a:t>。已知每个团体都由哪些学生构成，</a:t>
            </a:r>
            <a:r>
              <a:rPr lang="zh-CN" altLang="en-US" sz="2800" dirty="0"/>
              <a:t>求最终一共</a:t>
            </a:r>
            <a:r>
              <a:rPr lang="zh-CN" altLang="en-US" sz="2800" dirty="0" smtClean="0"/>
              <a:t>多少个学生会得病。</a:t>
            </a:r>
            <a:endParaRPr lang="en-US" altLang="zh-CN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39552" y="919163"/>
            <a:ext cx="4248472" cy="39433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Sample Input</a:t>
            </a:r>
            <a:endParaRPr lang="en-US" b="1" dirty="0" smtClean="0"/>
          </a:p>
          <a:p>
            <a:pPr marL="0" indent="0">
              <a:buNone/>
            </a:pPr>
            <a:r>
              <a:rPr lang="en-US" sz="1800" b="1" dirty="0"/>
              <a:t>100 4 </a:t>
            </a:r>
            <a:r>
              <a:rPr lang="en-US" sz="1800" b="1" dirty="0" smtClean="0"/>
              <a:t>    </a:t>
            </a:r>
            <a:r>
              <a:rPr lang="en-US" sz="1800" b="1" dirty="0" smtClean="0">
                <a:solidFill>
                  <a:srgbClr val="00B050"/>
                </a:solidFill>
              </a:rPr>
              <a:t>//100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人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,4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团体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2 1 2 </a:t>
            </a:r>
            <a:r>
              <a:rPr lang="en-US" sz="1800" b="1" dirty="0" smtClean="0"/>
              <a:t>     </a:t>
            </a:r>
            <a:r>
              <a:rPr lang="en-US" sz="18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本团体有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2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人，编号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1,2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5 10 13 11 12 14 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2 0 1 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2 99 2 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200 2 </a:t>
            </a:r>
            <a:r>
              <a:rPr lang="en-US" sz="1800" b="1" dirty="0" smtClean="0"/>
              <a:t> 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//200</a:t>
            </a:r>
            <a:r>
              <a:rPr lang="zh-CN" altLang="en-US" sz="1800" b="1" dirty="0">
                <a:solidFill>
                  <a:srgbClr val="00B050"/>
                </a:solidFill>
              </a:rPr>
              <a:t>人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,2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团体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1 5 </a:t>
            </a:r>
            <a:r>
              <a:rPr lang="en-US" sz="1800" b="1" dirty="0" smtClean="0"/>
              <a:t>     </a:t>
            </a:r>
            <a:r>
              <a:rPr lang="en-US" altLang="zh-CN" sz="1800" b="1" dirty="0">
                <a:solidFill>
                  <a:srgbClr val="00B050"/>
                </a:solidFill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</a:rPr>
              <a:t>本团体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有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1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人</a:t>
            </a:r>
            <a:r>
              <a:rPr lang="zh-CN" altLang="en-US" sz="1800" b="1" dirty="0">
                <a:solidFill>
                  <a:srgbClr val="00B050"/>
                </a:solidFill>
              </a:rPr>
              <a:t>，编号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5</a:t>
            </a:r>
            <a:endParaRPr lang="en-US" altLang="zh-CN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5 </a:t>
            </a:r>
            <a:r>
              <a:rPr lang="en-US" sz="1800" b="1" dirty="0"/>
              <a:t>1 2 3 4 5 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1 0 </a:t>
            </a:r>
            <a:r>
              <a:rPr lang="en-US" sz="1800" b="1" dirty="0" smtClean="0"/>
              <a:t>   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//1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人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,0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团体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sz="1800" b="1" dirty="0" smtClean="0"/>
              <a:t>0 0     </a:t>
            </a:r>
            <a:r>
              <a:rPr lang="en-US" sz="18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结束标记</a:t>
            </a:r>
            <a:endParaRPr lang="en-US" altLang="zh-CN" sz="1800" b="1" dirty="0">
              <a:solidFill>
                <a:srgbClr val="00B050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7900" y="4683919"/>
            <a:ext cx="1600200" cy="357188"/>
          </a:xfrm>
        </p:spPr>
        <p:txBody>
          <a:bodyPr/>
          <a:lstStyle/>
          <a:p>
            <a:fld id="{180ACB8C-1FBD-40C5-9BF2-7BB206D3BC98}" type="slidenum">
              <a:rPr lang="zh-CN" altLang="en-US" smtClean="0"/>
            </a:fld>
            <a:endParaRPr lang="en-US" altLang="zh-CN"/>
          </a:p>
        </p:txBody>
      </p:sp>
      <p:sp>
        <p:nvSpPr>
          <p:cNvPr id="11" name="内容占位符 2"/>
          <p:cNvSpPr txBox="1"/>
          <p:nvPr/>
        </p:nvSpPr>
        <p:spPr bwMode="white">
          <a:xfrm>
            <a:off x="5076056" y="987574"/>
            <a:ext cx="2768201" cy="3943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sz="2400" b="1" kern="0" dirty="0">
                <a:latin typeface="+mn-lt"/>
                <a:ea typeface="微软雅黑" panose="020B0503020204020204" pitchFamily="34" charset="-122"/>
              </a:rPr>
              <a:t>Sample Output</a:t>
            </a:r>
            <a:endParaRPr kumimoji="1" lang="en-US" sz="2400" b="1" kern="0" dirty="0">
              <a:latin typeface="+mn-lt"/>
              <a:ea typeface="微软雅黑" panose="020B0503020204020204" pitchFamily="34" charset="-122"/>
            </a:endParaRPr>
          </a:p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sz="2400" b="1" kern="0" dirty="0">
                <a:latin typeface="+mn-lt"/>
                <a:ea typeface="微软雅黑" panose="020B0503020204020204" pitchFamily="34" charset="-122"/>
              </a:rPr>
              <a:t>4</a:t>
            </a:r>
            <a:endParaRPr kumimoji="1" lang="en-US" sz="2400" b="1" kern="0" dirty="0">
              <a:latin typeface="+mn-lt"/>
              <a:ea typeface="微软雅黑" panose="020B0503020204020204" pitchFamily="34" charset="-122"/>
            </a:endParaRPr>
          </a:p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sz="2400" b="1" kern="0" dirty="0">
                <a:latin typeface="+mn-lt"/>
                <a:ea typeface="微软雅黑" panose="020B0503020204020204" pitchFamily="34" charset="-122"/>
              </a:rPr>
              <a:t>1</a:t>
            </a:r>
            <a:endParaRPr kumimoji="1" lang="en-US" sz="2400" b="1" kern="0" dirty="0">
              <a:latin typeface="+mn-lt"/>
              <a:ea typeface="微软雅黑" panose="020B0503020204020204" pitchFamily="34" charset="-122"/>
            </a:endParaRPr>
          </a:p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sz="2400" b="1" kern="0" dirty="0">
                <a:latin typeface="+mn-lt"/>
                <a:ea typeface="微软雅黑" panose="020B0503020204020204" pitchFamily="34" charset="-122"/>
              </a:rPr>
              <a:t>1</a:t>
            </a:r>
            <a:endParaRPr kumimoji="1" lang="en-US" altLang="zh-CN" sz="2400" b="1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074171" y="3127186"/>
            <a:ext cx="36124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三组数据，分别是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: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100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个人，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4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个团体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200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个人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,2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个团体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个人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,0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个团体</a:t>
            </a:r>
            <a:endParaRPr lang="zh-CN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39552" y="919163"/>
            <a:ext cx="8280920" cy="39433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关键</a:t>
            </a:r>
            <a:r>
              <a:rPr lang="en-US" altLang="zh-CN" b="1" dirty="0" smtClean="0"/>
              <a:t>: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互相感染的人，应该属于同一个集合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。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一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个集合中任意一人得病，全集合人都得病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所有病人都是直接或间接被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0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号传染，因此所有病人都和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0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号在同一集合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b="1" smtClean="0">
                <a:solidFill>
                  <a:schemeClr val="tx1"/>
                </a:solidFill>
              </a:rPr>
              <a:t>开始每个人自成一个团体。</a:t>
            </a:r>
            <a:r>
              <a:rPr lang="en-US" altLang="zh-CN" sz="1800" b="1" smtClean="0">
                <a:solidFill>
                  <a:schemeClr val="tx1"/>
                </a:solidFill>
              </a:rPr>
              <a:t>a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和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b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在同一个团体，就将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a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所在的集合和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b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所在的集合合并。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最终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问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0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所在的集合有几个元素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7900" y="4683919"/>
            <a:ext cx="1600200" cy="357188"/>
          </a:xfrm>
        </p:spPr>
        <p:txBody>
          <a:bodyPr/>
          <a:lstStyle/>
          <a:p>
            <a:fld id="{180ACB8C-1FBD-40C5-9BF2-7BB206D3BC98}" type="slidenum">
              <a:rPr lang="zh-CN" altLang="en-US" smtClean="0"/>
            </a:fld>
            <a:endParaRPr lang="en-US" altLang="zh-CN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795354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 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 30000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 = [ 0 for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range(MAX+10) ]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total = [ 0 for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range(MAX+10) ] </a:t>
            </a:r>
            <a:endParaRPr lang="en-US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total[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(a)]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所在的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的人数</a:t>
            </a:r>
            <a:endParaRPr lang="zh-CN" altLang="en-US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a ): 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获取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的根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并把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父结点改为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根</a:t>
            </a:r>
            <a:endParaRPr lang="zh-CN" altLang="en-US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 parent[a]!= a: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parent[a]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(parent[a])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parent[a]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Merge( a, b ):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p1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(a)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p2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(b)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 p1 == p2: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return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total[p1] += total[p2]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parent[p2] = p1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795354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while 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True: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n, m = list( map(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input().split() ) )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 n == 0 and m == 0:	</a:t>
            </a:r>
            <a:endParaRPr lang="en-US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break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range(n):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parent[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total[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1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range(m):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list( map(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input().split() ) )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k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[0]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h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[1]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 j in range( 2, k + 1 ):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Merge( h,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[j] )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print( total[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(0)] )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 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此处写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parent[0]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可否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？</a:t>
            </a:r>
            <a:endParaRPr lang="en-US" altLang="zh-CN" b="1" dirty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zh-CN" altLang="en-US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795354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while 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True: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n, m = list( map(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input().split() ) )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 n == 0 and m == 0:	</a:t>
            </a:r>
            <a:endParaRPr lang="en-US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break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range(n):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parent[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total[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1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range(m):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list( map(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input().split() ) )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k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[0]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h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[1]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 j in range( 2, k + 1 ):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Merge( h,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[j] )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print( total[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(0)] )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 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此处写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parent[0]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可否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？</a:t>
            </a:r>
            <a:endParaRPr lang="en-US" altLang="zh-CN" b="1" dirty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不行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，因为可能还没进行过路径压缩，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parent[0]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的值不正确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zh-CN" altLang="en-US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1203598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</a:t>
            </a:r>
            <a:r>
              <a:rPr lang="en-US" altLang="zh-CN" sz="28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 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Merge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中维护必要的信息</a:t>
            </a:r>
            <a:endParaRPr lang="en-US" altLang="zh-CN" sz="28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28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注意：</a:t>
            </a:r>
            <a:r>
              <a:rPr lang="zh-CN" altLang="en-US" sz="2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两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棵树合并以后，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parent[a]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未必就是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的根，因为从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到根的路径可能还没经过压缩。</a:t>
            </a:r>
            <a:r>
              <a:rPr lang="en-US" altLang="zh-CN" sz="2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sz="2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(a)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后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parent[a]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才是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的根</a:t>
            </a:r>
            <a:endParaRPr lang="en-US" altLang="zh-CN" sz="28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8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(a)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后，如果又将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所在的集合并到其它集合上，那么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parent[a]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就又不是根了</a:t>
            </a:r>
            <a:endParaRPr lang="en-US" altLang="zh-CN" sz="28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32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32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32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32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并查集解题的套路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1203598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问有多少个集合，就是问有多少个元素的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就是它自己</a:t>
            </a:r>
            <a:endParaRPr lang="en-US" altLang="zh-CN" sz="32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并查集解题的套路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树的性质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85710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结点度数最多为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的树，第</a:t>
            </a:r>
            <a:r>
              <a:rPr lang="en-US" altLang="zh-CN" sz="1800" dirty="0" err="1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层最多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</a:t>
            </a:r>
            <a:r>
              <a:rPr lang="en-US" altLang="zh-CN" sz="1800" baseline="300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个结点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dirty="0" err="1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从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开始）。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结点度数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最多为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树，高为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h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时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最多有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</a:t>
            </a:r>
            <a:r>
              <a:rPr lang="en-US" altLang="zh-CN" sz="1800" baseline="300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h+1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-1 )/(k-1) 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个结点。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n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个结点的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度完全树，高度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h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lang="en-US" altLang="zh-CN" sz="1800" dirty="0" err="1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log</a:t>
            </a:r>
            <a:r>
              <a:rPr lang="en-US" altLang="zh-CN" sz="1800" baseline="-25000" dirty="0" err="1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k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n)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向下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取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整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n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个结点的树有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n-1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条边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img2.baidu.com/it/u=1310155488,3120475740&amp;fm=26&amp;fmt=auto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59782"/>
            <a:ext cx="2317769" cy="190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树的实现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直观表示法：每个结点有一个变量存放数据，加上一个可变长列表存放所有子结点指针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在不支持可变长列表的语言中，就要想别的办法，比如用二叉树来表示一棵树的儿子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-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兄弟表示法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父亲表示法：把所有结点编号，在每个结点内记录其父结点编号（用于并查集）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树的实现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388" y="842963"/>
            <a:ext cx="80010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defTabSz="431800" eaLnBrk="1" hangingPunct="1">
              <a:spcBef>
                <a:spcPct val="0"/>
              </a:spcBef>
              <a:buNone/>
            </a:pPr>
            <a:r>
              <a:rPr lang="zh-CN" alt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直观表示法：</a:t>
            </a:r>
            <a:endParaRPr lang="en-US" altLang="zh-CN" sz="1600" b="1" dirty="0" smtClean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*subtrees):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参数个数可变的函数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参数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subtrees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是个元组，其中每个元素都是一个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对象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data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self.subtrees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list(subtrees)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self.subtrees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是子树列表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addSubTree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self,tree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#tree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是一个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Tree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对象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self.subtrees.append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(tree)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preorderTraversal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self,op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op(self)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 t in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self.subtrees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t.preorderTraversal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(op)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postorderTraversal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self,op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 t in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self.subtrees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t.postorderTraversal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(op)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op(self)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71438" y="142875"/>
            <a:ext cx="9072562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树的实现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59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AF9C5-AB1A-49C3-927B-1C1CCF155894}" type="slidenum">
              <a:rPr lang="zh-CN" altLang="en-US" sz="1200">
                <a:solidFill>
                  <a:srgbClr val="898989"/>
                </a:solidFill>
                <a:ea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179512" y="673311"/>
            <a:ext cx="8712968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defTabSz="431800" eaLnBrk="1" hangingPunct="1">
              <a:spcBef>
                <a:spcPct val="0"/>
              </a:spcBef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printTree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self,level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输出树的层次结构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print("\t" * level +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 t in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self.subtrees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t.printTree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(level+1)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输出形如：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endParaRPr lang="pt-BR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B</a:t>
            </a:r>
            <a:endParaRPr lang="pt-BR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pt-BR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</a:t>
            </a:r>
            <a:endParaRPr lang="pt-BR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pt-BR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endParaRPr lang="pt-BR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pt-BR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</a:t>
            </a:r>
            <a:endParaRPr lang="pt-BR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pt-BR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G</a:t>
            </a:r>
            <a:endParaRPr lang="pt-BR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pt-BR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</a:t>
            </a:r>
            <a:endParaRPr lang="pt-BR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pt-BR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H</a:t>
            </a:r>
            <a:endParaRPr lang="pt-BR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r>
              <a:rPr lang="pt-BR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pt-BR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>
              <a:spcBef>
                <a:spcPct val="0"/>
              </a:spcBef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69678" y="3172795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5443288" y="2990784"/>
            <a:ext cx="794421" cy="180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6079249" y="265389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32130" y="319708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>
            <a:stCxn id="9" idx="0"/>
          </p:cNvCxnSpPr>
          <p:nvPr/>
        </p:nvCxnSpPr>
        <p:spPr>
          <a:xfrm flipH="1" flipV="1">
            <a:off x="6228184" y="3003798"/>
            <a:ext cx="962406" cy="193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1" idx="0"/>
          </p:cNvCxnSpPr>
          <p:nvPr/>
        </p:nvCxnSpPr>
        <p:spPr>
          <a:xfrm flipV="1">
            <a:off x="7190590" y="3534275"/>
            <a:ext cx="0" cy="412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288743" y="394721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3" idx="0"/>
          </p:cNvCxnSpPr>
          <p:nvPr/>
        </p:nvCxnSpPr>
        <p:spPr>
          <a:xfrm>
            <a:off x="5446740" y="3489715"/>
            <a:ext cx="463" cy="457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451821" y="3947218"/>
            <a:ext cx="287459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079249" y="319945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82707" y="394721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6041167" y="3535057"/>
            <a:ext cx="192235" cy="412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6" idx="4"/>
          </p:cNvCxnSpPr>
          <p:nvPr/>
        </p:nvCxnSpPr>
        <p:spPr>
          <a:xfrm flipH="1" flipV="1">
            <a:off x="6237709" y="3516378"/>
            <a:ext cx="375218" cy="430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4"/>
          </p:cNvCxnSpPr>
          <p:nvPr/>
        </p:nvCxnSpPr>
        <p:spPr>
          <a:xfrm>
            <a:off x="6237709" y="2970818"/>
            <a:ext cx="0" cy="2208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032130" y="394721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>
            <a:stCxn id="23" idx="0"/>
          </p:cNvCxnSpPr>
          <p:nvPr/>
        </p:nvCxnSpPr>
        <p:spPr>
          <a:xfrm flipV="1">
            <a:off x="7190590" y="4271743"/>
            <a:ext cx="0" cy="412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032130" y="4684686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79388" y="123825"/>
            <a:ext cx="8229600" cy="674688"/>
          </a:xfrm>
        </p:spPr>
        <p:txBody>
          <a:bodyPr/>
          <a:lstStyle/>
          <a:p>
            <a:r>
              <a:rPr lang="zh-CN" altLang="en-US" sz="2800" dirty="0" smtClean="0"/>
              <a:t>例题：构建树</a:t>
            </a:r>
            <a:endParaRPr lang="zh-CN" altLang="en-US" sz="2800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023225" y="4770438"/>
            <a:ext cx="77152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A35E3F0-8713-491F-9530-0B14C357BBD8}" type="slidenum">
              <a:rPr lang="zh-CN" altLang="en-US" sz="1200" smtClean="0">
                <a:solidFill>
                  <a:srgbClr val="898989"/>
                </a:solidFill>
              </a:rPr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5569" y="117193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读入：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endParaRPr lang="pt-BR" altLang="zh-CN" dirty="0" smtClean="0">
              <a:ea typeface="微软雅黑" panose="020B0503020204020204" pitchFamily="34" charset="-122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endParaRPr lang="pt-BR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B</a:t>
            </a:r>
            <a:endParaRPr lang="pt-BR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</a:t>
            </a:r>
            <a:endParaRPr lang="pt-BR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C</a:t>
            </a:r>
            <a:endParaRPr lang="pt-BR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</a:t>
            </a:r>
            <a:endParaRPr lang="pt-BR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G</a:t>
            </a:r>
            <a:endParaRPr lang="pt-BR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D</a:t>
            </a:r>
            <a:endParaRPr lang="pt-BR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H</a:t>
            </a:r>
            <a:endParaRPr lang="pt-BR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r>
              <a:rPr lang="pt-BR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I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1800" eaLnBrk="1" hangingPunct="1"/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构建直观表示法的树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565668" y="2291054"/>
            <a:ext cx="316920" cy="295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>
            <a:stCxn id="48" idx="4"/>
            <a:endCxn id="46" idx="0"/>
          </p:cNvCxnSpPr>
          <p:nvPr/>
        </p:nvCxnSpPr>
        <p:spPr>
          <a:xfrm flipH="1">
            <a:off x="5724128" y="2047728"/>
            <a:ext cx="794421" cy="243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360089" y="173080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255966" y="229504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>
            <a:stCxn id="49" idx="0"/>
            <a:endCxn id="48" idx="4"/>
          </p:cNvCxnSpPr>
          <p:nvPr/>
        </p:nvCxnSpPr>
        <p:spPr>
          <a:xfrm flipH="1" flipV="1">
            <a:off x="6518549" y="2047728"/>
            <a:ext cx="895877" cy="247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60" idx="0"/>
          </p:cNvCxnSpPr>
          <p:nvPr/>
        </p:nvCxnSpPr>
        <p:spPr>
          <a:xfrm flipV="1">
            <a:off x="7414426" y="2630046"/>
            <a:ext cx="0" cy="412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5569583" y="302412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>
            <a:endCxn id="52" idx="0"/>
          </p:cNvCxnSpPr>
          <p:nvPr/>
        </p:nvCxnSpPr>
        <p:spPr>
          <a:xfrm>
            <a:off x="5727580" y="2566625"/>
            <a:ext cx="463" cy="457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360089" y="227636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163547" y="3024128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>
            <a:endCxn id="56" idx="0"/>
          </p:cNvCxnSpPr>
          <p:nvPr/>
        </p:nvCxnSpPr>
        <p:spPr>
          <a:xfrm flipH="1">
            <a:off x="6322007" y="2611967"/>
            <a:ext cx="192236" cy="412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4" idx="0"/>
            <a:endCxn id="55" idx="4"/>
          </p:cNvCxnSpPr>
          <p:nvPr/>
        </p:nvCxnSpPr>
        <p:spPr>
          <a:xfrm flipH="1" flipV="1">
            <a:off x="6518549" y="2593288"/>
            <a:ext cx="270912" cy="425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527914" y="2047728"/>
            <a:ext cx="0" cy="2208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7255966" y="3042989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>
            <a:stCxn id="62" idx="0"/>
          </p:cNvCxnSpPr>
          <p:nvPr/>
        </p:nvCxnSpPr>
        <p:spPr>
          <a:xfrm flipV="1">
            <a:off x="7414426" y="3367514"/>
            <a:ext cx="0" cy="412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255966" y="3780457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631001" y="3018591"/>
            <a:ext cx="316920" cy="316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jFmZWIzNDg2MmIzZjExOTIzMmViNTBmYTMwYTk0ZW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7209</Words>
  <Application>WPS 演示</Application>
  <PresentationFormat>全屏显示(16:9)</PresentationFormat>
  <Paragraphs>1113</Paragraphs>
  <Slides>48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Arial</vt:lpstr>
      <vt:lpstr>宋体</vt:lpstr>
      <vt:lpstr>Wingdings</vt:lpstr>
      <vt:lpstr>微软雅黑</vt:lpstr>
      <vt:lpstr>Times New Roman</vt:lpstr>
      <vt:lpstr>黑体</vt:lpstr>
      <vt:lpstr>Calibri</vt:lpstr>
      <vt:lpstr>楷体</vt:lpstr>
      <vt:lpstr>Courier New</vt:lpstr>
      <vt:lpstr>Arial Unicode MS</vt:lpstr>
      <vt:lpstr>Malgun Gothic Semilight</vt:lpstr>
      <vt:lpstr>Calibri</vt:lpstr>
      <vt:lpstr>Office 主题</vt:lpstr>
      <vt:lpstr>数据结构和算法 （Python描述）</vt:lpstr>
      <vt:lpstr>树、森林和并查集</vt:lpstr>
      <vt:lpstr>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例题：构建树</vt:lpstr>
      <vt:lpstr>例题：构建树</vt:lpstr>
      <vt:lpstr>例题：构建树</vt:lpstr>
      <vt:lpstr>PowerPoint 演示文稿</vt:lpstr>
      <vt:lpstr>PowerPoint 演示文稿</vt:lpstr>
      <vt:lpstr>PowerPoint 演示文稿</vt:lpstr>
      <vt:lpstr>PowerPoint 演示文稿</vt:lpstr>
      <vt:lpstr>例题：构建儿子兄弟树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并查集</vt:lpstr>
      <vt:lpstr>PowerPoint 演示文稿</vt:lpstr>
      <vt:lpstr>Disjoint-Set  并查集</vt:lpstr>
      <vt:lpstr>并查集操作示例</vt:lpstr>
      <vt:lpstr>简单算法</vt:lpstr>
      <vt:lpstr>用树表示集合的算法</vt:lpstr>
      <vt:lpstr>用树表示集合的算法</vt:lpstr>
      <vt:lpstr>用树表示集合的算法</vt:lpstr>
      <vt:lpstr>用树表示集合的算法</vt:lpstr>
      <vt:lpstr>用树表示集合的算法</vt:lpstr>
      <vt:lpstr>改进方法一</vt:lpstr>
      <vt:lpstr>改进方法二：路径压缩</vt:lpstr>
      <vt:lpstr>改进方法二：路径压缩</vt:lpstr>
      <vt:lpstr>改进方法二：路径压缩</vt:lpstr>
      <vt:lpstr>改进方法二：路径压缩</vt:lpstr>
      <vt:lpstr>并查集的时间复杂度</vt:lpstr>
      <vt:lpstr>PowerPoint 演示文稿</vt:lpstr>
      <vt:lpstr>例题1： POJ1611  The Suspects</vt:lpstr>
      <vt:lpstr>例题1： POJ1611  The Suspects</vt:lpstr>
      <vt:lpstr>例题1： POJ1611  The Suspects</vt:lpstr>
      <vt:lpstr>例题1： POJ1611  The Suspects</vt:lpstr>
      <vt:lpstr>例题1： POJ1611  The Suspects</vt:lpstr>
      <vt:lpstr>例题1： POJ1611  The Suspects</vt:lpstr>
      <vt:lpstr>并查集解题的套路</vt:lpstr>
      <vt:lpstr>并查集解题的套路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张程煕</cp:lastModifiedBy>
  <cp:revision>870</cp:revision>
  <dcterms:created xsi:type="dcterms:W3CDTF">2024-04-02T13:48:05Z</dcterms:created>
  <dcterms:modified xsi:type="dcterms:W3CDTF">2024-04-02T15:01:31Z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9EB52E96D7284B9A83F162FE85A1BE05_12</vt:lpwstr>
  </property>
  <property fmtid="{D5CDD505-2E9C-101B-9397-08002B2CF9AE}" pid="3" name="KSOProductBuildVer">
    <vt:lpwstr>2052-12.1.0.16417</vt:lpwstr>
  </property>
</Properties>
</file>