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32" r:id="rId3"/>
    <p:sldId id="722" r:id="rId5"/>
    <p:sldId id="723" r:id="rId6"/>
    <p:sldId id="793" r:id="rId7"/>
    <p:sldId id="803" r:id="rId8"/>
    <p:sldId id="811" r:id="rId9"/>
    <p:sldId id="804" r:id="rId10"/>
    <p:sldId id="806" r:id="rId11"/>
    <p:sldId id="805" r:id="rId12"/>
    <p:sldId id="818" r:id="rId13"/>
    <p:sldId id="809" r:id="rId14"/>
    <p:sldId id="810" r:id="rId15"/>
    <p:sldId id="807" r:id="rId16"/>
    <p:sldId id="808" r:id="rId17"/>
    <p:sldId id="847" r:id="rId18"/>
    <p:sldId id="845" r:id="rId19"/>
    <p:sldId id="794" r:id="rId20"/>
    <p:sldId id="865" r:id="rId21"/>
    <p:sldId id="866" r:id="rId22"/>
    <p:sldId id="867" r:id="rId23"/>
    <p:sldId id="868" r:id="rId24"/>
    <p:sldId id="869" r:id="rId25"/>
    <p:sldId id="870" r:id="rId26"/>
    <p:sldId id="872" r:id="rId27"/>
    <p:sldId id="871" r:id="rId28"/>
    <p:sldId id="873" r:id="rId29"/>
    <p:sldId id="851" r:id="rId30"/>
    <p:sldId id="829" r:id="rId31"/>
    <p:sldId id="843" r:id="rId32"/>
    <p:sldId id="832" r:id="rId33"/>
    <p:sldId id="833" r:id="rId34"/>
    <p:sldId id="834" r:id="rId35"/>
    <p:sldId id="835" r:id="rId36"/>
    <p:sldId id="838" r:id="rId37"/>
    <p:sldId id="853" r:id="rId38"/>
    <p:sldId id="837" r:id="rId39"/>
    <p:sldId id="863" r:id="rId40"/>
    <p:sldId id="841" r:id="rId41"/>
    <p:sldId id="842" r:id="rId42"/>
    <p:sldId id="844" r:id="rId43"/>
    <p:sldId id="874" r:id="rId44"/>
    <p:sldId id="875" r:id="rId45"/>
  </p:sldIdLst>
  <p:sldSz cx="9144000" cy="5143500" type="screen16x9"/>
  <p:notesSz cx="6858000" cy="9144000"/>
  <p:custDataLst>
    <p:tags r:id="rId4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B"/>
    <a:srgbClr val="FF0000"/>
    <a:srgbClr val="33CC33"/>
    <a:srgbClr val="6600FF"/>
    <a:srgbClr val="920B08"/>
    <a:srgbClr val="972303"/>
    <a:srgbClr val="950508"/>
    <a:srgbClr val="E1E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93782" autoAdjust="0"/>
  </p:normalViewPr>
  <p:slideViewPr>
    <p:cSldViewPr showGuides="1">
      <p:cViewPr varScale="1">
        <p:scale>
          <a:sx n="87" d="100"/>
          <a:sy n="87" d="100"/>
        </p:scale>
        <p:origin x="1135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2769DD-CD30-4C02-B09D-4880DA170EAC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BF614BB-E2CE-4B0A-B6F4-153FA622C82A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34CE-5F3A-4814-8066-BDEBC721B9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5614EBBE-E079-4343-871C-4E59163D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D58F44-596A-4B92-8330-CFBE6B7DBDFE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5614EBBE-E079-4343-871C-4E59163D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5614EBBE-E079-4343-871C-4E59163D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5B827A0A-0F86-438F-8E17-22BF58189398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北京大学信息学院  郭炜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646D8-EE1D-4D2C-A3FE-047539287561}" type="datetime1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E1733-E5E8-49B6-BF06-9DB3B7AACCF3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43800-DA84-4271-A5DA-736F96561327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9BA09-740F-43D9-B946-ACABF6F7C69F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B05AE-F8F5-4A7E-8722-181A0A89304B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B79E1-687C-4022-8ADB-1A991CEF6C0A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北京大学信息学院  郭炜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F1614-FAD7-4F3D-A688-6FB992B15FC5}" type="datetime1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75498-B25B-4D46-B526-8498BB7A4E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0EFD-DB31-4483-B42D-61794F40CE76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E6686-3316-448D-8897-A79F0A26A61F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E0D62-A202-4659-AAF9-DA4284B58F48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E4F6-9FA8-403F-BCC6-E1A8AE942854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4DB5-A580-4076-9CC7-2E8A8DCF8867}" type="datetime1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6E56-9DAD-4B77-A7F4-062F03F2F844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E5000-88E6-4064-B80C-84D58C5D2902}" type="datetime1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5E197-178C-4E77-AA06-FE9F75DD41D0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A510D-52D3-4078-9D0C-AA245A21459B}" type="datetime1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2381E-7054-46AD-981B-5CDB522F0F9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10693-3E2F-4C85-A920-53CA0F4AA395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6B825-C263-46DF-B092-416DE71242A9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877FC-82E2-4DFD-981F-630894B56F39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36486-66C0-480E-A994-DCDEB93EAB6B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A6EDB8D-017A-4E56-BB31-2EB6AAB3C826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DE8A68A-A842-420C-AF6E-7FC83D7D21D2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://weibo.com/guoweiofpk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2268538" y="1347788"/>
            <a:ext cx="4464050" cy="1103312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数据结构和算法</a:t>
            </a:r>
            <a:br>
              <a:rPr lang="en-US" altLang="zh-CN" sz="3600" dirty="0"/>
            </a:br>
            <a:r>
              <a:rPr lang="zh-CN" altLang="en-US" sz="2600" dirty="0"/>
              <a:t>（</a:t>
            </a:r>
            <a:r>
              <a:rPr lang="en-US" altLang="zh-CN" sz="2600" dirty="0"/>
              <a:t>Python</a:t>
            </a:r>
            <a:r>
              <a:rPr lang="zh-CN" altLang="en-US" sz="2600" dirty="0"/>
              <a:t>描述）</a:t>
            </a:r>
            <a:endParaRPr lang="zh-CN" altLang="en-US" sz="2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0D143E-9921-41F6-A017-6219DCBBA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0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"/>
              </a:rPr>
              <a:t>http://weibo.com/guoweiofpku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学会程序和算法，走遍天下都不怕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讲义照片均为郭炜拍摄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51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321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矩形 7"/>
          <p:cNvSpPr>
            <a:spLocks noChangeArrowheads="1"/>
          </p:cNvSpPr>
          <p:nvPr/>
        </p:nvSpPr>
        <p:spPr bwMode="auto">
          <a:xfrm>
            <a:off x="971550" y="32829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微信公众号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二叉排序树删除结点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2) 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只有左子结点，则其左子结点取代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的地位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是父亲的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右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儿子，则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的左儿子作为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父亲的新右儿子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59093" y="230865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6501" y="2316028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36</a:t>
            </a:r>
            <a:endParaRPr lang="zh-CN" altLang="en-US" sz="1500" dirty="0"/>
          </a:p>
        </p:txBody>
      </p:sp>
      <p:sp>
        <p:nvSpPr>
          <p:cNvPr id="7" name="椭圆 6"/>
          <p:cNvSpPr/>
          <p:nvPr/>
        </p:nvSpPr>
        <p:spPr>
          <a:xfrm>
            <a:off x="2976601" y="297403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6977" y="2979158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30</a:t>
            </a:r>
            <a:endParaRPr lang="zh-CN" altLang="en-US" sz="1500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852302" y="2104795"/>
            <a:ext cx="79442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488263" y="175898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646723" y="2118877"/>
            <a:ext cx="103794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40308" y="1761992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17</a:t>
            </a:r>
            <a:endParaRPr lang="zh-CN" altLang="en-US" sz="1500" dirty="0"/>
          </a:p>
        </p:txBody>
      </p:sp>
      <p:sp>
        <p:nvSpPr>
          <p:cNvPr id="14" name="椭圆 13"/>
          <p:cNvSpPr/>
          <p:nvPr/>
        </p:nvSpPr>
        <p:spPr>
          <a:xfrm>
            <a:off x="1664435" y="229236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30595" y="2299798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5</a:t>
            </a:r>
            <a:endParaRPr lang="zh-CN" altLang="en-US" sz="1500" dirty="0"/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1868904" y="2595315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196506" y="295977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46269" y="2955543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6</a:t>
            </a:r>
            <a:endParaRPr lang="zh-CN" altLang="en-US" sz="1500" dirty="0"/>
          </a:p>
        </p:txBody>
      </p:sp>
      <p:cxnSp>
        <p:nvCxnSpPr>
          <p:cNvPr id="22" name="直接连接符 21"/>
          <p:cNvCxnSpPr>
            <a:endCxn id="8" idx="0"/>
          </p:cNvCxnSpPr>
          <p:nvPr/>
        </p:nvCxnSpPr>
        <p:spPr>
          <a:xfrm flipH="1">
            <a:off x="3123161" y="2642600"/>
            <a:ext cx="515719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8" idx="0"/>
          </p:cNvCxnSpPr>
          <p:nvPr/>
        </p:nvCxnSpPr>
        <p:spPr>
          <a:xfrm flipH="1" flipV="1">
            <a:off x="3168080" y="3281493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521374" y="363489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41187" y="3624553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35</a:t>
            </a:r>
            <a:endParaRPr lang="zh-CN" altLang="en-US" sz="1500" dirty="0"/>
          </a:p>
        </p:txBody>
      </p:sp>
      <p:sp>
        <p:nvSpPr>
          <p:cNvPr id="29" name="椭圆 28"/>
          <p:cNvSpPr/>
          <p:nvPr/>
        </p:nvSpPr>
        <p:spPr>
          <a:xfrm>
            <a:off x="2440308" y="363006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2578951" y="3300942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96425" y="3643459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19</a:t>
            </a:r>
            <a:endParaRPr lang="zh-CN" altLang="en-US" sz="1500" dirty="0"/>
          </a:p>
        </p:txBody>
      </p:sp>
      <p:sp>
        <p:nvSpPr>
          <p:cNvPr id="32" name="椭圆 31"/>
          <p:cNvSpPr/>
          <p:nvPr/>
        </p:nvSpPr>
        <p:spPr>
          <a:xfrm>
            <a:off x="1561517" y="367933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11280" y="3675104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8</a:t>
            </a:r>
            <a:endParaRPr lang="zh-CN" altLang="en-US" sz="1500" dirty="0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1756349" y="3309946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71474" y="2118877"/>
            <a:ext cx="483425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499992" y="2606694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8159441" y="229394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79817" y="2299066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30</a:t>
            </a:r>
            <a:endParaRPr lang="zh-CN" altLang="en-US" sz="15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6511507" y="2104063"/>
            <a:ext cx="79442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7147468" y="175825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H="1" flipV="1">
            <a:off x="7305928" y="2118145"/>
            <a:ext cx="103794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099513" y="176126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17</a:t>
            </a:r>
            <a:endParaRPr lang="zh-CN" altLang="en-US" sz="1500" dirty="0"/>
          </a:p>
        </p:txBody>
      </p:sp>
      <p:sp>
        <p:nvSpPr>
          <p:cNvPr id="71" name="椭圆 70"/>
          <p:cNvSpPr/>
          <p:nvPr/>
        </p:nvSpPr>
        <p:spPr>
          <a:xfrm>
            <a:off x="6323640" y="2291632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289800" y="2299066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5</a:t>
            </a:r>
            <a:endParaRPr lang="zh-CN" altLang="en-US" sz="1500" dirty="0"/>
          </a:p>
        </p:txBody>
      </p:sp>
      <p:cxnSp>
        <p:nvCxnSpPr>
          <p:cNvPr id="73" name="直接连接符 72"/>
          <p:cNvCxnSpPr/>
          <p:nvPr/>
        </p:nvCxnSpPr>
        <p:spPr>
          <a:xfrm flipH="1" flipV="1">
            <a:off x="6528109" y="2594583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6855711" y="295904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805474" y="2954811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6</a:t>
            </a:r>
            <a:endParaRPr lang="zh-CN" altLang="en-US" sz="1500" dirty="0"/>
          </a:p>
        </p:txBody>
      </p:sp>
      <p:cxnSp>
        <p:nvCxnSpPr>
          <p:cNvPr id="77" name="直接连接符 76"/>
          <p:cNvCxnSpPr>
            <a:stCxn id="79" idx="0"/>
          </p:cNvCxnSpPr>
          <p:nvPr/>
        </p:nvCxnSpPr>
        <p:spPr>
          <a:xfrm flipH="1" flipV="1">
            <a:off x="8350920" y="2601401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704214" y="295479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624027" y="2944461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35</a:t>
            </a:r>
            <a:endParaRPr lang="zh-CN" altLang="en-US" sz="1500" dirty="0"/>
          </a:p>
        </p:txBody>
      </p:sp>
      <p:sp>
        <p:nvSpPr>
          <p:cNvPr id="80" name="椭圆 79"/>
          <p:cNvSpPr/>
          <p:nvPr/>
        </p:nvSpPr>
        <p:spPr>
          <a:xfrm>
            <a:off x="7623148" y="294997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H="1">
            <a:off x="7761791" y="2620850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579265" y="2963367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19</a:t>
            </a:r>
            <a:endParaRPr lang="zh-CN" altLang="en-US" sz="1500" dirty="0"/>
          </a:p>
        </p:txBody>
      </p:sp>
      <p:sp>
        <p:nvSpPr>
          <p:cNvPr id="83" name="椭圆 82"/>
          <p:cNvSpPr/>
          <p:nvPr/>
        </p:nvSpPr>
        <p:spPr>
          <a:xfrm>
            <a:off x="6220722" y="3678602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170485" y="3674372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8</a:t>
            </a:r>
            <a:endParaRPr lang="zh-CN" altLang="en-US" sz="1500" dirty="0"/>
          </a:p>
        </p:txBody>
      </p:sp>
      <p:cxnSp>
        <p:nvCxnSpPr>
          <p:cNvPr id="85" name="直接连接符 84"/>
          <p:cNvCxnSpPr/>
          <p:nvPr/>
        </p:nvCxnSpPr>
        <p:spPr>
          <a:xfrm flipH="1">
            <a:off x="6415554" y="3309214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二叉排序树删除结点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2) 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只有左子结点，则其左子结点取代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的地位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没父亲，即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是树根，则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的左儿子成为新的树根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二叉排序树删除结点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buNone/>
            </a:pPr>
            <a:endParaRPr lang="en-US" altLang="zh-CN" sz="1800" dirty="0"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sz="1800" dirty="0">
                <a:ea typeface="微软雅黑" panose="020B0503020204020204" pitchFamily="34" charset="-122"/>
                <a:cs typeface="Courier New" panose="02070309020205020404" pitchFamily="49" charset="0"/>
              </a:rPr>
              <a:t>3) X</a:t>
            </a:r>
            <a:r>
              <a:rPr lang="zh-CN" altLang="en-US" sz="1800" dirty="0">
                <a:ea typeface="微软雅黑" panose="020B0503020204020204" pitchFamily="34" charset="-122"/>
                <a:cs typeface="Courier New" panose="02070309020205020404" pitchFamily="49" charset="0"/>
              </a:rPr>
              <a:t>只有右子结点：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则其右子结点取代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的地位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是父亲的左儿子，则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的右儿子作为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父亲的新左儿子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是父亲的右儿子，则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的右儿子作为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父亲的新右儿子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没父亲，即是树根，则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的右儿子成为新的树根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二叉排序树删除结点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4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既有左子结点，又有右子结点，有两种做法：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做法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： 找到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的中序遍历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后继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结点，即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右子树中最小的结点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覆盖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中的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，然后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递归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删除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如何找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Y: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进入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的右子结点，然后不停往左子结点走，直到没有左子结点为止。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做法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：找到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的中序遍历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前驱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结点，即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左子树中最大的结点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覆盖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中的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，然后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递归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删除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如何找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Y: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进入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的左子结点，然后不停往右子结点走，直到没有右子结点为止。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二叉排序树删除结点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4) 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左右子结点都有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964090" y="189481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881498" y="1902190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36</a:t>
            </a:r>
            <a:endParaRPr lang="zh-CN" altLang="en-US" sz="1500" dirty="0"/>
          </a:p>
        </p:txBody>
      </p:sp>
      <p:sp>
        <p:nvSpPr>
          <p:cNvPr id="38" name="椭圆 37"/>
          <p:cNvSpPr/>
          <p:nvPr/>
        </p:nvSpPr>
        <p:spPr>
          <a:xfrm>
            <a:off x="2381598" y="256019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01974" y="2565320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30</a:t>
            </a:r>
            <a:endParaRPr lang="zh-CN" altLang="en-US" sz="1500" dirty="0"/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1257299" y="1690957"/>
            <a:ext cx="79442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893260" y="134514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 flipV="1">
            <a:off x="2051720" y="1705039"/>
            <a:ext cx="103794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845305" y="1348154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17</a:t>
            </a:r>
            <a:endParaRPr lang="zh-CN" altLang="en-US" sz="1500" dirty="0"/>
          </a:p>
        </p:txBody>
      </p:sp>
      <p:sp>
        <p:nvSpPr>
          <p:cNvPr id="46" name="椭圆 45"/>
          <p:cNvSpPr/>
          <p:nvPr/>
        </p:nvSpPr>
        <p:spPr>
          <a:xfrm>
            <a:off x="1021525" y="188235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87685" y="1889785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</a:t>
            </a:r>
            <a:endParaRPr lang="zh-CN" altLang="en-US" sz="1500" dirty="0"/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1199214" y="2216439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526816" y="258089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42765" y="2576667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14</a:t>
            </a:r>
            <a:endParaRPr lang="zh-CN" altLang="en-US" sz="1500" dirty="0"/>
          </a:p>
        </p:txBody>
      </p:sp>
      <p:cxnSp>
        <p:nvCxnSpPr>
          <p:cNvPr id="52" name="直接连接符 51"/>
          <p:cNvCxnSpPr>
            <a:endCxn id="39" idx="0"/>
          </p:cNvCxnSpPr>
          <p:nvPr/>
        </p:nvCxnSpPr>
        <p:spPr>
          <a:xfrm flipH="1">
            <a:off x="2528158" y="2228762"/>
            <a:ext cx="515719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5" idx="0"/>
            <a:endCxn id="37" idx="2"/>
          </p:cNvCxnSpPr>
          <p:nvPr/>
        </p:nvCxnSpPr>
        <p:spPr>
          <a:xfrm flipH="1" flipV="1">
            <a:off x="3107682" y="2225355"/>
            <a:ext cx="516644" cy="343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3476792" y="257270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98142" y="2568476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40</a:t>
            </a:r>
            <a:endParaRPr lang="zh-CN" altLang="en-US" sz="1500" dirty="0"/>
          </a:p>
        </p:txBody>
      </p:sp>
      <p:cxnSp>
        <p:nvCxnSpPr>
          <p:cNvPr id="56" name="直接连接符 55"/>
          <p:cNvCxnSpPr>
            <a:stCxn id="58" idx="0"/>
          </p:cNvCxnSpPr>
          <p:nvPr/>
        </p:nvCxnSpPr>
        <p:spPr>
          <a:xfrm flipH="1" flipV="1">
            <a:off x="1785980" y="2888485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2139274" y="3241882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059087" y="3231545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15</a:t>
            </a:r>
            <a:endParaRPr lang="zh-CN" altLang="en-US" sz="1500" dirty="0"/>
          </a:p>
        </p:txBody>
      </p:sp>
      <p:sp>
        <p:nvSpPr>
          <p:cNvPr id="59" name="椭圆 58"/>
          <p:cNvSpPr/>
          <p:nvPr/>
        </p:nvSpPr>
        <p:spPr>
          <a:xfrm>
            <a:off x="936845" y="323791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1075488" y="2908792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92962" y="3251309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12</a:t>
            </a:r>
            <a:endParaRPr lang="zh-CN" altLang="en-US" sz="1500" dirty="0"/>
          </a:p>
        </p:txBody>
      </p:sp>
      <p:sp>
        <p:nvSpPr>
          <p:cNvPr id="62" name="椭圆 61"/>
          <p:cNvSpPr/>
          <p:nvPr/>
        </p:nvSpPr>
        <p:spPr>
          <a:xfrm>
            <a:off x="456369" y="258089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06132" y="2576667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2</a:t>
            </a:r>
            <a:endParaRPr lang="zh-CN" altLang="en-US" sz="1500" dirty="0"/>
          </a:p>
        </p:txBody>
      </p:sp>
      <p:cxnSp>
        <p:nvCxnSpPr>
          <p:cNvPr id="64" name="直接连接符 63"/>
          <p:cNvCxnSpPr>
            <a:stCxn id="47" idx="2"/>
          </p:cNvCxnSpPr>
          <p:nvPr/>
        </p:nvCxnSpPr>
        <p:spPr>
          <a:xfrm flipH="1">
            <a:off x="651201" y="2212950"/>
            <a:ext cx="508967" cy="33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499992" y="2606694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364899" y="389369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1059" y="3901128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8</a:t>
            </a:r>
            <a:endParaRPr lang="zh-CN" altLang="en-US" sz="1500" dirty="0"/>
          </a:p>
        </p:txBody>
      </p:sp>
      <p:cxnSp>
        <p:nvCxnSpPr>
          <p:cNvPr id="72" name="直接连接符 71"/>
          <p:cNvCxnSpPr/>
          <p:nvPr/>
        </p:nvCxnSpPr>
        <p:spPr>
          <a:xfrm flipH="1" flipV="1">
            <a:off x="542588" y="4227782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870190" y="459224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19953" y="4588010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9</a:t>
            </a:r>
            <a:endParaRPr lang="zh-CN" altLang="en-US" sz="1500" dirty="0"/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545209" y="3547281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924718" y="1727331"/>
            <a:ext cx="483425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7" idx="2"/>
            <a:endCxn id="71" idx="0"/>
          </p:cNvCxnSpPr>
          <p:nvPr/>
        </p:nvCxnSpPr>
        <p:spPr>
          <a:xfrm flipH="1">
            <a:off x="503542" y="2212950"/>
            <a:ext cx="656626" cy="1688178"/>
          </a:xfrm>
          <a:prstGeom prst="straightConnector1">
            <a:avLst/>
          </a:prstGeom>
          <a:ln w="158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7997283" y="179851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914691" y="1805888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36</a:t>
            </a:r>
            <a:endParaRPr lang="zh-CN" altLang="en-US" sz="1500" dirty="0"/>
          </a:p>
        </p:txBody>
      </p:sp>
      <p:sp>
        <p:nvSpPr>
          <p:cNvPr id="83" name="椭圆 82"/>
          <p:cNvSpPr/>
          <p:nvPr/>
        </p:nvSpPr>
        <p:spPr>
          <a:xfrm>
            <a:off x="7414791" y="246389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335167" y="2469018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30</a:t>
            </a:r>
            <a:endParaRPr lang="zh-CN" altLang="en-US" sz="1500" dirty="0"/>
          </a:p>
        </p:txBody>
      </p:sp>
      <p:cxnSp>
        <p:nvCxnSpPr>
          <p:cNvPr id="85" name="直接连接符 84"/>
          <p:cNvCxnSpPr/>
          <p:nvPr/>
        </p:nvCxnSpPr>
        <p:spPr>
          <a:xfrm flipH="1">
            <a:off x="6290492" y="1594655"/>
            <a:ext cx="79442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6926453" y="124884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H="1" flipV="1">
            <a:off x="7084913" y="1608737"/>
            <a:ext cx="103794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878498" y="1251852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17</a:t>
            </a:r>
            <a:endParaRPr lang="zh-CN" altLang="en-US" sz="1500" dirty="0"/>
          </a:p>
        </p:txBody>
      </p:sp>
      <p:sp>
        <p:nvSpPr>
          <p:cNvPr id="89" name="椭圆 88"/>
          <p:cNvSpPr/>
          <p:nvPr/>
        </p:nvSpPr>
        <p:spPr>
          <a:xfrm>
            <a:off x="6054718" y="178604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020878" y="1793483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</a:t>
            </a:r>
            <a:r>
              <a:rPr lang="en-US" altLang="zh-CN" sz="1500" dirty="0">
                <a:solidFill>
                  <a:srgbClr val="FF0000"/>
                </a:solidFill>
              </a:rPr>
              <a:t>8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H="1" flipV="1">
            <a:off x="6232407" y="2120137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6560009" y="248459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475958" y="2480365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14</a:t>
            </a:r>
            <a:endParaRPr lang="zh-CN" altLang="en-US" sz="1500" dirty="0"/>
          </a:p>
        </p:txBody>
      </p:sp>
      <p:cxnSp>
        <p:nvCxnSpPr>
          <p:cNvPr id="94" name="直接连接符 93"/>
          <p:cNvCxnSpPr>
            <a:endCxn id="84" idx="0"/>
          </p:cNvCxnSpPr>
          <p:nvPr/>
        </p:nvCxnSpPr>
        <p:spPr>
          <a:xfrm flipH="1">
            <a:off x="7561351" y="2132460"/>
            <a:ext cx="515719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7" idx="0"/>
            <a:endCxn id="82" idx="2"/>
          </p:cNvCxnSpPr>
          <p:nvPr/>
        </p:nvCxnSpPr>
        <p:spPr>
          <a:xfrm flipH="1" flipV="1">
            <a:off x="8140875" y="2129053"/>
            <a:ext cx="516644" cy="343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8509985" y="247640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31335" y="2472174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40</a:t>
            </a:r>
            <a:endParaRPr lang="zh-CN" altLang="en-US" sz="1500" dirty="0"/>
          </a:p>
        </p:txBody>
      </p:sp>
      <p:cxnSp>
        <p:nvCxnSpPr>
          <p:cNvPr id="98" name="直接连接符 97"/>
          <p:cNvCxnSpPr>
            <a:stCxn id="100" idx="0"/>
          </p:cNvCxnSpPr>
          <p:nvPr/>
        </p:nvCxnSpPr>
        <p:spPr>
          <a:xfrm flipH="1" flipV="1">
            <a:off x="6819173" y="2792183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72467" y="314558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92280" y="3135243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15</a:t>
            </a:r>
            <a:endParaRPr lang="zh-CN" altLang="en-US" sz="1500" dirty="0"/>
          </a:p>
        </p:txBody>
      </p:sp>
      <p:sp>
        <p:nvSpPr>
          <p:cNvPr id="101" name="椭圆 100"/>
          <p:cNvSpPr/>
          <p:nvPr/>
        </p:nvSpPr>
        <p:spPr>
          <a:xfrm>
            <a:off x="5970038" y="314161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H="1">
            <a:off x="6108681" y="2812490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926155" y="3155007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12</a:t>
            </a:r>
            <a:endParaRPr lang="zh-CN" altLang="en-US" sz="1500" dirty="0"/>
          </a:p>
        </p:txBody>
      </p:sp>
      <p:sp>
        <p:nvSpPr>
          <p:cNvPr id="104" name="椭圆 103"/>
          <p:cNvSpPr/>
          <p:nvPr/>
        </p:nvSpPr>
        <p:spPr>
          <a:xfrm>
            <a:off x="5510751" y="244934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460514" y="2445111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2</a:t>
            </a:r>
            <a:endParaRPr lang="zh-CN" altLang="en-US" sz="1500" dirty="0"/>
          </a:p>
        </p:txBody>
      </p:sp>
      <p:cxnSp>
        <p:nvCxnSpPr>
          <p:cNvPr id="106" name="直接连接符 105"/>
          <p:cNvCxnSpPr/>
          <p:nvPr/>
        </p:nvCxnSpPr>
        <p:spPr>
          <a:xfrm flipH="1">
            <a:off x="5684394" y="2115207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>
            <a:off x="5398092" y="3797392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364252" y="3804826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</a:t>
            </a:r>
            <a:r>
              <a:rPr lang="en-US" altLang="zh-CN" sz="1500" dirty="0">
                <a:solidFill>
                  <a:srgbClr val="FF0000"/>
                </a:solidFill>
              </a:rPr>
              <a:t>9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flipH="1">
            <a:off x="5578402" y="3450979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二叉排序树删除结点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4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既有左子结点，又有右子结点：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找到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的中序遍历后继结点，即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右子树中最小的结点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覆盖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中的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，然后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递归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删除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如何找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Y: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进入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的右子结点，然后不停往左子结点走，直到没有左子结点为止。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76084"/>
            <a:ext cx="6223798" cy="4667849"/>
          </a:xfrm>
          <a:prstGeom prst="rect">
            <a:avLst/>
          </a:prstGeom>
        </p:spPr>
      </p:pic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二叉排序树</a:t>
            </a:r>
            <a:br>
              <a:rPr lang="en-US" altLang="zh-CN" sz="2200" dirty="0"/>
            </a:br>
            <a:r>
              <a:rPr lang="zh-CN" altLang="en-US" sz="2200" dirty="0"/>
              <a:t>的实现</a:t>
            </a:r>
            <a:endParaRPr lang="zh-CN" altLang="en-US" sz="2200" dirty="0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05172" y="4659982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钱塘江盐官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101" y="798513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BinarySearchTree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class Node: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结点类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__(self, key, data, left=None, right=None):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self.key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self.value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\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key, data, left, right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self,less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=lambda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x,y:x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&lt;y 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self.root,self.size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None,0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#root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是树根，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size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是结点总数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self.less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less 	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#less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是比较函数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62753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_find(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self,key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查找值为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的结点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返回值是找到的结点及其父亲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find(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在以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为根的子树中查找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#father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的父亲，返回找到的结点及其父亲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self.less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(key,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root.key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return find(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root)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None,None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找不到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elif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self.less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root.key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key):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return find(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root.right,root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None,None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return root, father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None,None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return find(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self.root,None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627534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_insert(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self,key,data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插入结点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key,data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insert(root):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返回值表示是否插入了新结点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self.less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(key,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root.key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BinarySearchTree.Node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(key, data)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return True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插入了新结点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return insert(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elif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self.less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root.key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key):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BinarySearchTree.Node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(key, data)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return True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return insert(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root.value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data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相同关键字，则更新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return False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539750" y="1995488"/>
            <a:ext cx="7956550" cy="50482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二叉排序树和平衡二叉树</a:t>
            </a:r>
            <a:br>
              <a:rPr lang="en-US" altLang="zh-CN" sz="3600" dirty="0"/>
            </a:br>
            <a:endParaRPr lang="zh-CN" altLang="en-US" sz="24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BE271B-0A94-4678-A96F-36435660E837}" type="slidenum">
              <a:rPr lang="zh-CN" altLang="en-US" sz="1200" smtClean="0">
                <a:solidFill>
                  <a:srgbClr val="898989"/>
                </a:solidFill>
              </a:rPr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627534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BinarySearchTree.Node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key,data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+= insert(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findMin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self,root,father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找以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为根的子树的最小结点及其父亲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#father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的父亲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root,father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return 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findMin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root.left,root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findMax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self,root,father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找以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为根的子树的最大结点及其父亲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root,father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return 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findMax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root.right,father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627534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pop(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self,key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删除键为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的结点，返回该结点的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data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。如果没有这样的元素，则引发异常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self._find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(key)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raise Exception("key not found")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-= 1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deleteNode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nd.value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267494"/>
            <a:ext cx="85689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deleteNode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self,nd,father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删除结点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nd,nd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的父结点是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and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左右子树都有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minNd,father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findMin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nd.right,nd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nd.key,nd.value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minNd.key,minNd.value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deleteNode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minNd,father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elif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只有左子树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father and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是父亲的左儿子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nd.left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elif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father  and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nd.left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else: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是树根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nd.left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elif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只有右子树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father and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nd.right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elif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father and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nd.right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nd.right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26749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是叶子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father and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None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elif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father and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father.right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None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else: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是树根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None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(self): 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(root): 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yield from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yield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root.key,root.value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 yield from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root.right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return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yield from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26749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__contains__(self, key):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self._find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(key)[0] is not None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iter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返回迭代器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return 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getitem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self,key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实现右值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[]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self._find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(key)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raise Exception("key not found")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nd.value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setitem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__(self, key, data):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实现左值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[]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nd,father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self._find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(key)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self._insert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key,data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nd.value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data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self.size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267494"/>
            <a:ext cx="85689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import random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random.seed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 = 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for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range(8)] 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BinarySearchTree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 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若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 = Tree(lambda x ,y : y &lt;x)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则从大到小排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random.shuffle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for x in s: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tree[x] = x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加入关键字为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，值为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(tree))  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#&gt;&gt;8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for x in tree: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首先会调用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tree.__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iter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__()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返回一个迭代器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print(f"({x[0]},{x[1]})",end = "")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从小到大遍历整个树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#&gt;&gt;(0,0)(1,1)(2,2)(3,3)(4,4)(5,5)(6,6)(7,7)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print(3000 in tree)	#&gt;&gt;False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print(3 in tree)    	#&gt;&gt;True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print(tree[3])      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#&gt;&gt;3 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输出关键字为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的元素的值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267494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print(tree[3000])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关键字为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3000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的元素不存在，此句引发异常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except Exception as 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print(e)	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#&gt;&gt;key not found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tree[3000] = "ok"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添加关键字为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3000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，值为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"ok"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print(tree[3000],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(tree))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#&gt;&gt;ok 9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tree[3000] = "bad"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将关键字为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3000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的元素的值改为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"bad"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print(tree[3000],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(tree))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#&gt;&gt;bad 9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try: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tree.pop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(354)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关键字为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354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的元素不存在，此句引发异常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except Exception as 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print(e)		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#&gt;&gt;key not found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tree.pop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(3)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(tree))      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#&gt;&gt;8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defTabSz="43180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此二叉排序树，不允许结点关键字重复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defTabSz="431800">
              <a:buFont typeface="Wingdings" panose="05000000000000000000" pitchFamily="2" charset="2"/>
              <a:buChar char="Ø"/>
            </a:pP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defTabSz="43180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要支持重复关键字，可</a:t>
            </a:r>
            <a:r>
              <a:rPr lang="zh-CN" alt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以改成</a:t>
            </a:r>
            <a:r>
              <a:rPr lang="en-US" altLang="zh-CN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</a:t>
            </a:r>
            <a:r>
              <a:rPr lang="zh-CN" alt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部分是可以包含多个值的列表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64" y="617670"/>
            <a:ext cx="856895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二叉排序树建树复杂度可以认为是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nlog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(n))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。平均情况下，建好的二叉排序树深度是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log(n)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不能保证查询、插入、查找的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log(n)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复杂度。如果树退化成一根杆，复杂度就是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O(n)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要保证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log(n)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复杂度，应该做到任意一个结点的左右子树结点数目基本相同，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平衡二叉树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可以做到这一点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defTabSz="431800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二叉树排序树复杂度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4572001" y="2916899"/>
            <a:ext cx="686011" cy="383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657106" y="191506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9151" y="1918071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17</a:t>
            </a:r>
            <a:endParaRPr lang="zh-CN" altLang="en-US" sz="1500" dirty="0"/>
          </a:p>
        </p:txBody>
      </p:sp>
      <p:sp>
        <p:nvSpPr>
          <p:cNvPr id="9" name="椭圆 8"/>
          <p:cNvSpPr/>
          <p:nvPr/>
        </p:nvSpPr>
        <p:spPr>
          <a:xfrm>
            <a:off x="4390749" y="330109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56909" y="3308532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</a:t>
            </a:r>
            <a:r>
              <a:rPr lang="en-US" altLang="zh-CN" sz="1500" dirty="0">
                <a:solidFill>
                  <a:srgbClr val="FF0000"/>
                </a:solidFill>
              </a:rPr>
              <a:t>8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19369" y="258034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5258012" y="2251217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75486" y="2593734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12</a:t>
            </a:r>
            <a:endParaRPr lang="zh-CN" altLang="en-US" sz="1500" dirty="0"/>
          </a:p>
        </p:txBody>
      </p:sp>
      <p:sp>
        <p:nvSpPr>
          <p:cNvPr id="15" name="椭圆 14"/>
          <p:cNvSpPr/>
          <p:nvPr/>
        </p:nvSpPr>
        <p:spPr>
          <a:xfrm>
            <a:off x="3868089" y="397104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7852" y="3966814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2</a:t>
            </a:r>
            <a:endParaRPr lang="zh-CN" altLang="en-US" sz="1500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020425" y="3630256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平衡二叉树</a:t>
            </a:r>
            <a:br>
              <a:rPr lang="en-US" altLang="zh-CN" sz="2200" dirty="0"/>
            </a:br>
            <a:r>
              <a:rPr lang="en-US" altLang="zh-CN" sz="2200" dirty="0"/>
              <a:t>(AVL</a:t>
            </a:r>
            <a:r>
              <a:rPr lang="zh-CN" altLang="en-US" sz="2200" dirty="0"/>
              <a:t>树</a:t>
            </a:r>
            <a:r>
              <a:rPr lang="en-US" altLang="zh-CN" sz="2200" dirty="0"/>
              <a:t>)</a:t>
            </a:r>
            <a:br>
              <a:rPr lang="en-US" altLang="zh-CN" sz="2200" dirty="0"/>
            </a:br>
            <a:endParaRPr lang="zh-CN" altLang="en-US" sz="2200" dirty="0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42847" y="4641783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美国加州太浩湖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52" y="476084"/>
            <a:ext cx="6208148" cy="4111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93" y="3435846"/>
            <a:ext cx="675538" cy="570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平衡二叉树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(AVL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832" y="771550"/>
            <a:ext cx="8888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以二叉排序树为基础构造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为每个结点引入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平衡因子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"(Balance Factor)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属性，表示左子树高度和右子树高度的差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AVL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树确保任何结点的平衡因子都是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1,0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-1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。如果超出这个范围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失衡），就会立即进行树的形状的调整，调整后依然保持这一特性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平衡因子的限制，确保任何结点的左右子树的结点数目差不多，从而实现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log(n)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的查询、插入、删除复杂度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二叉排序树</a:t>
            </a:r>
            <a:br>
              <a:rPr lang="en-US" altLang="zh-CN" sz="2200" dirty="0"/>
            </a:br>
            <a:r>
              <a:rPr lang="zh-CN" altLang="en-US" sz="2200" dirty="0"/>
              <a:t>的概念和操作</a:t>
            </a:r>
            <a:endParaRPr lang="zh-CN" altLang="en-US" sz="2200" dirty="0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08304" y="4649217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福建福鼎太姥山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96" y="483518"/>
            <a:ext cx="6176804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树添加结点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832" y="771550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添加结点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1)X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必然是叶子结点且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BF=0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的父结点开始，向上修改祖先结点的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直到某个祖先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变为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，或树根的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也被修改为止。若修改过程中未发现失衡结点（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 &gt; 1 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 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BF&lt;-1)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，则修改完成后，添加结点完成。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2)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结论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3: 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如果修改祖先结点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的过程中，发现某个结点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失衡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则立即调整以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为根的子树，调整完毕后，设新树根为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，则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Y.BF = 0,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且所有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的祖先的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都不需要修改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添加结点完成。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显然，发现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失衡时，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的子孙结点都没有失衡，且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的祖先结点还没来得及看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也不需要看了。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树添加结点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832" y="771550"/>
            <a:ext cx="8960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如何修改祖先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AutoNum type="arabicParenR"/>
            </a:pP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是新增的叶子结点，则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的父亲的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显然需要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+1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-1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AutoNum type="arabicParenR"/>
            </a:pP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2) 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结论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1: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修改后不为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0,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的父亲的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也需要修改。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是左子结点：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v.father.BF +=1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是右子结点：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v.father.BF -=1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因为：若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修改后不为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0,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为根的子树的高度一定增加了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，因此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v.father.bf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需要修改（分情况讨论证明）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3) 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结论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2: 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被修改成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0,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的父亲及祖先的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都不需要修改，因为以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为根的子树高度没有增加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树添加结点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832" y="771550"/>
            <a:ext cx="89606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插入结点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，则调用 </a:t>
            </a:r>
            <a:r>
              <a:rPr lang="en-US" altLang="zh-CN" sz="2000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insertionUpdateBF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(x)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进行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祖先的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修改</a:t>
            </a: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insertionUpdateBF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插入过程中修改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的祖先的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if nd.BF == 2 or nd.BF == -2: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失衡 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insertionRebalance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insertionRebalance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函数调整以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为根的子树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return 	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体现结论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：调整完毕后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修改祖先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的过程就结束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有父亲，故不是树根 ，则下面要体现结论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nd.father.left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是其父亲的左儿子  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nd.father.BF += 1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else:					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是右儿子	 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nd.father.BF -= 1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nd.father.BF != 0:   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体现结论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2: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若祖先的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修改后变为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，则结束，不为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则继续递归修改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insertionUpdateBF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nd.father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树添加结点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832" y="771550"/>
            <a:ext cx="8960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失衡后如何调整根为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的子树</a:t>
            </a: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要进些四种旋转操作之一：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indent="-457200" defTabSz="431800">
              <a:buFontTx/>
              <a:buAutoNum type="arabicParenR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LL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新增的结点位于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子树的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</a:t>
            </a: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indent="-457200" defTabSz="431800">
              <a:buFontTx/>
              <a:buAutoNum type="arabicParenR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RR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新增的结点位于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子树的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</a:t>
            </a: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indent="-457200" defTabSz="431800">
              <a:buAutoNum type="arabicParenR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LR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新增的结点位于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子树的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indent="-457200" defTabSz="431800">
              <a:buFontTx/>
              <a:buAutoNum type="arabicParenR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RL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新增的结点位于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子树的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</a:t>
            </a: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indent="-457200" defTabSz="431800">
              <a:buAutoNum type="arabicParenR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旋转完成后，该子树的根换成了别的结点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，且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Y.bf=0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。而且该子树高度没有比添加结点前增加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，因此祖先的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都不用调整。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547194" y="248584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33858" y="2502275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5991" y="1680519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057785" y="1707049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AVL</a:t>
            </a:r>
            <a:r>
              <a:rPr lang="zh-CN" altLang="en-US" sz="28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树添加结点</a:t>
            </a:r>
            <a:endParaRPr lang="zh-CN" altLang="en-US" sz="2800" b="1" dirty="0">
              <a:solidFill>
                <a:schemeClr val="tx2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 b="1">
                <a:solidFill>
                  <a:srgbClr val="89898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fld>
            <a:endParaRPr lang="zh-CN" altLang="en-US" sz="1200" b="1" dirty="0">
              <a:solidFill>
                <a:srgbClr val="898989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1781" y="634231"/>
            <a:ext cx="896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LL</a:t>
            </a:r>
            <a:r>
              <a:rPr lang="zh-CN" altLang="en-US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</a:t>
            </a:r>
            <a:r>
              <a:rPr lang="en-US" altLang="zh-CN" b="1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rotateLL</a:t>
            </a:r>
            <a:endParaRPr lang="en-US" altLang="zh-CN" b="1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适用场景：新增的结点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位于祖父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子树的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</a:t>
            </a:r>
            <a:endParaRPr lang="en-US" altLang="zh-CN" b="1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7" name="直接连接符 6"/>
          <p:cNvCxnSpPr>
            <a:stCxn id="15" idx="2"/>
            <a:endCxn id="26" idx="0"/>
          </p:cNvCxnSpPr>
          <p:nvPr/>
        </p:nvCxnSpPr>
        <p:spPr>
          <a:xfrm flipH="1">
            <a:off x="1109100" y="2809009"/>
            <a:ext cx="588135" cy="373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301139" y="1686764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2884556" y="2527237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756989" y="3182093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1948317" y="3186705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57080" y="3523860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44983" y="3523457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91223" y="2892785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38200" y="1683642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2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861822" y="2513079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1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6086" y="4621370"/>
            <a:ext cx="773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v.BF==2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且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u.BF==1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即可断定要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LL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旋转，此时必有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H(A) = H(B)=H(C)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054907" y="2527237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6044449" y="1724136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2" name="等腰三角形 71"/>
          <p:cNvSpPr/>
          <p:nvPr/>
        </p:nvSpPr>
        <p:spPr>
          <a:xfrm>
            <a:off x="5094244" y="2551728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等腰三角形 73"/>
          <p:cNvSpPr/>
          <p:nvPr/>
        </p:nvSpPr>
        <p:spPr>
          <a:xfrm>
            <a:off x="6083236" y="3250548"/>
            <a:ext cx="778386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290498" y="2865517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315705" y="3608837"/>
            <a:ext cx="18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227472" y="2588323"/>
            <a:ext cx="1148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0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407574" y="1734263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0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直接连接符 85"/>
          <p:cNvCxnSpPr>
            <a:stCxn id="8" idx="4"/>
            <a:endCxn id="13" idx="0"/>
          </p:cNvCxnSpPr>
          <p:nvPr/>
        </p:nvCxnSpPr>
        <p:spPr>
          <a:xfrm flipH="1">
            <a:off x="1692318" y="2003684"/>
            <a:ext cx="767281" cy="498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454692" y="2019390"/>
            <a:ext cx="767281" cy="498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703544" y="2833608"/>
            <a:ext cx="584128" cy="353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879006" y="2565369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854154" y="2571614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5437436" y="2041056"/>
            <a:ext cx="767281" cy="498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9" idx="0"/>
          </p:cNvCxnSpPr>
          <p:nvPr/>
        </p:nvCxnSpPr>
        <p:spPr>
          <a:xfrm>
            <a:off x="6199810" y="2056762"/>
            <a:ext cx="812804" cy="51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6451406" y="2903154"/>
            <a:ext cx="584128" cy="353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9" idx="4"/>
            <a:endCxn id="56" idx="0"/>
          </p:cNvCxnSpPr>
          <p:nvPr/>
        </p:nvCxnSpPr>
        <p:spPr>
          <a:xfrm>
            <a:off x="7012614" y="2888534"/>
            <a:ext cx="617364" cy="359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等腰三角形 55"/>
          <p:cNvSpPr/>
          <p:nvPr/>
        </p:nvSpPr>
        <p:spPr>
          <a:xfrm>
            <a:off x="7277867" y="3248104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484534" y="3613652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46365" y="4230310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55769" y="423065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093038" y="3970898"/>
            <a:ext cx="3742" cy="246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43130" y="4196409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H(A)=H(B)=H(C)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912558" y="2058118"/>
            <a:ext cx="841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旋转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298717" y="3602242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08121" y="3602588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5445390" y="3342830"/>
            <a:ext cx="3742" cy="246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355548" y="2506885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42212" y="2523316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0892" y="167882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71438" y="71029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AVL</a:t>
            </a:r>
            <a:r>
              <a:rPr lang="zh-CN" altLang="en-US" sz="28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树添加结点</a:t>
            </a:r>
            <a:endParaRPr lang="zh-CN" altLang="en-US" sz="2800" b="1" dirty="0">
              <a:solidFill>
                <a:schemeClr val="tx2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 b="1">
                <a:solidFill>
                  <a:srgbClr val="89898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fld>
            <a:endParaRPr lang="zh-CN" altLang="en-US" sz="1200" b="1" dirty="0">
              <a:solidFill>
                <a:srgbClr val="898989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7" name="直接连接符 6"/>
          <p:cNvCxnSpPr>
            <a:stCxn id="15" idx="2"/>
            <a:endCxn id="26" idx="0"/>
          </p:cNvCxnSpPr>
          <p:nvPr/>
        </p:nvCxnSpPr>
        <p:spPr>
          <a:xfrm flipH="1">
            <a:off x="1917454" y="2830050"/>
            <a:ext cx="588135" cy="373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576040" y="1685069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624303" y="2534890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1565343" y="3203134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2756671" y="3187978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65434" y="3544901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53337" y="3524730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0970" y="2900438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13101" y="1681947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-2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670176" y="2534120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-1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6274" y="4635754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v.BF==-2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且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u.BF==-1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即可断定要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RR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旋转，此时必有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H(A) = H(B)= H(C)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211960" y="2571750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974034" y="2021893"/>
            <a:ext cx="767281" cy="498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729593" y="2017695"/>
            <a:ext cx="767281" cy="498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511898" y="2830635"/>
            <a:ext cx="584128" cy="353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023715" y="171712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010379" y="1733555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276900" y="2559703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252048" y="2565948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3" name="等腰三角形 62"/>
          <p:cNvSpPr/>
          <p:nvPr/>
        </p:nvSpPr>
        <p:spPr>
          <a:xfrm>
            <a:off x="5456442" y="3278418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等腰三角形 67"/>
          <p:cNvSpPr/>
          <p:nvPr/>
        </p:nvSpPr>
        <p:spPr>
          <a:xfrm>
            <a:off x="7584009" y="2570951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780675" y="2907703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663109" y="3643966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89109" y="2562826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0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338343" y="1744359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0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6413280" y="2058871"/>
            <a:ext cx="767281" cy="498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168838" y="2073609"/>
            <a:ext cx="767281" cy="498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5808553" y="2895921"/>
            <a:ext cx="584128" cy="373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endCxn id="90" idx="0"/>
          </p:cNvCxnSpPr>
          <p:nvPr/>
        </p:nvCxnSpPr>
        <p:spPr>
          <a:xfrm>
            <a:off x="6402997" y="2896506"/>
            <a:ext cx="610173" cy="386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等腰三角形 89"/>
          <p:cNvSpPr/>
          <p:nvPr/>
        </p:nvSpPr>
        <p:spPr>
          <a:xfrm>
            <a:off x="6661059" y="3282652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861150" y="3624419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1438" y="654009"/>
            <a:ext cx="896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RR</a:t>
            </a:r>
            <a:r>
              <a:rPr lang="zh-CN" altLang="en-US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</a:t>
            </a:r>
            <a:r>
              <a:rPr lang="en-US" altLang="zh-CN" b="1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rotateRR</a:t>
            </a:r>
            <a:endParaRPr lang="en-US" altLang="zh-CN" b="1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适用场景：新增的结点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位于祖父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子树的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</a:t>
            </a:r>
            <a:endParaRPr lang="en-US" altLang="zh-CN" b="1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059736" y="2078851"/>
            <a:ext cx="841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旋转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2016" y="425469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H(A)=H(B)=H(C)</a:t>
            </a:r>
            <a:endParaRPr lang="zh-CN" altLang="en-US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66583" y="4244100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975987" y="424444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3113256" y="3984688"/>
            <a:ext cx="3742" cy="246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7801666" y="3623466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811070" y="3623812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948339" y="3364054"/>
            <a:ext cx="3742" cy="246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AVL</a:t>
            </a:r>
            <a:r>
              <a:rPr lang="zh-CN" altLang="en-US" sz="28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树添加结点</a:t>
            </a:r>
            <a:endParaRPr lang="zh-CN" altLang="en-US" sz="2800" b="1" dirty="0">
              <a:solidFill>
                <a:schemeClr val="tx2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6324767" y="4752791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 b="1">
                <a:solidFill>
                  <a:srgbClr val="89898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</a:fld>
            <a:endParaRPr lang="zh-CN" altLang="en-US" sz="1200" b="1" dirty="0">
              <a:solidFill>
                <a:srgbClr val="898989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4445" y="492419"/>
            <a:ext cx="89606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LR</a:t>
            </a:r>
            <a:r>
              <a:rPr lang="zh-CN" altLang="en-US" sz="20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rotateLR</a:t>
            </a:r>
            <a:endParaRPr lang="en-US" altLang="zh-CN" sz="2000" b="1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适用场景：新增的结点</a:t>
            </a:r>
            <a:r>
              <a:rPr lang="en-US" altLang="zh-CN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位于</a:t>
            </a:r>
            <a:r>
              <a:rPr lang="en-US" altLang="zh-CN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9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子树的</a:t>
            </a:r>
            <a:r>
              <a:rPr lang="zh-CN" altLang="en-US" sz="19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子树（</a:t>
            </a:r>
            <a:r>
              <a:rPr lang="en-US" altLang="zh-CN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下面类似）</a:t>
            </a:r>
            <a:endParaRPr lang="en-US" altLang="zh-CN" sz="1900" b="1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21146" y="2394811"/>
            <a:ext cx="716899" cy="36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71" idx="4"/>
          </p:cNvCxnSpPr>
          <p:nvPr/>
        </p:nvCxnSpPr>
        <p:spPr>
          <a:xfrm flipH="1">
            <a:off x="1177706" y="1646027"/>
            <a:ext cx="1131684" cy="41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>
            <a:off x="3069004" y="2059881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70972" y="2761841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1063422" y="3423150"/>
            <a:ext cx="520203" cy="56597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1063" y="3103608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74412" y="3619793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69095" y="2420447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91123" y="1322862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2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40902" y="2088147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-1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直接连接符 55"/>
          <p:cNvCxnSpPr>
            <a:stCxn id="109" idx="4"/>
          </p:cNvCxnSpPr>
          <p:nvPr/>
        </p:nvCxnSpPr>
        <p:spPr>
          <a:xfrm flipH="1">
            <a:off x="1325460" y="3066427"/>
            <a:ext cx="544843" cy="355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等腰三角形 67"/>
          <p:cNvSpPr/>
          <p:nvPr/>
        </p:nvSpPr>
        <p:spPr>
          <a:xfrm>
            <a:off x="2175709" y="3422306"/>
            <a:ext cx="520203" cy="56597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286699" y="3618949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44" name="矩形 112643"/>
          <p:cNvSpPr/>
          <p:nvPr/>
        </p:nvSpPr>
        <p:spPr>
          <a:xfrm>
            <a:off x="1794289" y="4472133"/>
            <a:ext cx="6138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v.bf==2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且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u.bf==-1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即可断定要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LR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旋转，此时必有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H(A) = H(D)=H(B)+1=H(C)+1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。要注意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B,C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为空树的特例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0" name="等腰三角形 79"/>
          <p:cNvSpPr/>
          <p:nvPr/>
        </p:nvSpPr>
        <p:spPr>
          <a:xfrm>
            <a:off x="8404658" y="2776835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604749" y="3137401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等腰三角形 98"/>
          <p:cNvSpPr/>
          <p:nvPr/>
        </p:nvSpPr>
        <p:spPr>
          <a:xfrm>
            <a:off x="7051426" y="2789621"/>
            <a:ext cx="520203" cy="56597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162416" y="2986264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4144809" y="2569689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175782" y="1322862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150930" y="1329107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029344" y="2059881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004492" y="2066126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2292268" y="1649738"/>
            <a:ext cx="1131684" cy="41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048253" y="2771528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1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736695" y="2743262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711843" y="2749507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1154485" y="2385596"/>
            <a:ext cx="716899" cy="36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9" idx="4"/>
          </p:cNvCxnSpPr>
          <p:nvPr/>
        </p:nvCxnSpPr>
        <p:spPr>
          <a:xfrm>
            <a:off x="1870303" y="3066427"/>
            <a:ext cx="573299" cy="366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001181" y="2063088"/>
            <a:ext cx="856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旋转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等腰三角形 118"/>
          <p:cNvSpPr/>
          <p:nvPr/>
        </p:nvSpPr>
        <p:spPr>
          <a:xfrm>
            <a:off x="6250200" y="2795473"/>
            <a:ext cx="520203" cy="56597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361190" y="2992116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4" name="直接连接符 123"/>
          <p:cNvCxnSpPr>
            <a:stCxn id="128" idx="4"/>
          </p:cNvCxnSpPr>
          <p:nvPr/>
        </p:nvCxnSpPr>
        <p:spPr>
          <a:xfrm flipH="1">
            <a:off x="5815206" y="1646998"/>
            <a:ext cx="1131684" cy="41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7128623" y="1323833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0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978402" y="2089118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0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813282" y="1323833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6788430" y="1330078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666844" y="2060852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5641992" y="2067097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131" name="直接连接符 130"/>
          <p:cNvCxnSpPr>
            <a:endCxn id="133" idx="0"/>
          </p:cNvCxnSpPr>
          <p:nvPr/>
        </p:nvCxnSpPr>
        <p:spPr>
          <a:xfrm>
            <a:off x="6929768" y="1650709"/>
            <a:ext cx="1117774" cy="4301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913934" y="2074565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889082" y="2080810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5054144" y="2395488"/>
            <a:ext cx="716899" cy="36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19" idx="0"/>
          </p:cNvCxnSpPr>
          <p:nvPr/>
        </p:nvCxnSpPr>
        <p:spPr>
          <a:xfrm>
            <a:off x="5787483" y="2376225"/>
            <a:ext cx="722819" cy="41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等腰三角形 137"/>
          <p:cNvSpPr/>
          <p:nvPr/>
        </p:nvSpPr>
        <p:spPr>
          <a:xfrm>
            <a:off x="4701382" y="2767107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901473" y="3108874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 flipH="1">
            <a:off x="7318021" y="2416674"/>
            <a:ext cx="716899" cy="36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8041632" y="2407779"/>
            <a:ext cx="716899" cy="36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8230854" y="2082770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 = -1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5361" y="4186242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H(A)=H(D)=H(B)+1=H(C)+1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170997" y="4247693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180401" y="4248039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317670" y="3988281"/>
            <a:ext cx="3742" cy="246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6378439" y="3615008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87843" y="361535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6525112" y="3355596"/>
            <a:ext cx="3742" cy="246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AVL</a:t>
            </a:r>
            <a:r>
              <a:rPr lang="zh-CN" altLang="en-US" sz="2800" b="1" dirty="0">
                <a:solidFill>
                  <a:schemeClr val="tx2"/>
                </a:solidFill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树添加结点</a:t>
            </a:r>
            <a:endParaRPr lang="zh-CN" altLang="en-US" sz="2800" b="1" dirty="0">
              <a:solidFill>
                <a:schemeClr val="tx2"/>
              </a:solidFill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6324767" y="4752791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 b="1">
                <a:solidFill>
                  <a:srgbClr val="898989"/>
                </a:solidFill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</a:fld>
            <a:endParaRPr lang="zh-CN" altLang="en-US" sz="1200" b="1" dirty="0">
              <a:solidFill>
                <a:srgbClr val="898989"/>
              </a:solidFill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2732" y="575136"/>
            <a:ext cx="89606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RL</a:t>
            </a:r>
            <a:r>
              <a:rPr lang="zh-CN" altLang="en-US" sz="2000" b="1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旋转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rotateRL</a:t>
            </a:r>
            <a:endParaRPr lang="en-US" altLang="zh-CN" sz="2000" b="1" dirty="0">
              <a:solidFill>
                <a:srgbClr val="7030A0"/>
              </a:solidFill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适用场景：新增的结点</a:t>
            </a:r>
            <a:r>
              <a:rPr lang="en-US" altLang="zh-CN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位于</a:t>
            </a:r>
            <a:r>
              <a:rPr lang="en-US" altLang="zh-CN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9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子树的</a:t>
            </a:r>
            <a:r>
              <a:rPr lang="zh-CN" altLang="en-US" sz="19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子树（</a:t>
            </a:r>
            <a:r>
              <a:rPr lang="en-US" altLang="zh-CN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sz="19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下面类似）</a:t>
            </a:r>
            <a:endParaRPr lang="en-US" altLang="zh-CN" sz="19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1957581" y="2412591"/>
            <a:ext cx="716899" cy="36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71" idx="4"/>
          </p:cNvCxnSpPr>
          <p:nvPr/>
        </p:nvCxnSpPr>
        <p:spPr>
          <a:xfrm flipH="1">
            <a:off x="427194" y="1655540"/>
            <a:ext cx="1131684" cy="41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>
            <a:off x="73163" y="2070365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3043718" y="2779679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1161254" y="3464538"/>
            <a:ext cx="520203" cy="56597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43809" y="3121446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A</a:t>
            </a:r>
            <a:endParaRPr lang="zh-CN" altLang="en-US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272244" y="3661181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C</a:t>
            </a:r>
            <a:endParaRPr lang="zh-CN" altLang="en-US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3254" y="2430931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D</a:t>
            </a:r>
            <a:endParaRPr lang="zh-CN" altLang="en-US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40611" y="1332375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BF = -2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52992" y="2108477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BF = 1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56" name="直接连接符 55"/>
          <p:cNvCxnSpPr>
            <a:stCxn id="109" idx="4"/>
          </p:cNvCxnSpPr>
          <p:nvPr/>
        </p:nvCxnSpPr>
        <p:spPr>
          <a:xfrm flipH="1">
            <a:off x="1423292" y="3107815"/>
            <a:ext cx="544843" cy="355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等腰三角形 67"/>
          <p:cNvSpPr/>
          <p:nvPr/>
        </p:nvSpPr>
        <p:spPr>
          <a:xfrm>
            <a:off x="2273541" y="3463694"/>
            <a:ext cx="520203" cy="56597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384531" y="3660337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B</a:t>
            </a:r>
            <a:endParaRPr lang="zh-CN" altLang="en-US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0" name="等腰三角形 79"/>
          <p:cNvSpPr/>
          <p:nvPr/>
        </p:nvSpPr>
        <p:spPr>
          <a:xfrm>
            <a:off x="8404658" y="2776835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604749" y="3137401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A</a:t>
            </a:r>
            <a:endParaRPr lang="zh-CN" altLang="en-US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9" name="等腰三角形 98"/>
          <p:cNvSpPr/>
          <p:nvPr/>
        </p:nvSpPr>
        <p:spPr>
          <a:xfrm>
            <a:off x="7051426" y="2789621"/>
            <a:ext cx="520203" cy="56597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162416" y="2986264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B</a:t>
            </a:r>
            <a:endParaRPr lang="zh-CN" altLang="en-US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4144809" y="2569689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425270" y="1332375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v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400418" y="1338620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541434" y="2080211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u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516582" y="2086456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1541756" y="1659251"/>
            <a:ext cx="1131684" cy="41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146085" y="2812916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BF = 1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834527" y="2784650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w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809675" y="2790895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2690920" y="2403376"/>
            <a:ext cx="716899" cy="36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996591" y="3108659"/>
            <a:ext cx="544843" cy="355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001181" y="2063088"/>
            <a:ext cx="841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RL</a:t>
            </a:r>
            <a:r>
              <a:rPr lang="zh-CN" altLang="en-US" sz="16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旋转</a:t>
            </a:r>
            <a:endParaRPr lang="zh-CN" altLang="en-US" sz="16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9" name="等腰三角形 118"/>
          <p:cNvSpPr/>
          <p:nvPr/>
        </p:nvSpPr>
        <p:spPr>
          <a:xfrm>
            <a:off x="6250200" y="2795473"/>
            <a:ext cx="520203" cy="56597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361190" y="2992116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C</a:t>
            </a:r>
            <a:endParaRPr lang="zh-CN" altLang="en-US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24" name="直接连接符 123"/>
          <p:cNvCxnSpPr>
            <a:stCxn id="128" idx="4"/>
          </p:cNvCxnSpPr>
          <p:nvPr/>
        </p:nvCxnSpPr>
        <p:spPr>
          <a:xfrm flipH="1">
            <a:off x="5815206" y="1646998"/>
            <a:ext cx="1131684" cy="41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7128623" y="1323833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BF = 0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978402" y="2089118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BF = 0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813282" y="1323833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w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6788430" y="1330078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666844" y="2060852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v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5641992" y="2067097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929768" y="1650709"/>
            <a:ext cx="1131684" cy="41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913934" y="2074565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u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889082" y="2080810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5054144" y="2395488"/>
            <a:ext cx="716899" cy="36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19" idx="0"/>
          </p:cNvCxnSpPr>
          <p:nvPr/>
        </p:nvCxnSpPr>
        <p:spPr>
          <a:xfrm>
            <a:off x="5787483" y="2376225"/>
            <a:ext cx="722819" cy="41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等腰三角形 137"/>
          <p:cNvSpPr/>
          <p:nvPr/>
        </p:nvSpPr>
        <p:spPr>
          <a:xfrm>
            <a:off x="4701382" y="2767107"/>
            <a:ext cx="704221" cy="788805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901473" y="3108874"/>
            <a:ext cx="1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D</a:t>
            </a:r>
            <a:endParaRPr lang="zh-CN" altLang="en-US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 flipH="1">
            <a:off x="7318021" y="2416674"/>
            <a:ext cx="716899" cy="36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8041632" y="2407779"/>
            <a:ext cx="716899" cy="36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8230854" y="2082770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BF = -1</a:t>
            </a:r>
            <a:endParaRPr lang="zh-CN" altLang="en-US" sz="1500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5361" y="4186242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黑体" panose="02010609060101010101" pitchFamily="2" charset="-122"/>
                <a:cs typeface="Courier New" panose="02070309020205020404" pitchFamily="49" charset="0"/>
              </a:rPr>
              <a:t>H(A)=H(D)=H(B)+1=H(C)+1</a:t>
            </a:r>
            <a:endParaRPr lang="zh-CN" altLang="en-US" b="1" dirty="0">
              <a:latin typeface="Courier New" panose="02070309020205020404" pitchFamily="49" charset="0"/>
              <a:ea typeface="黑体" panose="0201060906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73945" y="4462801"/>
            <a:ext cx="6138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v.bf==-2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u.bf==1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即可断定要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旋转，此时必有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H(A) = H(D)=H(B)+1=H(C)+1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。注意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B,C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为空树的特例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274748" y="4289081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84152" y="4289427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421421" y="4029669"/>
            <a:ext cx="3742" cy="246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6360726" y="3617391"/>
            <a:ext cx="316920" cy="3169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70130" y="3617737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6507399" y="3357979"/>
            <a:ext cx="3742" cy="246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树添加结点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832" y="771550"/>
            <a:ext cx="89606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调整子树</a:t>
            </a: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insertionRebalance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失衡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,nd.bf == 2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nd.bf == -2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nd.bf == 2: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新结点加在左子树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nd.left.bf == 1 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#LL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旋转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新结点加在左子树的左子树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self.rotateLL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elif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nd.left.bf == -1: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新结点加在左子树的右子树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#nd.left.bf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必然不可能为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，如果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nd.left.bf ==0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，则不会去更新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nd.bf ,nd.bf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就不可能变成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self.rotateLR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nd.bf == -2: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if nd.right.bf ==  -1: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self.rotateRR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else: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self.rotateRL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树添加结点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832" y="771550"/>
            <a:ext cx="8960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复杂度分析</a:t>
            </a: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upgradeBalance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操作是沿着添加的叶子结点到树根的路径进行的，因此复杂度是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O(log(n))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各类旋转操作复杂度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O(1)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，且添加一个结点时只会做一次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总复杂度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O(log(n))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二叉查找树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是一棵二叉树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每个结点存储关键字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(key)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和值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(value)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两部分数据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对每个结点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，其左子树中的全部结点的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都小于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，且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小于其右子树中的全部结点的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一个二叉搜索树中的任意一棵子树都是二叉搜索树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性质：一个二叉树是二叉搜索树，当且仅当其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中序遍历序列是递增序列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略作修改就可以处理树结点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可以重复的情况。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96" y="2784877"/>
            <a:ext cx="2736304" cy="194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树特点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9488" y="771550"/>
            <a:ext cx="89606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AVL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树是比较复杂的数据结构，一般不会需要自己实现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堆和字典能替代其大部分使用场景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AVL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树能实现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log(n)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的插入、删除、查询，还能实现以下字典和堆无法实现的功能：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log(n)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查找小于某个值的最大元素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log(n)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查找大于某个值的最小元素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不破坏结构的情况下，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O(n)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从小到大遍历元素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Python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不常用的第三方库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blist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中的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sorteddict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avl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树的类似功能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红黑树简介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9488" y="771550"/>
            <a:ext cx="8960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AVL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树查询效率很高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在增删的时候，由于对平衡性要求高，经常需要旋转，导致增删效率相对降低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红黑树降低一点平衡性（降低查询寻效率）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但减少增删时调整树结构的频率，以提高增删效率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defTabSz="431800">
              <a:buFont typeface="Wingdings" panose="05000000000000000000" pitchFamily="2" charset="2"/>
              <a:buChar char="Ø"/>
            </a:pP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5832" y="32200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红黑树简介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A9AE-AD33-462E-A73E-BCD22E6FF72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7730" y="603700"/>
            <a:ext cx="8960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/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红黑树是满足以下几个条件的二叉查找树：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zh-CN" altLang="en-US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	结点要么是红色，要么是黑色。</a:t>
            </a:r>
            <a:endParaRPr lang="zh-CN" altLang="en-US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	根结点是黑色。</a:t>
            </a:r>
            <a:endParaRPr lang="zh-CN" altLang="en-US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	将结点中的空儿子指针都看作是一个“假点”，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且规定假点为黑色，则树根到每个假点的路径上经过的黑点数目都相同（黑色结点和假点都是黑点）。</a:t>
            </a:r>
            <a:endParaRPr lang="zh-CN" altLang="en-US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4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	红色结点的子结点必是黑色，即任何一条从树根到假点的路径上不会出现连续两个红色结点。</a:t>
            </a:r>
            <a:endParaRPr lang="zh-CN" altLang="en-US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/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37499"/>
            <a:ext cx="3320752" cy="188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629988"/>
            <a:ext cx="675538" cy="570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二叉排序树的查找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递归过程，查找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的结点的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和根结点相等，则返回根结点的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，查找结束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比根结点小，则递归进入左子树查找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比根结点大，则递归进入右子树查找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二叉排序树插入结点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递归过程，插入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的结点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和根结点相等，则更改根结点的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比根结点小，则递归插入到左子树。如果没有左子树，则新建左子结点，存放要插入的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，插入工作结束。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比根结点大，则递归插入到右子树。如果没有右子树，则新建右子结点，存放要插入的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，插入工作结束。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5312921" y="2465912"/>
            <a:ext cx="316920" cy="3169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30329" y="2473285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36</a:t>
            </a:r>
            <a:endParaRPr lang="zh-CN" altLang="en-US" sz="1500" dirty="0"/>
          </a:p>
        </p:txBody>
      </p:sp>
      <p:sp>
        <p:nvSpPr>
          <p:cNvPr id="43" name="椭圆 42"/>
          <p:cNvSpPr/>
          <p:nvPr/>
        </p:nvSpPr>
        <p:spPr>
          <a:xfrm>
            <a:off x="4730429" y="3131290"/>
            <a:ext cx="316920" cy="3169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50805" y="3136415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30</a:t>
            </a:r>
            <a:endParaRPr lang="zh-CN" altLang="en-US" sz="1500" dirty="0"/>
          </a:p>
        </p:txBody>
      </p:sp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二叉排序树插入结点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606130" y="2262052"/>
            <a:ext cx="79442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42091" y="1916244"/>
            <a:ext cx="316920" cy="3169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4483143" y="2267530"/>
            <a:ext cx="1055961" cy="197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194136" y="1919249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17</a:t>
            </a:r>
            <a:endParaRPr lang="zh-CN" altLang="en-US" sz="1500" dirty="0"/>
          </a:p>
        </p:txBody>
      </p:sp>
      <p:sp>
        <p:nvSpPr>
          <p:cNvPr id="30" name="椭圆 29"/>
          <p:cNvSpPr/>
          <p:nvPr/>
        </p:nvSpPr>
        <p:spPr>
          <a:xfrm>
            <a:off x="3418263" y="244962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84423" y="2457055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5</a:t>
            </a:r>
            <a:endParaRPr lang="zh-CN" altLang="en-US" sz="1500" dirty="0"/>
          </a:p>
        </p:txBody>
      </p:sp>
      <p:sp>
        <p:nvSpPr>
          <p:cNvPr id="32" name="椭圆 31"/>
          <p:cNvSpPr/>
          <p:nvPr/>
        </p:nvSpPr>
        <p:spPr>
          <a:xfrm>
            <a:off x="2835771" y="311499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01931" y="3122433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</a:t>
            </a:r>
            <a:endParaRPr lang="zh-CN" altLang="en-US" sz="1500" dirty="0"/>
          </a:p>
        </p:txBody>
      </p:sp>
      <p:cxnSp>
        <p:nvCxnSpPr>
          <p:cNvPr id="34" name="直接连接符 33"/>
          <p:cNvCxnSpPr>
            <a:endCxn id="33" idx="0"/>
          </p:cNvCxnSpPr>
          <p:nvPr/>
        </p:nvCxnSpPr>
        <p:spPr>
          <a:xfrm flipH="1">
            <a:off x="2974414" y="2785875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8" idx="0"/>
            <a:endCxn id="31" idx="2"/>
          </p:cNvCxnSpPr>
          <p:nvPr/>
        </p:nvCxnSpPr>
        <p:spPr>
          <a:xfrm flipH="1" flipV="1">
            <a:off x="3556906" y="2780220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30965" y="312751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0013" y="3123280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12</a:t>
            </a:r>
            <a:endParaRPr lang="zh-CN" altLang="en-US" sz="1500" dirty="0"/>
          </a:p>
        </p:txBody>
      </p:sp>
      <p:cxnSp>
        <p:nvCxnSpPr>
          <p:cNvPr id="45" name="直接连接符 44"/>
          <p:cNvCxnSpPr>
            <a:endCxn id="44" idx="0"/>
          </p:cNvCxnSpPr>
          <p:nvPr/>
        </p:nvCxnSpPr>
        <p:spPr>
          <a:xfrm flipH="1">
            <a:off x="4876989" y="2799857"/>
            <a:ext cx="515719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8" idx="0"/>
            <a:endCxn id="42" idx="2"/>
          </p:cNvCxnSpPr>
          <p:nvPr/>
        </p:nvCxnSpPr>
        <p:spPr>
          <a:xfrm flipH="1" flipV="1">
            <a:off x="5456513" y="2796450"/>
            <a:ext cx="516644" cy="343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825623" y="314380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46973" y="3139571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40</a:t>
            </a:r>
            <a:endParaRPr lang="zh-CN" altLang="en-US" sz="1500" dirty="0"/>
          </a:p>
        </p:txBody>
      </p:sp>
      <p:cxnSp>
        <p:nvCxnSpPr>
          <p:cNvPr id="50" name="直接连接符 49"/>
          <p:cNvCxnSpPr>
            <a:stCxn id="52" idx="0"/>
          </p:cNvCxnSpPr>
          <p:nvPr/>
        </p:nvCxnSpPr>
        <p:spPr>
          <a:xfrm flipH="1" flipV="1">
            <a:off x="4921908" y="3438750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5275202" y="379214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95015" y="3781810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35</a:t>
            </a:r>
            <a:endParaRPr lang="zh-CN" altLang="en-US" sz="1500" dirty="0"/>
          </a:p>
        </p:txBody>
      </p:sp>
      <p:sp>
        <p:nvSpPr>
          <p:cNvPr id="53" name="椭圆 52"/>
          <p:cNvSpPr/>
          <p:nvPr/>
        </p:nvSpPr>
        <p:spPr>
          <a:xfrm>
            <a:off x="4194136" y="3787323"/>
            <a:ext cx="316920" cy="3169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332779" y="3458199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150253" y="3800716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19</a:t>
            </a:r>
            <a:endParaRPr lang="zh-CN" altLang="en-US" sz="15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95536" y="10272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二叉排序树删除结点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删除结点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，可以递归实现。分以下几种情况讨论：</a:t>
            </a:r>
            <a:endParaRPr lang="en-US" altLang="zh-CN" sz="180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1) 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是叶子结点：直接删除，即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的父结点去掉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这个子结点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1920" y="149806"/>
            <a:ext cx="831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4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★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二叉排序树删除结点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2) 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只有左子结点，则其左子结点取代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的地位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是父亲的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左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儿子，则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左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儿子作为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父亲的新左儿子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59093" y="230865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6501" y="2316028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36</a:t>
            </a:r>
            <a:endParaRPr lang="zh-CN" altLang="en-US" sz="1500" dirty="0"/>
          </a:p>
        </p:txBody>
      </p:sp>
      <p:sp>
        <p:nvSpPr>
          <p:cNvPr id="7" name="椭圆 6"/>
          <p:cNvSpPr/>
          <p:nvPr/>
        </p:nvSpPr>
        <p:spPr>
          <a:xfrm>
            <a:off x="2976601" y="297403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6977" y="2979158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30</a:t>
            </a:r>
            <a:endParaRPr lang="zh-CN" altLang="en-US" sz="1500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852302" y="2104795"/>
            <a:ext cx="79442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488263" y="175898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646723" y="2118877"/>
            <a:ext cx="103794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40308" y="1761992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17</a:t>
            </a:r>
            <a:endParaRPr lang="zh-CN" altLang="en-US" sz="1500" dirty="0"/>
          </a:p>
        </p:txBody>
      </p:sp>
      <p:sp>
        <p:nvSpPr>
          <p:cNvPr id="14" name="椭圆 13"/>
          <p:cNvSpPr/>
          <p:nvPr/>
        </p:nvSpPr>
        <p:spPr>
          <a:xfrm>
            <a:off x="1664435" y="229236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30595" y="2299798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5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081943" y="2957742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8103" y="2965176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</a:t>
            </a:r>
            <a:endParaRPr lang="zh-CN" altLang="en-US" sz="1500" dirty="0"/>
          </a:p>
        </p:txBody>
      </p:sp>
      <p:cxnSp>
        <p:nvCxnSpPr>
          <p:cNvPr id="18" name="直接连接符 17"/>
          <p:cNvCxnSpPr>
            <a:endCxn id="17" idx="0"/>
          </p:cNvCxnSpPr>
          <p:nvPr/>
        </p:nvCxnSpPr>
        <p:spPr>
          <a:xfrm flipH="1">
            <a:off x="1220586" y="2628618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1259632" y="3291830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587234" y="365628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36997" y="3652058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4</a:t>
            </a:r>
            <a:endParaRPr lang="zh-CN" altLang="en-US" sz="1500" dirty="0"/>
          </a:p>
        </p:txBody>
      </p:sp>
      <p:cxnSp>
        <p:nvCxnSpPr>
          <p:cNvPr id="22" name="直接连接符 21"/>
          <p:cNvCxnSpPr>
            <a:endCxn id="8" idx="0"/>
          </p:cNvCxnSpPr>
          <p:nvPr/>
        </p:nvCxnSpPr>
        <p:spPr>
          <a:xfrm flipH="1">
            <a:off x="3123161" y="2642600"/>
            <a:ext cx="515719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5" idx="0"/>
            <a:endCxn id="6" idx="2"/>
          </p:cNvCxnSpPr>
          <p:nvPr/>
        </p:nvCxnSpPr>
        <p:spPr>
          <a:xfrm flipH="1" flipV="1">
            <a:off x="3702685" y="2639193"/>
            <a:ext cx="516644" cy="343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071795" y="298654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93145" y="2982314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40</a:t>
            </a:r>
            <a:endParaRPr lang="zh-CN" altLang="en-US" sz="1500" dirty="0"/>
          </a:p>
        </p:txBody>
      </p:sp>
      <p:cxnSp>
        <p:nvCxnSpPr>
          <p:cNvPr id="26" name="直接连接符 25"/>
          <p:cNvCxnSpPr>
            <a:stCxn id="28" idx="0"/>
          </p:cNvCxnSpPr>
          <p:nvPr/>
        </p:nvCxnSpPr>
        <p:spPr>
          <a:xfrm flipH="1" flipV="1">
            <a:off x="3168080" y="3281493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521374" y="363489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41187" y="3624553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35</a:t>
            </a:r>
            <a:endParaRPr lang="zh-CN" altLang="en-US" sz="1500" dirty="0"/>
          </a:p>
        </p:txBody>
      </p:sp>
      <p:sp>
        <p:nvSpPr>
          <p:cNvPr id="29" name="椭圆 28"/>
          <p:cNvSpPr/>
          <p:nvPr/>
        </p:nvSpPr>
        <p:spPr>
          <a:xfrm>
            <a:off x="2440308" y="363006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2578951" y="3300942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96425" y="3643459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19</a:t>
            </a:r>
            <a:endParaRPr lang="zh-CN" altLang="en-US" sz="1500" dirty="0"/>
          </a:p>
        </p:txBody>
      </p:sp>
      <p:sp>
        <p:nvSpPr>
          <p:cNvPr id="32" name="椭圆 31"/>
          <p:cNvSpPr/>
          <p:nvPr/>
        </p:nvSpPr>
        <p:spPr>
          <a:xfrm>
            <a:off x="516787" y="365628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6550" y="3652058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2</a:t>
            </a:r>
            <a:endParaRPr lang="zh-CN" altLang="en-US" sz="1500" dirty="0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711619" y="3286900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587234" y="2118877"/>
            <a:ext cx="483425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8122849" y="233005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40257" y="2337426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36</a:t>
            </a:r>
            <a:endParaRPr lang="zh-CN" altLang="en-US" sz="1500" dirty="0"/>
          </a:p>
        </p:txBody>
      </p:sp>
      <p:sp>
        <p:nvSpPr>
          <p:cNvPr id="38" name="椭圆 37"/>
          <p:cNvSpPr/>
          <p:nvPr/>
        </p:nvSpPr>
        <p:spPr>
          <a:xfrm>
            <a:off x="7540357" y="299543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60733" y="3000556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30</a:t>
            </a:r>
            <a:endParaRPr lang="zh-CN" altLang="en-US" sz="1500" dirty="0"/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6416058" y="2126193"/>
            <a:ext cx="79442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052019" y="178038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 flipV="1">
            <a:off x="7210479" y="2140275"/>
            <a:ext cx="103794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04064" y="178339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17</a:t>
            </a:r>
            <a:endParaRPr lang="zh-CN" altLang="en-US" sz="1500" dirty="0"/>
          </a:p>
        </p:txBody>
      </p:sp>
      <p:sp>
        <p:nvSpPr>
          <p:cNvPr id="46" name="椭圆 45"/>
          <p:cNvSpPr/>
          <p:nvPr/>
        </p:nvSpPr>
        <p:spPr>
          <a:xfrm>
            <a:off x="6180284" y="231758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146444" y="2325021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</a:t>
            </a:r>
            <a:endParaRPr lang="zh-CN" altLang="en-US" sz="1500" dirty="0"/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6357973" y="2651675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6685575" y="301613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35338" y="3011903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4</a:t>
            </a:r>
            <a:endParaRPr lang="zh-CN" altLang="en-US" sz="1500" dirty="0"/>
          </a:p>
        </p:txBody>
      </p:sp>
      <p:cxnSp>
        <p:nvCxnSpPr>
          <p:cNvPr id="52" name="直接连接符 51"/>
          <p:cNvCxnSpPr>
            <a:endCxn id="39" idx="0"/>
          </p:cNvCxnSpPr>
          <p:nvPr/>
        </p:nvCxnSpPr>
        <p:spPr>
          <a:xfrm flipH="1">
            <a:off x="7686917" y="2663998"/>
            <a:ext cx="515719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5" idx="0"/>
            <a:endCxn id="37" idx="2"/>
          </p:cNvCxnSpPr>
          <p:nvPr/>
        </p:nvCxnSpPr>
        <p:spPr>
          <a:xfrm flipH="1" flipV="1">
            <a:off x="8266441" y="2660591"/>
            <a:ext cx="516644" cy="343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8635551" y="3007942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556901" y="3003712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40</a:t>
            </a:r>
            <a:endParaRPr lang="zh-CN" altLang="en-US" sz="1500" dirty="0"/>
          </a:p>
        </p:txBody>
      </p:sp>
      <p:cxnSp>
        <p:nvCxnSpPr>
          <p:cNvPr id="56" name="直接连接符 55"/>
          <p:cNvCxnSpPr>
            <a:stCxn id="58" idx="0"/>
          </p:cNvCxnSpPr>
          <p:nvPr/>
        </p:nvCxnSpPr>
        <p:spPr>
          <a:xfrm flipH="1" flipV="1">
            <a:off x="7731836" y="3302891"/>
            <a:ext cx="499291" cy="343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085130" y="365628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04943" y="3645951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35</a:t>
            </a:r>
            <a:endParaRPr lang="zh-CN" altLang="en-US" sz="1500" dirty="0"/>
          </a:p>
        </p:txBody>
      </p:sp>
      <p:sp>
        <p:nvSpPr>
          <p:cNvPr id="59" name="椭圆 58"/>
          <p:cNvSpPr/>
          <p:nvPr/>
        </p:nvSpPr>
        <p:spPr>
          <a:xfrm>
            <a:off x="7004064" y="365146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7142707" y="3322340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960181" y="3664857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19</a:t>
            </a:r>
            <a:endParaRPr lang="zh-CN" altLang="en-US" sz="1500" dirty="0"/>
          </a:p>
        </p:txBody>
      </p:sp>
      <p:sp>
        <p:nvSpPr>
          <p:cNvPr id="62" name="椭圆 61"/>
          <p:cNvSpPr/>
          <p:nvPr/>
        </p:nvSpPr>
        <p:spPr>
          <a:xfrm>
            <a:off x="5615128" y="301613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564891" y="3011903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 2</a:t>
            </a:r>
            <a:endParaRPr lang="zh-CN" altLang="en-US" sz="15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5809960" y="2646745"/>
            <a:ext cx="569420" cy="336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499992" y="2606694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FmZWIzNDg2MmIzZjExOTIzMmViNTBmYTMwYTk0ZW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10125</Words>
  <Application>WPS 演示</Application>
  <PresentationFormat>全屏显示(16:9)</PresentationFormat>
  <Paragraphs>884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Times New Roman</vt:lpstr>
      <vt:lpstr>黑体</vt:lpstr>
      <vt:lpstr>Calibri</vt:lpstr>
      <vt:lpstr>楷体</vt:lpstr>
      <vt:lpstr>Courier New</vt:lpstr>
      <vt:lpstr>Arial Unicode MS</vt:lpstr>
      <vt:lpstr>Office 主题</vt:lpstr>
      <vt:lpstr>数据结构和算法 （Python描述）</vt:lpstr>
      <vt:lpstr>二叉排序树和平衡二叉树 </vt:lpstr>
      <vt:lpstr>二叉排序树 的概念和操作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二叉排序树 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平衡二叉树 (AVL树)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张程煕</cp:lastModifiedBy>
  <cp:revision>932</cp:revision>
  <dcterms:created xsi:type="dcterms:W3CDTF">2024-04-09T05:39:00Z</dcterms:created>
  <dcterms:modified xsi:type="dcterms:W3CDTF">2024-04-09T12:58:30Z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18C20BF0DA45406CBC017DB72DA39602_12</vt:lpwstr>
  </property>
  <property fmtid="{D5CDD505-2E9C-101B-9397-08002B2CF9AE}" pid="3" name="KSOProductBuildVer">
    <vt:lpwstr>2052-12.1.0.16417</vt:lpwstr>
  </property>
</Properties>
</file>