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04" r:id="rId2"/>
  </p:sldMasterIdLst>
  <p:notesMasterIdLst>
    <p:notesMasterId r:id="rId49"/>
  </p:notesMasterIdLst>
  <p:sldIdLst>
    <p:sldId id="615" r:id="rId3"/>
    <p:sldId id="597" r:id="rId4"/>
    <p:sldId id="670" r:id="rId5"/>
    <p:sldId id="604" r:id="rId6"/>
    <p:sldId id="605" r:id="rId7"/>
    <p:sldId id="671" r:id="rId8"/>
    <p:sldId id="673" r:id="rId9"/>
    <p:sldId id="672" r:id="rId10"/>
    <p:sldId id="616" r:id="rId11"/>
    <p:sldId id="617" r:id="rId12"/>
    <p:sldId id="618" r:id="rId13"/>
    <p:sldId id="619" r:id="rId14"/>
    <p:sldId id="675" r:id="rId15"/>
    <p:sldId id="676" r:id="rId16"/>
    <p:sldId id="677" r:id="rId17"/>
    <p:sldId id="679" r:id="rId18"/>
    <p:sldId id="680" r:id="rId19"/>
    <p:sldId id="682" r:id="rId20"/>
    <p:sldId id="683" r:id="rId21"/>
    <p:sldId id="681" r:id="rId22"/>
    <p:sldId id="684" r:id="rId23"/>
    <p:sldId id="722" r:id="rId24"/>
    <p:sldId id="686" r:id="rId25"/>
    <p:sldId id="687" r:id="rId26"/>
    <p:sldId id="654" r:id="rId27"/>
    <p:sldId id="688" r:id="rId28"/>
    <p:sldId id="621" r:id="rId29"/>
    <p:sldId id="635" r:id="rId30"/>
    <p:sldId id="620" r:id="rId31"/>
    <p:sldId id="709" r:id="rId32"/>
    <p:sldId id="711" r:id="rId33"/>
    <p:sldId id="712" r:id="rId34"/>
    <p:sldId id="713" r:id="rId35"/>
    <p:sldId id="710" r:id="rId36"/>
    <p:sldId id="714" r:id="rId37"/>
    <p:sldId id="715" r:id="rId38"/>
    <p:sldId id="638" r:id="rId39"/>
    <p:sldId id="716" r:id="rId40"/>
    <p:sldId id="717" r:id="rId41"/>
    <p:sldId id="718" r:id="rId42"/>
    <p:sldId id="719" r:id="rId43"/>
    <p:sldId id="720" r:id="rId44"/>
    <p:sldId id="721" r:id="rId45"/>
    <p:sldId id="643" r:id="rId46"/>
    <p:sldId id="644" r:id="rId47"/>
    <p:sldId id="645" r:id="rId4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487E"/>
    <a:srgbClr val="000066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48" autoAdjust="0"/>
  </p:normalViewPr>
  <p:slideViewPr>
    <p:cSldViewPr>
      <p:cViewPr varScale="1">
        <p:scale>
          <a:sx n="93" d="100"/>
          <a:sy n="93" d="100"/>
        </p:scale>
        <p:origin x="757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E082D24-6BA8-4688-8709-8FA7EB35A480}" type="datetimeFigureOut">
              <a:rPr lang="zh-CN" altLang="en-US" smtClean="0"/>
              <a:pPr>
                <a:defRPr/>
              </a:pPr>
              <a:t>2024/2/20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A60919-0AFA-4D68-BCF2-8E82384F84FF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3234CE-5F3A-4814-8066-BDEBC721B9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3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1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07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52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66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19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6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822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0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9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1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024C46-4181-4883-82D1-7CCC2A9074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067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87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19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889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87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80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70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84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35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69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7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2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47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51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37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05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8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59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98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510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628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260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956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52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6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34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2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EE80FA-EFCC-4FBF-8A7B-4EAA29D22C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90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649C7-8885-4DAC-B3A2-1E2E91B5D8C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84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11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8C548-612B-4C37-A0AD-4C66F23FE8C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48F4A5-43BD-4B87-BE86-C96341B9F52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33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1C2F18-CCBF-4B28-8464-37FA0F26289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32C8D5-1CF1-400B-8C2A-C2D0FCF171C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02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6CAEC-9EE0-4DF4-9F7A-8C54AEBD09B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F863A-DE68-4500-B9A8-E41AAD68C4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0F35B7-397A-4686-BE9A-3D6C3645338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45DC2D-2462-48AB-BEED-C8284B081D4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283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A2929-DF28-46E0-BB8C-622F9D82A48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1F07DA-5B4E-4B7D-96D9-6AC399CBAF1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31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827105-9478-46B9-86B9-78EE11B83D6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35154E-28D2-41BD-9659-028384C62E6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30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5970A0-6A02-4B40-BDAD-2F15813E37A9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5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5568AF-47CA-4452-97A2-6C30F185BB7A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1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7967F3-1B33-4C12-A3DA-82EE42B38207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16361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448708-65A7-4C12-A102-1DE338584D6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59A344-7E08-4E36-8FB7-9B78A6494E23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89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 rot="10800000" flipV="1">
            <a:off x="2928938" y="428625"/>
            <a:ext cx="6215062" cy="33338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7429500" y="5037138"/>
            <a:ext cx="1714500" cy="106362"/>
          </a:xfrm>
          <a:prstGeom prst="rect">
            <a:avLst/>
          </a:prstGeom>
          <a:solidFill>
            <a:srgbClr val="920B08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北京大学信息学院  郭炜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209C0F-ABEE-4F39-9DC2-5AB603C69E8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270F6C-F67D-418F-8BA2-D0D8D47B8EA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052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 rot="10800000" flipV="1">
            <a:off x="0" y="1588"/>
            <a:ext cx="9144000" cy="58737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 rot="10800000" flipV="1">
            <a:off x="1357313" y="0"/>
            <a:ext cx="7786687" cy="53975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037138"/>
            <a:ext cx="9144000" cy="106362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6975475" y="65088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北京大学信息学院  郭炜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87357"/>
            <a:ext cx="8358246" cy="795354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131"/>
            <a:ext cx="8229600" cy="346949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ABD107-C690-41C9-A54D-DE2093857578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5F6CB7-7E3A-436A-A23A-5A5FDDD65D1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78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2739F8-C4C4-4CF6-9992-88C5CCA23E0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4575A2-3A77-4761-802D-608C60ACED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60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F866EC-F671-48B4-9796-F2E3CF70A20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D0A0E3-F802-4981-8892-087D20370D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9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449A8-7386-47A2-BE5C-636FFB8B68B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9A7A23-C229-49D3-AE7D-611EDAEB82B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2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6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4A6E01-3984-4846-B787-6745B85A4FB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EB1947-60BE-4D05-9DEB-8EC13A4A22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ibo.com/guoweiofpk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2268538" y="1347788"/>
            <a:ext cx="4464050" cy="110331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数据结构和算法</a:t>
            </a:r>
            <a:br>
              <a:rPr lang="en-US" altLang="zh-CN" sz="3600" dirty="0"/>
            </a:br>
            <a:r>
              <a:rPr lang="zh-CN" altLang="en-US" sz="2600" dirty="0"/>
              <a:t>（</a:t>
            </a:r>
            <a:r>
              <a:rPr lang="en-US" altLang="zh-CN" sz="2600" dirty="0"/>
              <a:t>Python</a:t>
            </a:r>
            <a:r>
              <a:rPr lang="zh-CN" altLang="en-US" sz="2600" dirty="0"/>
              <a:t>描述）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57550" y="2619375"/>
            <a:ext cx="2484438" cy="503238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latin typeface="微软雅黑" panose="020B0503020204020204" pitchFamily="34" charset="-122"/>
              </a:rPr>
              <a:t>郭 炜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D143E-9921-41F6-A017-6219DCBBA1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50" name="TextBox 10"/>
          <p:cNvSpPr txBox="1">
            <a:spLocks noChangeArrowheads="1"/>
          </p:cNvSpPr>
          <p:nvPr/>
        </p:nvSpPr>
        <p:spPr bwMode="auto">
          <a:xfrm>
            <a:off x="1130300" y="3282950"/>
            <a:ext cx="67389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   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微博：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hlinkClick r:id="rId3"/>
              </a:rPr>
              <a:t>http://weibo.com/guoweiofpku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学会程序和算法，走遍天下都不怕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讲义照片均为郭炜拍摄</a:t>
            </a:r>
          </a:p>
        </p:txBody>
      </p:sp>
      <p:pic>
        <p:nvPicPr>
          <p:cNvPr id="6151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532188"/>
            <a:ext cx="1008063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7"/>
          <p:cNvSpPr>
            <a:spLocks noChangeArrowheads="1"/>
          </p:cNvSpPr>
          <p:nvPr/>
        </p:nvSpPr>
        <p:spPr bwMode="auto">
          <a:xfrm>
            <a:off x="971550" y="328295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微信公众号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0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5496" y="31967"/>
            <a:ext cx="9108504" cy="58425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8288"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元素在内存中并非连续存放，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元素之间通过指针链接起来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每个结点除了元素，还有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指针，指向后继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不支持随机访问。访问第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个元素，复杂度为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已经找到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插入或删除位置的情况下，插入和删除元素的复杂度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且不需要复制或移动结点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有多种形式：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800100"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循环单链表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循环双向链表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8614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0" y="227017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>
                <a:solidFill>
                  <a:srgbClr val="0070C0"/>
                </a:solidFill>
              </a:rPr>
              <a:t>单链表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32240" y="4649896"/>
            <a:ext cx="2304256" cy="3396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0" kern="1200" dirty="0">
                <a:solidFill>
                  <a:schemeClr val="tx1"/>
                </a:solidFill>
              </a:rPr>
              <a:t>张掖冰沟丹霞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22" y="474739"/>
            <a:ext cx="6210178" cy="41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0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08007" y="2762776"/>
            <a:ext cx="843008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class Node: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表结点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data, next=None):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self.next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data, next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43559"/>
            <a:ext cx="5976664" cy="1330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67923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23528" y="713605"/>
            <a:ext cx="843008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打印全部结点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None: 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print(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ptr.data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end=",")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ptr.next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3515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单链表插入元素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23528" y="713605"/>
            <a:ext cx="843008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insert(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self,p,data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在结点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后面插入元素</a:t>
            </a:r>
          </a:p>
          <a:p>
            <a:pPr lvl="0"/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LinkList.Node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data,None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p: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新增的结点是新表尾</a:t>
            </a:r>
          </a:p>
          <a:p>
            <a:pPr lvl="0"/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nd.next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p.next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0460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10412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单链表插入元素</a:t>
            </a:r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kumimoji="1"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7614"/>
            <a:ext cx="3456384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683568" y="3867894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ctr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Node(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data,None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新建结点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7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371" y="0"/>
            <a:ext cx="8785225" cy="11950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单链表插入元素</a:t>
            </a:r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8288" eaLnBrk="1" hangingPunct="1"/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3867894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ctr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nd.next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p.next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00025" algn="ctr">
              <a:spcAft>
                <a:spcPts val="0"/>
              </a:spcAft>
            </a:pP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03598"/>
            <a:ext cx="3456384" cy="220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87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5371" y="0"/>
            <a:ext cx="8785225" cy="11950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单链表插入元素</a:t>
            </a:r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8288" eaLnBrk="1" hangingPunct="1"/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7" y="393990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ctr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(3)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p.next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，完成插入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00025" algn="ctr">
              <a:spcAft>
                <a:spcPts val="0"/>
              </a:spcAft>
            </a:pP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1630"/>
            <a:ext cx="3312368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05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13182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单链表删除元素</a:t>
            </a:r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endParaRPr kumimoji="1"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1"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后面的元素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63638"/>
            <a:ext cx="5131428" cy="161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566871" y="3579862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00025" algn="ctr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初始状态，将要删除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'a'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1088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13182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单链表删除元素</a:t>
            </a:r>
            <a:endParaRPr kumimoji="1"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endParaRPr kumimoji="1"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1"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后面的元素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75739" y="3579862"/>
            <a:ext cx="4304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00025" algn="ctr">
              <a:spcAft>
                <a:spcPts val="0"/>
              </a:spcAft>
            </a:pPr>
            <a:r>
              <a:rPr lang="en-US" altLang="zh-CN" dirty="0"/>
              <a:t>(2)</a:t>
            </a:r>
            <a:r>
              <a:rPr lang="zh-CN" altLang="zh-CN" dirty="0"/>
              <a:t>执行</a:t>
            </a:r>
            <a:r>
              <a:rPr lang="en-US" altLang="zh-CN" dirty="0" err="1"/>
              <a:t>p.next</a:t>
            </a:r>
            <a:r>
              <a:rPr lang="en-US" altLang="zh-CN" dirty="0"/>
              <a:t> = </a:t>
            </a:r>
            <a:r>
              <a:rPr lang="en-US" altLang="zh-CN" dirty="0" err="1"/>
              <a:t>p.next.next</a:t>
            </a:r>
            <a:r>
              <a:rPr lang="zh-CN" altLang="zh-CN" dirty="0"/>
              <a:t>，完成删除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27" y="1635646"/>
            <a:ext cx="3872962" cy="155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733657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 txBox="1">
            <a:spLocks/>
          </p:cNvSpPr>
          <p:nvPr/>
        </p:nvSpPr>
        <p:spPr bwMode="auto">
          <a:xfrm>
            <a:off x="684213" y="1995488"/>
            <a:ext cx="7772400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线性表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507" name="灯片编号占位符 3"/>
          <p:cNvSpPr txBox="1">
            <a:spLocks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B534B7-6509-446F-A67D-1AE29C5A6D9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314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单链表删除元素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23528" y="713605"/>
            <a:ext cx="843008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后面的结点</a:t>
            </a:r>
          </a:p>
          <a:p>
            <a:pPr lvl="0"/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p.next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p.next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p.next.next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1</a:t>
            </a:r>
          </a:p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结点空间会被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自动回收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判断变量是否为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，应写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is None, p is not None</a:t>
            </a:r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最好不要写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== None, p != None</a:t>
            </a:r>
          </a:p>
          <a:p>
            <a:pPr lvl="0"/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kumimoji="0" lang="zh-CN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65289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7889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15972" y="627534"/>
            <a:ext cx="8856984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popFront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删除前端元素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None: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raise \ 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Exception("Popping front for Empty link list.")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self.head.next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1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pushBack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在尾部添加元素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self.pushFront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self.insert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self.tail,data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85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7889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15972" y="627534"/>
            <a:ext cx="88569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pushFront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在链表前端插入一个元素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LinkList.Node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None: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116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7889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15972" y="627534"/>
            <a:ext cx="885698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clear(self):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self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__next__(self):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None: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raise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引发异常</a:t>
            </a:r>
          </a:p>
          <a:p>
            <a:pPr lvl="0"/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data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self.ptr.data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self.ptr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self.ptr.next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data</a:t>
            </a:r>
          </a:p>
        </p:txBody>
      </p:sp>
    </p:spTree>
    <p:extLst>
      <p:ext uri="{BB962C8B-B14F-4D97-AF65-F5344CB8AC3E}">
        <p14:creationId xmlns:p14="http://schemas.microsoft.com/office/powerpoint/2010/main" val="228282853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-27889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315972" y="627534"/>
            <a:ext cx="885698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linkLst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0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linkLst.pushFront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lvl="0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linkLst.pushFront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range(2,5):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linkLst.pushBack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linkLst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#&gt;&gt;1,0,2,3,4,</a:t>
            </a:r>
          </a:p>
          <a:p>
            <a:pPr lvl="0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x,end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上述实现方式没有实现“隐藏”，不是很好的实现方式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8900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带头结点的单链表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9552" y="2370556"/>
            <a:ext cx="8782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带头结点的空单链表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51520" y="652497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为避免链表为空是做特殊处理，可以为链表增加一个空闲头结点</a:t>
            </a:r>
            <a:endParaRPr lang="zh-CN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74202"/>
            <a:ext cx="4988848" cy="116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796"/>
            <a:ext cx="1872208" cy="10208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67544" y="4417555"/>
            <a:ext cx="87822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带头结点的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空单链表</a:t>
            </a:r>
          </a:p>
        </p:txBody>
      </p:sp>
    </p:spTree>
    <p:extLst>
      <p:ext uri="{BB962C8B-B14F-4D97-AF65-F5344CB8AC3E}">
        <p14:creationId xmlns:p14="http://schemas.microsoft.com/office/powerpoint/2010/main" val="40834139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带头结点的单链表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416235"/>
            <a:ext cx="87822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LinkList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__(self):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self.head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self.tail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LinkList.Node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None,None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self.size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</a:t>
            </a: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51520" y="652497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为避免链表为空是做特殊处理，可以为链表增加一个空闲头结点</a:t>
            </a:r>
            <a:endParaRPr lang="zh-CN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80621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6998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循环单链表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00025" y="3462234"/>
            <a:ext cx="52978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129814" y="3462234"/>
            <a:ext cx="288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9" idx="2"/>
          </p:cNvCxnSpPr>
          <p:nvPr/>
        </p:nvCxnSpPr>
        <p:spPr>
          <a:xfrm flipH="1">
            <a:off x="6516217" y="3013090"/>
            <a:ext cx="394975" cy="393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234122" y="3628626"/>
            <a:ext cx="512394" cy="41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"/>
          <p:cNvSpPr txBox="1"/>
          <p:nvPr/>
        </p:nvSpPr>
        <p:spPr>
          <a:xfrm>
            <a:off x="1763688" y="3456953"/>
            <a:ext cx="529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'a'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2293477" y="3456953"/>
            <a:ext cx="288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2413065" y="3641619"/>
            <a:ext cx="512394" cy="41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5"/>
          <p:cNvSpPr txBox="1"/>
          <p:nvPr/>
        </p:nvSpPr>
        <p:spPr>
          <a:xfrm>
            <a:off x="2960961" y="3456953"/>
            <a:ext cx="529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18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8" name="TextBox 6"/>
          <p:cNvSpPr txBox="1"/>
          <p:nvPr/>
        </p:nvSpPr>
        <p:spPr>
          <a:xfrm>
            <a:off x="3490750" y="3456953"/>
            <a:ext cx="288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3610338" y="3641619"/>
            <a:ext cx="512394" cy="41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280732" y="3641619"/>
            <a:ext cx="63902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"/>
          <p:cNvSpPr txBox="1"/>
          <p:nvPr/>
        </p:nvSpPr>
        <p:spPr>
          <a:xfrm>
            <a:off x="5632238" y="3422573"/>
            <a:ext cx="529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13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TextBox 6"/>
          <p:cNvSpPr txBox="1"/>
          <p:nvPr/>
        </p:nvSpPr>
        <p:spPr>
          <a:xfrm>
            <a:off x="6162027" y="3422573"/>
            <a:ext cx="4982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5064137" y="3641619"/>
            <a:ext cx="512394" cy="41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"/>
          <p:cNvSpPr txBox="1"/>
          <p:nvPr/>
        </p:nvSpPr>
        <p:spPr>
          <a:xfrm>
            <a:off x="6516216" y="2643758"/>
            <a:ext cx="789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tail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TextBox 5"/>
          <p:cNvSpPr txBox="1"/>
          <p:nvPr/>
        </p:nvSpPr>
        <p:spPr>
          <a:xfrm>
            <a:off x="7306168" y="2643758"/>
            <a:ext cx="73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size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3" name="弧形 32"/>
          <p:cNvSpPr/>
          <p:nvPr/>
        </p:nvSpPr>
        <p:spPr>
          <a:xfrm flipV="1">
            <a:off x="934466" y="3229689"/>
            <a:ext cx="5400599" cy="984869"/>
          </a:xfrm>
          <a:prstGeom prst="arc">
            <a:avLst>
              <a:gd name="adj1" fmla="val 11042443"/>
              <a:gd name="adj2" fmla="val 78659"/>
            </a:avLst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"/>
          <p:cNvSpPr txBox="1"/>
          <p:nvPr/>
        </p:nvSpPr>
        <p:spPr>
          <a:xfrm>
            <a:off x="623122" y="1844779"/>
            <a:ext cx="529789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TextBox 6"/>
          <p:cNvSpPr txBox="1"/>
          <p:nvPr/>
        </p:nvSpPr>
        <p:spPr>
          <a:xfrm>
            <a:off x="1152911" y="1844779"/>
            <a:ext cx="2880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>
            <a:stCxn id="27" idx="2"/>
          </p:cNvCxnSpPr>
          <p:nvPr/>
        </p:nvCxnSpPr>
        <p:spPr>
          <a:xfrm flipH="1">
            <a:off x="839147" y="1456679"/>
            <a:ext cx="394975" cy="3932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/>
          <p:cNvSpPr txBox="1"/>
          <p:nvPr/>
        </p:nvSpPr>
        <p:spPr>
          <a:xfrm>
            <a:off x="839146" y="1087347"/>
            <a:ext cx="7899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tail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1629098" y="1087347"/>
            <a:ext cx="73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size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317002" y="203746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605034" y="2037466"/>
            <a:ext cx="0" cy="4160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79878" y="2453473"/>
            <a:ext cx="7251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4" idx="2"/>
          </p:cNvCxnSpPr>
          <p:nvPr/>
        </p:nvCxnSpPr>
        <p:spPr>
          <a:xfrm flipV="1">
            <a:off x="879878" y="2214111"/>
            <a:ext cx="8139" cy="2568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999872" y="15495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85710" y="4441822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tail.next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即头结点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B83517-BB26-913D-2DD0-1CF6113801E2}"/>
              </a:ext>
            </a:extLst>
          </p:cNvPr>
          <p:cNvSpPr txBox="1"/>
          <p:nvPr/>
        </p:nvSpPr>
        <p:spPr>
          <a:xfrm>
            <a:off x="4047222" y="1711332"/>
            <a:ext cx="4575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00025" algn="just"/>
            <a:r>
              <a:rPr lang="zh-CN" altLang="zh-CN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循环单链表在表首或表尾添加元素，以及删除表首元素，复杂度都是</a:t>
            </a:r>
            <a:r>
              <a:rPr lang="en-US" altLang="zh-CN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O(1)</a:t>
            </a:r>
            <a:r>
              <a:rPr lang="zh-CN" altLang="zh-CN" sz="1800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20188199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0" y="227017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>
                <a:solidFill>
                  <a:srgbClr val="0070C0"/>
                </a:solidFill>
              </a:rPr>
              <a:t>双向链表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839744" y="4617661"/>
            <a:ext cx="2304256" cy="3396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0" kern="1200" dirty="0">
                <a:solidFill>
                  <a:schemeClr val="tx1"/>
                </a:solidFill>
              </a:rPr>
              <a:t>张掖平山湖大峡谷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6" y="457522"/>
            <a:ext cx="6235694" cy="41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6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r>
              <a:rPr kumimoji="1"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双链表）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每个结点有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指针指向后继，有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指针指向前驱</a:t>
            </a:r>
          </a:p>
        </p:txBody>
      </p:sp>
      <p:pic>
        <p:nvPicPr>
          <p:cNvPr id="31" name="图片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10449"/>
            <a:ext cx="6236547" cy="13120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699792" y="293179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带头结点的双向链表</a:t>
            </a:r>
          </a:p>
        </p:txBody>
      </p:sp>
      <p:sp>
        <p:nvSpPr>
          <p:cNvPr id="3" name="矩形 2"/>
          <p:cNvSpPr/>
          <p:nvPr/>
        </p:nvSpPr>
        <p:spPr>
          <a:xfrm>
            <a:off x="239415" y="3507854"/>
            <a:ext cx="8514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class _Node:</a:t>
            </a:r>
          </a:p>
          <a:p>
            <a:pPr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__(self, data,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=None, next=None):</a:t>
            </a:r>
          </a:p>
          <a:p>
            <a:pPr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self.prev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self.next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data,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next</a:t>
            </a:r>
          </a:p>
        </p:txBody>
      </p:sp>
    </p:spTree>
    <p:extLst>
      <p:ext uri="{BB962C8B-B14F-4D97-AF65-F5344CB8AC3E}">
        <p14:creationId xmlns:p14="http://schemas.microsoft.com/office/powerpoint/2010/main" val="370188005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5496" y="31967"/>
            <a:ext cx="9108504" cy="3534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8288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线性表是一个元素构成的序列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该序列有唯一的头元素和尾元素，除了头元素外，每个元素都有唯一的前驱元素，除了尾元素外，每个元素都有唯一的后继元素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线性表中的元素属于相同的数据类型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，即每个元素所占的空间必须相同。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</a:p>
        </p:txBody>
      </p:sp>
    </p:spTree>
    <p:extLst>
      <p:ext uri="{BB962C8B-B14F-4D97-AF65-F5344CB8AC3E}">
        <p14:creationId xmlns:p14="http://schemas.microsoft.com/office/powerpoint/2010/main" val="276143389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双向链表插入结点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在结点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后面插入新结点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19622"/>
            <a:ext cx="4027424" cy="245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-31612" y="4011910"/>
            <a:ext cx="8581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00025" algn="ctr"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Node(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data,None,None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新建结点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279591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双向链表插入结点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在结点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后面插入新结点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7614"/>
            <a:ext cx="3960440" cy="2431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2195736" y="4155926"/>
            <a:ext cx="4102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nd.prev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nd.next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p,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p.next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313564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双向链表插入结点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在结点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后面插入新结点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41559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47614"/>
            <a:ext cx="4298951" cy="25644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203848" y="417971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(3)</a:t>
            </a:r>
            <a:r>
              <a:rPr lang="zh-CN" altLang="en-US" dirty="0"/>
              <a:t>执行</a:t>
            </a:r>
            <a:r>
              <a:rPr lang="en-US" altLang="zh-CN" dirty="0" err="1"/>
              <a:t>p.next.prev</a:t>
            </a:r>
            <a:r>
              <a:rPr lang="en-US" altLang="zh-CN" dirty="0"/>
              <a:t> = </a:t>
            </a:r>
            <a:r>
              <a:rPr lang="en-US" altLang="zh-CN" dirty="0" err="1"/>
              <a:t>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732040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双向链表插入结点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在结点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后面插入新结点</a:t>
            </a: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5736" y="415592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5816" y="4155926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(4)</a:t>
            </a:r>
            <a:r>
              <a:rPr lang="zh-CN" altLang="zh-CN" dirty="0"/>
              <a:t>执行</a:t>
            </a:r>
            <a:r>
              <a:rPr lang="en-US" altLang="zh-CN" dirty="0" err="1"/>
              <a:t>p.next</a:t>
            </a:r>
            <a:r>
              <a:rPr lang="en-US" altLang="zh-CN" dirty="0"/>
              <a:t> = </a:t>
            </a:r>
            <a:r>
              <a:rPr lang="en-US" altLang="zh-CN" dirty="0" err="1"/>
              <a:t>nd</a:t>
            </a:r>
            <a:r>
              <a:rPr lang="zh-CN" altLang="zh-CN" dirty="0"/>
              <a:t>，插入完成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91" y="1491630"/>
            <a:ext cx="3672408" cy="224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24037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双向链表删除结点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删除结点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7654"/>
            <a:ext cx="5205363" cy="18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660855" y="3869814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00025" algn="ctr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初始状态，将要删除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'a'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199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双向链表删除结点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删除结点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855" y="3869814"/>
            <a:ext cx="294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(2)</a:t>
            </a:r>
            <a:r>
              <a:rPr lang="zh-CN" altLang="zh-CN" dirty="0"/>
              <a:t>执行</a:t>
            </a:r>
            <a:r>
              <a:rPr lang="en-US" altLang="zh-CN" dirty="0" err="1"/>
              <a:t>p.prev.next</a:t>
            </a:r>
            <a:r>
              <a:rPr lang="en-US" altLang="zh-CN" dirty="0"/>
              <a:t> = </a:t>
            </a:r>
            <a:r>
              <a:rPr lang="en-US" altLang="zh-CN" dirty="0" err="1"/>
              <a:t>p.next</a:t>
            </a:r>
            <a:endParaRPr lang="zh-CN" altLang="zh-CN" dirty="0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65933"/>
            <a:ext cx="4281536" cy="1802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725894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双向链表删除结点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39415" y="791696"/>
            <a:ext cx="87822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删除结点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7744" y="3871342"/>
            <a:ext cx="4008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(3)</a:t>
            </a:r>
            <a:r>
              <a:rPr lang="zh-CN" altLang="zh-CN" dirty="0"/>
              <a:t>执行 </a:t>
            </a:r>
            <a:r>
              <a:rPr lang="en-US" altLang="zh-CN" dirty="0" err="1"/>
              <a:t>p.nex.prev</a:t>
            </a:r>
            <a:r>
              <a:rPr lang="en-US" altLang="zh-CN" dirty="0"/>
              <a:t> = </a:t>
            </a:r>
            <a:r>
              <a:rPr lang="en-US" altLang="zh-CN" dirty="0" err="1"/>
              <a:t>p.prev</a:t>
            </a:r>
            <a:r>
              <a:rPr lang="en-US" altLang="zh-CN" dirty="0"/>
              <a:t>, </a:t>
            </a:r>
            <a:r>
              <a:rPr lang="zh-CN" altLang="zh-CN" dirty="0"/>
              <a:t>完成删除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7654"/>
            <a:ext cx="4618906" cy="1986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16023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555526"/>
            <a:ext cx="8782241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class _Node: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__(self, data,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=None, next=None):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data,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next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class _Iterator: 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p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getData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self.ptr.data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setData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self.ptr.data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data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__next__(self):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return None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else: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._Iterator(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156456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555526"/>
            <a:ext cx="8782241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self.ptr.prev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._Iterator(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self._tail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\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._Node(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None,None,None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_insert(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self,p,data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._Node(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data,p,p.next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self._tail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p: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新增的结点是新表尾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self._tail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p.next.prev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nd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2902828097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555526"/>
            <a:ext cx="878224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_delete(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self,p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删除结点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0 or p is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raise Exception("Illegal deleting.")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else: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p.prev.next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如果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有后继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p.next.prev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p.prev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self._tail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p: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self._tail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p.prev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-= 1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clear(self):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self._tail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self._head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head.prev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self.size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0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begin(self):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._Iterator(self._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end(self):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None</a:t>
            </a:r>
          </a:p>
        </p:txBody>
      </p:sp>
    </p:spTree>
    <p:extLst>
      <p:ext uri="{BB962C8B-B14F-4D97-AF65-F5344CB8AC3E}">
        <p14:creationId xmlns:p14="http://schemas.microsoft.com/office/powerpoint/2010/main" val="7894991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0" y="227017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>
                <a:solidFill>
                  <a:srgbClr val="0070C0"/>
                </a:solidFill>
              </a:rPr>
              <a:t>顺序表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38" y="483518"/>
            <a:ext cx="6227762" cy="4124882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732240" y="4649896"/>
            <a:ext cx="2304256" cy="3396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0" kern="1200" dirty="0">
                <a:solidFill>
                  <a:schemeClr val="tx1"/>
                </a:solidFill>
              </a:rPr>
              <a:t>河北草原天路</a:t>
            </a:r>
          </a:p>
        </p:txBody>
      </p:sp>
    </p:spTree>
    <p:extLst>
      <p:ext uri="{BB962C8B-B14F-4D97-AF65-F5344CB8AC3E}">
        <p14:creationId xmlns:p14="http://schemas.microsoft.com/office/powerpoint/2010/main" val="2367731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555526"/>
            <a:ext cx="878224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insert(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self,i,data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在迭代器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指向的结点后面插入元素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self._insert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i.ptr,data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delete(self,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删除迭代器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指向的结点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self._delete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pushFront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在链表前端插入一个元素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self._insert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popFront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self._delete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head.next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pushBack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self._insert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tail,data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popBack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self._delete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self._tail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iter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self</a:t>
            </a:r>
          </a:p>
        </p:txBody>
      </p:sp>
    </p:spTree>
    <p:extLst>
      <p:ext uri="{BB962C8B-B14F-4D97-AF65-F5344CB8AC3E}">
        <p14:creationId xmlns:p14="http://schemas.microsoft.com/office/powerpoint/2010/main" val="2844630342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555526"/>
            <a:ext cx="8782241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__next__(self):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None: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raise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StopIteration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引发异常</a:t>
            </a:r>
          </a:p>
          <a:p>
            <a:pPr defTabSz="432000"/>
            <a:r>
              <a: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else: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data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self.ptr.data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self.ptr.next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return data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find(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self,val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):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查找元素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，找到返回迭代器，找不到返回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None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while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not None: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if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ptr.data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._Iterator(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return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self.end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6257815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555526"/>
            <a:ext cx="8782241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(self):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self._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head.next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while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is not None: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ptr.data,end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=",")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ptr.next</a:t>
            </a:r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endParaRPr lang="en-US" altLang="zh-CN" sz="16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DoubleLinkList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for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range(5):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linkLst.pushBack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linkLst.begin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while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!=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linkLst.end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(): #&gt;&gt;0,1,2,3,4,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print(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i.getData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(),end = ",")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next(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print()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linkLst.find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(3)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i.setData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(300)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linkLst.printList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#&gt;&gt;0,1,2,300,4,</a:t>
            </a:r>
          </a:p>
        </p:txBody>
      </p:sp>
    </p:spTree>
    <p:extLst>
      <p:ext uri="{BB962C8B-B14F-4D97-AF65-F5344CB8AC3E}">
        <p14:creationId xmlns:p14="http://schemas.microsoft.com/office/powerpoint/2010/main" val="363489240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555526"/>
            <a:ext cx="878224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print()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linkLst.insert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(i,6000)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1600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后面插入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6000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linkLst.printList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#&gt;&gt;0,1,2,300,6000,4,</a:t>
            </a:r>
          </a:p>
          <a:p>
            <a:pPr defTabSz="432000"/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print()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linkLst.delete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defTabSz="432000"/>
            <a:r>
              <a:rPr lang="en-US" altLang="zh-CN" sz="1600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linkLst.printList</a:t>
            </a:r>
            <a:r>
              <a:rPr lang="en-US" altLang="zh-CN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 </a:t>
            </a:r>
            <a:r>
              <a:rPr lang="en-US" altLang="zh-CN" sz="16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#&gt;&gt;0,1,2,6000,4,</a:t>
            </a:r>
          </a:p>
        </p:txBody>
      </p:sp>
    </p:spTree>
    <p:extLst>
      <p:ext uri="{BB962C8B-B14F-4D97-AF65-F5344CB8AC3E}">
        <p14:creationId xmlns:p14="http://schemas.microsoft.com/office/powerpoint/2010/main" val="320271893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0" y="227017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>
                <a:solidFill>
                  <a:srgbClr val="0070C0"/>
                </a:solidFill>
              </a:rPr>
              <a:t>链表和顺序表的选择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0" y="462379"/>
            <a:ext cx="6180670" cy="4093691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839744" y="4617661"/>
            <a:ext cx="2304256" cy="3396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0" kern="1200" dirty="0">
                <a:solidFill>
                  <a:schemeClr val="tx1"/>
                </a:solidFill>
              </a:rPr>
              <a:t>祁连牛心山</a:t>
            </a:r>
          </a:p>
        </p:txBody>
      </p:sp>
    </p:spTree>
    <p:extLst>
      <p:ext uri="{BB962C8B-B14F-4D97-AF65-F5344CB8AC3E}">
        <p14:creationId xmlns:p14="http://schemas.microsoft.com/office/powerpoint/2010/main" val="2902962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链表和顺序表的选择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733997"/>
            <a:ext cx="878224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defTabSz="4320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顺序表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中间插入太慢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defTabSz="4320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链表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访问第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个元素太慢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顺序访问也慢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现代计算机有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，访问连续内存域比跳着访问内存区域快很多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还多费空间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结论：尽量选用顺序表。比如栈和队列，都没必要用链表实现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基本只有在找到一个位置后反复要在该位置周围进行增删，才适合用链表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实际工作中几乎用不到链表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lvl="1" indent="-285750" defTabSz="4320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64491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-31612" y="-16241"/>
            <a:ext cx="8785225" cy="764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链表结合顺序表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"/>
          <p:cNvSpPr>
            <a:spLocks noChangeArrowheads="1"/>
          </p:cNvSpPr>
          <p:nvPr/>
        </p:nvSpPr>
        <p:spPr bwMode="auto">
          <a:xfrm>
            <a:off x="251520" y="733997"/>
            <a:ext cx="878224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 marL="285750" lvl="1" indent="-285750" defTabSz="432000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collections.deque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结合链表和顺序表的特点。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是一张双向链表，每个结点是一个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个元素的顺序表。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Node:</a:t>
            </a:r>
          </a:p>
          <a:p>
            <a:pPr lvl="1"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__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init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__(self ,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None,next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None):</a:t>
            </a:r>
          </a:p>
          <a:p>
            <a:pPr lvl="1"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= [0 for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in range(64)]</a:t>
            </a:r>
          </a:p>
          <a:p>
            <a:pPr lvl="1" defTabSz="432000"/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[0],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self.data</a:t>
            </a:r>
            <a:r>
              <a:rPr lang="en-US" altLang="zh-CN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[-1] = </a:t>
            </a:r>
            <a:r>
              <a:rPr lang="en-US" altLang="zh-CN" b="1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prev,next</a:t>
            </a:r>
            <a:endParaRPr lang="en-US" altLang="zh-CN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35496" y="31967"/>
            <a:ext cx="9108504" cy="35957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tIns="165048" bIns="165048">
            <a:spAutoFit/>
          </a:bodyPr>
          <a:lstStyle/>
          <a:p>
            <a:pPr indent="268288" eaLnBrk="1" hangingPunct="1"/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8288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的列表，以及其它语言中的数组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元素在内存中连续存放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每个元素都有唯一序号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，且根据序号访问（包括读取和修改）元素的时间复杂度是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---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随机访问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的元素前驱下标为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，后继下标为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i+1</a:t>
            </a:r>
          </a:p>
        </p:txBody>
      </p:sp>
    </p:spTree>
    <p:extLst>
      <p:ext uri="{BB962C8B-B14F-4D97-AF65-F5344CB8AC3E}">
        <p14:creationId xmlns:p14="http://schemas.microsoft.com/office/powerpoint/2010/main" val="375192193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2970"/>
              </p:ext>
            </p:extLst>
          </p:nvPr>
        </p:nvGraphicFramePr>
        <p:xfrm>
          <a:off x="251520" y="771550"/>
          <a:ext cx="8568951" cy="388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9043">
                  <a:extLst>
                    <a:ext uri="{9D8B030D-6E8A-4147-A177-3AD203B41FA5}">
                      <a16:colId xmlns:a16="http://schemas.microsoft.com/office/drawing/2014/main" val="998688614"/>
                    </a:ext>
                  </a:extLst>
                </a:gridCol>
                <a:gridCol w="1639543">
                  <a:extLst>
                    <a:ext uri="{9D8B030D-6E8A-4147-A177-3AD203B41FA5}">
                      <a16:colId xmlns:a16="http://schemas.microsoft.com/office/drawing/2014/main" val="156028762"/>
                    </a:ext>
                  </a:extLst>
                </a:gridCol>
                <a:gridCol w="3587223">
                  <a:extLst>
                    <a:ext uri="{9D8B030D-6E8A-4147-A177-3AD203B41FA5}">
                      <a16:colId xmlns:a16="http://schemas.microsoft.com/office/drawing/2014/main" val="3269943451"/>
                    </a:ext>
                  </a:extLst>
                </a:gridCol>
                <a:gridCol w="2303142">
                  <a:extLst>
                    <a:ext uri="{9D8B030D-6E8A-4147-A177-3AD203B41FA5}">
                      <a16:colId xmlns:a16="http://schemas.microsoft.com/office/drawing/2014/main" val="3565874790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序号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操作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时间复杂度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97256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init(n)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生成一个</a:t>
                      </a:r>
                      <a:r>
                        <a:rPr lang="en-US" sz="1800" kern="100">
                          <a:effectLst/>
                        </a:rPr>
                        <a:t>n</a:t>
                      </a:r>
                      <a:r>
                        <a:rPr lang="zh-CN" sz="1800" kern="100">
                          <a:effectLst/>
                        </a:rPr>
                        <a:t>个元素的顺序表，元素值随机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O(1)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70256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init(a</a:t>
                      </a:r>
                      <a:r>
                        <a:rPr lang="en-US" sz="1800" kern="100" baseline="-25000">
                          <a:effectLst/>
                        </a:rPr>
                        <a:t>0</a:t>
                      </a:r>
                      <a:r>
                        <a:rPr lang="en-US" sz="1800" kern="100">
                          <a:effectLst/>
                        </a:rPr>
                        <a:t>,a</a:t>
                      </a:r>
                      <a:r>
                        <a:rPr lang="en-US" sz="1800" kern="100" baseline="-25000">
                          <a:effectLst/>
                        </a:rPr>
                        <a:t>1</a:t>
                      </a:r>
                      <a:r>
                        <a:rPr lang="en-US" sz="1800" kern="100">
                          <a:effectLst/>
                        </a:rPr>
                        <a:t>,....a</a:t>
                      </a:r>
                      <a:r>
                        <a:rPr lang="en-US" sz="1800" kern="100" baseline="-25000">
                          <a:effectLst/>
                        </a:rPr>
                        <a:t>n</a:t>
                      </a:r>
                      <a:r>
                        <a:rPr lang="en-US" sz="1800" kern="100">
                          <a:effectLst/>
                        </a:rPr>
                        <a:t>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生成元素为</a:t>
                      </a:r>
                      <a:r>
                        <a:rPr lang="en-US" sz="1800" kern="100">
                          <a:effectLst/>
                        </a:rPr>
                        <a:t>a</a:t>
                      </a:r>
                      <a:r>
                        <a:rPr lang="en-US" sz="1800" kern="100" baseline="-25000">
                          <a:effectLst/>
                        </a:rPr>
                        <a:t>0</a:t>
                      </a:r>
                      <a:r>
                        <a:rPr lang="en-US" sz="1800" kern="100">
                          <a:effectLst/>
                        </a:rPr>
                        <a:t>,a</a:t>
                      </a:r>
                      <a:r>
                        <a:rPr lang="en-US" sz="1800" kern="100" baseline="-25000">
                          <a:effectLst/>
                        </a:rPr>
                        <a:t>1</a:t>
                      </a:r>
                      <a:r>
                        <a:rPr lang="en-US" sz="1800" kern="100">
                          <a:effectLst/>
                        </a:rPr>
                        <a:t>,.... a</a:t>
                      </a:r>
                      <a:r>
                        <a:rPr lang="en-US" sz="1800" kern="100" baseline="-25000">
                          <a:effectLst/>
                        </a:rPr>
                        <a:t>n</a:t>
                      </a:r>
                      <a:r>
                        <a:rPr lang="zh-CN" sz="1800" kern="100">
                          <a:effectLst/>
                        </a:rPr>
                        <a:t>的顺序表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O(n)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075633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length()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求表中元素个数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O(1)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918683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append(x)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FF0000"/>
                          </a:solidFill>
                          <a:effectLst/>
                        </a:rPr>
                        <a:t>在表的尾部添加一个元素</a:t>
                      </a:r>
                      <a:r>
                        <a:rPr lang="en-US" sz="1800" kern="10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O(1)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1293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pop()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删除表尾元素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O(1)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44717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get(i)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返回下标为</a:t>
                      </a:r>
                      <a:r>
                        <a:rPr lang="en-US" sz="1800" kern="100">
                          <a:effectLst/>
                        </a:rPr>
                        <a:t>i</a:t>
                      </a:r>
                      <a:r>
                        <a:rPr lang="zh-CN" sz="1800" kern="100">
                          <a:effectLst/>
                        </a:rPr>
                        <a:t>的元素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O(1)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63435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set(i,x)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将下标为</a:t>
                      </a:r>
                      <a:r>
                        <a:rPr lang="en-US" sz="1800" kern="100">
                          <a:effectLst/>
                        </a:rPr>
                        <a:t>i</a:t>
                      </a:r>
                      <a:r>
                        <a:rPr lang="zh-CN" sz="1800" kern="100">
                          <a:effectLst/>
                        </a:rPr>
                        <a:t>的元素设置为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O(1)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08098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find(x)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查找元素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r>
                        <a:rPr lang="zh-CN" sz="1800" kern="100">
                          <a:effectLst/>
                        </a:rPr>
                        <a:t>在表中的位置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O(n)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01271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insert(i,x)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在下标</a:t>
                      </a:r>
                      <a:r>
                        <a:rPr lang="en-US" sz="1800" kern="100">
                          <a:effectLst/>
                        </a:rPr>
                        <a:t>i</a:t>
                      </a:r>
                      <a:r>
                        <a:rPr lang="zh-CN" sz="1800" kern="100">
                          <a:effectLst/>
                        </a:rPr>
                        <a:t>处插入元素</a:t>
                      </a:r>
                      <a:r>
                        <a:rPr lang="en-US" sz="1800" kern="100">
                          <a:effectLst/>
                        </a:rPr>
                        <a:t>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O(n)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14478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remove(i)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删除下标为</a:t>
                      </a:r>
                      <a:r>
                        <a:rPr lang="en-US" sz="1800" kern="100">
                          <a:effectLst/>
                        </a:rPr>
                        <a:t>i</a:t>
                      </a:r>
                      <a:r>
                        <a:rPr lang="zh-CN" sz="1800" kern="100">
                          <a:effectLst/>
                        </a:rPr>
                        <a:t>的元素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O(n)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376287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-36512" y="195486"/>
            <a:ext cx="2712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8288" eaLnBrk="1" hangingPunct="1"/>
            <a:r>
              <a:rPr kumimoji="1"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顺序表支持的操作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0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6512" y="195486"/>
            <a:ext cx="51719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8288" eaLnBrk="1" hangingPunct="1"/>
            <a:r>
              <a:rPr kumimoji="1"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</a:t>
            </a:r>
            <a:r>
              <a:rPr kumimoji="1"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kumimoji="1"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kumimoji="1"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复杂度的实现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91556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总是分配多于实际元素个数的空间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容量大于元素个数）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元素个数小于容量时，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操作复杂度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元素个数等于容量时，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导致重新分配空间，且要拷贝原有元素到新空间，复杂度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6328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6512" y="195486"/>
            <a:ext cx="51719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8288" eaLnBrk="1" hangingPunct="1"/>
            <a:r>
              <a:rPr kumimoji="1"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</a:t>
            </a:r>
            <a:r>
              <a:rPr kumimoji="1"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kumimoji="1"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kumimoji="1"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复杂度的实现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91556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重新分配空间时，新容量为旧容量的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(k&gt;1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且固定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，可确保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操作的平均复杂度是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95536" y="1707654"/>
                <a:ext cx="8568952" cy="3175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00025"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假定第一次分配空间时，容量为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。由于元素个数每达到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的幂加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1(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向上取整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时就需要重新分配存储空间并进行元素的复制，执行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kern="100" baseline="300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次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append(x)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操作，元素个数达到</a:t>
                </a: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kern="100" baseline="300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个时，总共复制过的元素个数是：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1+</m:t>
                      </m:r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4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14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在元素总数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n=k</a:t>
                </a:r>
                <a:r>
                  <a:rPr lang="en-US" altLang="zh-CN" sz="1800" kern="100" baseline="300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的情况下，平均每次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append(x)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操作，需要复制的元素个数是：</a:t>
                </a: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14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altLang="zh-CN" sz="14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>
                        <m:fPr>
                          <m:ctrlPr>
                            <a:rPr lang="zh-CN" altLang="zh-CN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4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00025" algn="just">
                  <a:spcAft>
                    <a:spcPts val="0"/>
                  </a:spcAft>
                </a:pP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因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是常量，所以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append(x)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操作的平均复杂度是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O(1)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7654"/>
                <a:ext cx="8568952" cy="3175998"/>
              </a:xfrm>
              <a:prstGeom prst="rect">
                <a:avLst/>
              </a:prstGeom>
              <a:blipFill>
                <a:blip r:embed="rId2"/>
                <a:stretch>
                  <a:fillRect l="-640" t="-1536" r="-569" b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8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ctrTitle"/>
          </p:nvPr>
        </p:nvSpPr>
        <p:spPr>
          <a:xfrm>
            <a:off x="0" y="2270178"/>
            <a:ext cx="2952751" cy="50482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400" b="0" kern="1200" dirty="0">
                <a:solidFill>
                  <a:srgbClr val="0070C0"/>
                </a:solidFill>
              </a:rPr>
              <a:t>链表概述</a:t>
            </a:r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2916238" y="5238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信息科学技术学院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732240" y="4649896"/>
            <a:ext cx="2304256" cy="33961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0" kern="1200" dirty="0">
                <a:solidFill>
                  <a:schemeClr val="tx1"/>
                </a:solidFill>
              </a:rPr>
              <a:t>宁夏中卫沙坡头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77" y="483518"/>
            <a:ext cx="619692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59599"/>
      </p:ext>
    </p:extLst>
  </p:cSld>
  <p:clrMapOvr>
    <a:masterClrMapping/>
  </p:clrMapOvr>
</p:sld>
</file>

<file path=ppt/theme/theme1.xml><?xml version="1.0" encoding="utf-8"?>
<a:theme xmlns:a="http://schemas.openxmlformats.org/drawingml/2006/main" name="2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69248</TotalTime>
  <Words>3046</Words>
  <Application>Microsoft Office PowerPoint</Application>
  <PresentationFormat>全屏显示(16:9)</PresentationFormat>
  <Paragraphs>455</Paragraphs>
  <Slides>46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等线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2_Network</vt:lpstr>
      <vt:lpstr>Office 主题</vt:lpstr>
      <vt:lpstr>数据结构和算法 （Python描述）</vt:lpstr>
      <vt:lpstr>PowerPoint 演示文稿</vt:lpstr>
      <vt:lpstr>PowerPoint 演示文稿</vt:lpstr>
      <vt:lpstr>顺序表</vt:lpstr>
      <vt:lpstr>PowerPoint 演示文稿</vt:lpstr>
      <vt:lpstr>PowerPoint 演示文稿</vt:lpstr>
      <vt:lpstr>PowerPoint 演示文稿</vt:lpstr>
      <vt:lpstr>PowerPoint 演示文稿</vt:lpstr>
      <vt:lpstr>链表概述</vt:lpstr>
      <vt:lpstr>PowerPoint 演示文稿</vt:lpstr>
      <vt:lpstr>单链表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双向链表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链表和顺序表的选择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guowei</dc:creator>
  <cp:lastModifiedBy>Guo Wei</cp:lastModifiedBy>
  <cp:revision>1275</cp:revision>
  <dcterms:created xsi:type="dcterms:W3CDTF">2002-01-07T04:58:02Z</dcterms:created>
  <dcterms:modified xsi:type="dcterms:W3CDTF">2024-02-20T06:46:52Z</dcterms:modified>
</cp:coreProperties>
</file>