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08" r:id="rId3"/>
    <p:sldId id="502" r:id="rId5"/>
    <p:sldId id="504" r:id="rId6"/>
    <p:sldId id="479" r:id="rId7"/>
    <p:sldId id="515" r:id="rId8"/>
    <p:sldId id="529" r:id="rId9"/>
    <p:sldId id="516" r:id="rId10"/>
    <p:sldId id="517" r:id="rId11"/>
    <p:sldId id="530" r:id="rId12"/>
    <p:sldId id="463" r:id="rId13"/>
    <p:sldId id="518" r:id="rId14"/>
    <p:sldId id="483" r:id="rId15"/>
    <p:sldId id="531" r:id="rId16"/>
    <p:sldId id="519" r:id="rId17"/>
    <p:sldId id="523" r:id="rId18"/>
    <p:sldId id="524" r:id="rId19"/>
    <p:sldId id="522" r:id="rId20"/>
    <p:sldId id="521" r:id="rId21"/>
    <p:sldId id="532" r:id="rId22"/>
    <p:sldId id="525" r:id="rId23"/>
    <p:sldId id="526" r:id="rId24"/>
    <p:sldId id="528" r:id="rId25"/>
    <p:sldId id="537" r:id="rId26"/>
    <p:sldId id="533" r:id="rId27"/>
    <p:sldId id="534" r:id="rId28"/>
    <p:sldId id="535" r:id="rId29"/>
    <p:sldId id="536" r:id="rId30"/>
  </p:sldIdLst>
  <p:sldSz cx="9144000" cy="5143500" type="screen16x9"/>
  <p:notesSz cx="6858000" cy="9144000"/>
  <p:custDataLst>
    <p:tags r:id="rId3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0000"/>
    <a:srgbClr val="920B08"/>
    <a:srgbClr val="070CEB"/>
    <a:srgbClr val="972303"/>
    <a:srgbClr val="950508"/>
    <a:srgbClr val="6600FF"/>
    <a:srgbClr val="E1E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47" autoAdjust="0"/>
    <p:restoredTop sz="94032" autoAdjust="0"/>
  </p:normalViewPr>
  <p:slideViewPr>
    <p:cSldViewPr showGuides="1">
      <p:cViewPr varScale="1">
        <p:scale>
          <a:sx n="87" d="100"/>
          <a:sy n="87" d="100"/>
        </p:scale>
        <p:origin x="426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5971B2F-81B6-4672-8D82-1A0A7E760FB1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EED0053-7382-44B4-A57D-F7FFB2DF2784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221D63-9520-4541-96E7-6404E3F81002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9B09C4-EB84-437B-8F0B-02FE38F36AB2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9B09C4-EB84-437B-8F0B-02FE38F36AB2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8FAEA5-5205-49FF-91C6-A6ECDC53A128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ACA5E9C-8073-40B4-9E43-1369BA2F0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8FAEA5-5205-49FF-91C6-A6ECDC53A128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8FAEA5-5205-49FF-91C6-A6ECDC53A128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8FAEA5-5205-49FF-91C6-A6ECDC53A128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8FAEA5-5205-49FF-91C6-A6ECDC53A128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8FAEA5-5205-49FF-91C6-A6ECDC53A128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ACA5E9C-8073-40B4-9E43-1369BA2F0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1731EB-3CE1-449D-99F4-54AC77735879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8FAEA5-5205-49FF-91C6-A6ECDC53A128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ACA5E9C-8073-40B4-9E43-1369BA2F0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ACA5E9C-8073-40B4-9E43-1369BA2F0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332E6D-9AF6-4DAE-9F18-9099C609339B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332E6D-9AF6-4DAE-9F18-9099C609339B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ACA5E9C-8073-40B4-9E43-1369BA2F0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332E6D-9AF6-4DAE-9F18-9099C609339B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332E6D-9AF6-4DAE-9F18-9099C609339B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ACA5E9C-8073-40B4-9E43-1369BA2F0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北京大学信息学院  郭炜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5D83B-D3C9-4226-A296-D86FDB1B50F4}" type="datetime1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7ABA4-5CFC-4521-85AA-59F0877F108A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F231B-F2CD-480E-9509-36C45FF9FEB5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D5B5D-5E0D-499C-B0B1-545FE520C6F1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C6A40-2551-45B4-A9A5-D60E0E0E07D2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E575E-A0EB-409A-9F5B-E6E7B7C8C165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北京大学信息学院  郭炜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D88DA-5D75-4695-9A1C-E2BDE9DEF291}" type="datetime1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9851E-2819-460A-B300-22A5BFED62D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E0DE8-5672-4A8E-9D28-AA7FC79DEE36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C6705-59D2-4EAD-B2DD-0836FF903B38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85CB9-3831-4CD5-AE50-8205564F68F4}" type="datetime1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433B2-F3D6-481F-A5BC-A32228107E31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2AB18-4D9E-490D-8D7E-31AA3B69EA51}" type="datetime1">
              <a:rPr lang="zh-CN" altLang="en-US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49317-19F0-446C-8B3A-88935036B7BD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A7661-1E43-4B32-B5FC-70A664053CDC}" type="datetime1">
              <a:rPr lang="zh-CN" altLang="en-US"/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FA55-1480-4562-96BB-B0E52E173528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0FBCA-381B-4EE5-8C72-212923F6413B}" type="datetime1">
              <a:rPr lang="zh-CN" altLang="en-US"/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721E1-F564-4078-96F7-2C5A6D6DE1EC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01BBF-4E65-48AB-9412-481DB6684004}" type="datetime1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B90F9-E079-414D-851B-4542EF66160F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8E42F-67FD-4727-9D57-3872E72BE48D}" type="datetime1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368E6-CCF5-4A49-BA58-87805B726305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F9A3A0B-F515-4531-ABFD-87701DD1A2CA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C37804A-C17F-4D0E-A3BA-CF7CBE9EAC76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hyperlink" Target="http://weibo.com/guoweiofpk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2268538" y="1347788"/>
            <a:ext cx="4464050" cy="1103312"/>
          </a:xfrm>
        </p:spPr>
        <p:txBody>
          <a:bodyPr/>
          <a:lstStyle/>
          <a:p>
            <a:pPr eaLnBrk="1" hangingPunct="1"/>
            <a:r>
              <a:rPr lang="zh-CN" altLang="en-US" sz="3600"/>
              <a:t>数据结构和算法</a:t>
            </a:r>
            <a:br>
              <a:rPr lang="en-US" altLang="zh-CN" sz="3600"/>
            </a:br>
            <a:r>
              <a:rPr lang="zh-CN" altLang="en-US" sz="2600"/>
              <a:t>（</a:t>
            </a:r>
            <a:r>
              <a:rPr lang="en-US" altLang="zh-CN" sz="2600"/>
              <a:t>Python</a:t>
            </a:r>
            <a:r>
              <a:rPr lang="zh-CN" altLang="en-US" sz="2600"/>
              <a:t>描述）</a:t>
            </a:r>
            <a:endParaRPr lang="zh-CN" altLang="en-US" sz="2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7550" y="261937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</a:rPr>
              <a:t>郭 炜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  <a:endParaRPr lang="zh-CN" altLang="en-US" sz="2000">
              <a:latin typeface="微软雅黑" panose="020B0503020204020204" pitchFamily="34" charset="-122"/>
            </a:endParaRPr>
          </a:p>
        </p:txBody>
      </p:sp>
      <p:sp>
        <p:nvSpPr>
          <p:cNvPr id="512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B58740-F4B7-4E99-AF4A-1457BE40EE61}" type="slidenum">
              <a:rPr lang="zh-CN" altLang="en-US" sz="1200" smtClean="0">
                <a:solidFill>
                  <a:srgbClr val="898989"/>
                </a:solidFill>
              </a:rPr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126" name="TextBox 10"/>
          <p:cNvSpPr txBox="1">
            <a:spLocks noChangeArrowheads="1"/>
          </p:cNvSpPr>
          <p:nvPr/>
        </p:nvSpPr>
        <p:spPr bwMode="auto">
          <a:xfrm>
            <a:off x="1130300" y="3282950"/>
            <a:ext cx="67389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	     </a:t>
            </a:r>
            <a:r>
              <a:rPr lang="zh-CN" altLang="en-US" sz="1800" dirty="0">
                <a:latin typeface="微软雅黑" panose="020B0503020204020204" pitchFamily="34" charset="-122"/>
              </a:rPr>
              <a:t>微博：</a:t>
            </a:r>
            <a:r>
              <a:rPr lang="en-US" altLang="zh-CN" sz="1800" dirty="0">
                <a:latin typeface="微软雅黑" panose="020B0503020204020204" pitchFamily="34" charset="-122"/>
                <a:hlinkClick r:id="rId1"/>
              </a:rPr>
              <a:t>http://weibo.com/guoweiofpku</a:t>
            </a:r>
            <a:endParaRPr lang="en-US" altLang="zh-CN" sz="1800" dirty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学会程序和算法，走遍天下都不怕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!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</a:rPr>
              <a:t>讲义照片均为郭炜拍摄</a:t>
            </a:r>
            <a:endParaRPr lang="zh-CN" altLang="en-US" sz="1600" dirty="0">
              <a:latin typeface="微软雅黑" panose="020B0503020204020204" pitchFamily="34" charset="-122"/>
            </a:endParaRPr>
          </a:p>
        </p:txBody>
      </p:sp>
      <p:pic>
        <p:nvPicPr>
          <p:cNvPr id="512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532188"/>
            <a:ext cx="100806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矩形 7"/>
          <p:cNvSpPr>
            <a:spLocks noChangeArrowheads="1"/>
          </p:cNvSpPr>
          <p:nvPr/>
        </p:nvSpPr>
        <p:spPr bwMode="auto">
          <a:xfrm>
            <a:off x="971550" y="3282950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微软雅黑" panose="020B0503020204020204" pitchFamily="34" charset="-122"/>
              </a:rPr>
              <a:t>微信公众号</a:t>
            </a:r>
            <a:endParaRPr lang="en-US" altLang="zh-CN" sz="1400" b="1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179388" y="619125"/>
            <a:ext cx="88566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运算符：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- * / 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其中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优先级高于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-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原子：整数或者小数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后序表达式递归定义：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1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）一个原子是一个后序表达式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2)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两个后序表达式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加上一个运算符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，是一个后序表达式。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a b c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的计算方法和传统的中序表达式 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(a) c (b)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一样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以下都是后序表达式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原子、运算符之间用空格分隔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3.4 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3.4 +    	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等价于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+ 3.4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3.4 +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6 /	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等价于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(5+3.4)/6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3.4 +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6 * 3 + 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等价于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(5+3.4)*6 + 3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5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B4F683-D360-4618-9E42-8F24D70D0294}" type="slidenum">
              <a:rPr lang="zh-CN" altLang="en-US" sz="1200">
                <a:solidFill>
                  <a:srgbClr val="898989"/>
                </a:solidFill>
              </a:rPr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3316" name="标题 1"/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2: </a:t>
            </a:r>
            <a:r>
              <a:rPr lang="zh-CN" altLang="en-US" sz="2400" dirty="0">
                <a:solidFill>
                  <a:schemeClr val="tx2"/>
                </a:solidFill>
              </a:rPr>
              <a:t>后序表达式求值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179388" y="619125"/>
            <a:ext cx="885666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求给定后序表达式的值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从左到右扫描一遍后序表达式，碰到原子就入栈，碰到运算符，就取出栈顶两个元素进行运算，并将结果压入栈中。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扫描结束时，栈里应该只有一个元素，就是后序表达式的值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5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B4F683-D360-4618-9E42-8F24D70D0294}" type="slidenum">
              <a:rPr lang="zh-CN" altLang="en-US" sz="1200">
                <a:solidFill>
                  <a:srgbClr val="898989"/>
                </a:solidFill>
              </a:rPr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3316" name="标题 1"/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2: </a:t>
            </a:r>
            <a:r>
              <a:rPr lang="zh-CN" altLang="en-US" sz="2400" dirty="0">
                <a:solidFill>
                  <a:schemeClr val="tx2"/>
                </a:solidFill>
              </a:rPr>
              <a:t>后序表达式求值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60F215D-F4D1-47F0-AFB0-021EB47C4038}" type="slidenum">
              <a:rPr lang="zh-CN" altLang="en-US" sz="1200">
                <a:solidFill>
                  <a:srgbClr val="898989"/>
                </a:solidFill>
              </a:rPr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5364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2: </a:t>
            </a:r>
            <a:r>
              <a:rPr lang="zh-CN" altLang="en-US" sz="2400" dirty="0">
                <a:solidFill>
                  <a:schemeClr val="tx2"/>
                </a:solidFill>
              </a:rPr>
              <a:t>后序表达式求值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79512" y="914568"/>
            <a:ext cx="732764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def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countSuffix(s):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计算后序表达式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的值，复杂度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s = s.split()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stack = []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"+-*/"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a,b = stack.pop(),stack.pop()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stack.append(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+ x +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(a)))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stack.append(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float(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return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stack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36" y="456896"/>
            <a:ext cx="6084168" cy="4563126"/>
          </a:xfrm>
          <a:prstGeom prst="rect">
            <a:avLst/>
          </a:prstGeom>
        </p:spPr>
      </p:pic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例题</a:t>
            </a:r>
            <a:r>
              <a:rPr lang="en-US" altLang="zh-CN" sz="2000" dirty="0"/>
              <a:t>3</a:t>
            </a:r>
            <a:br>
              <a:rPr lang="en-US" altLang="zh-CN" sz="2000" dirty="0"/>
            </a:br>
            <a:r>
              <a:rPr lang="en-US" altLang="zh-CN" sz="2000" dirty="0"/>
              <a:t> </a:t>
            </a:r>
            <a:r>
              <a:rPr lang="zh-CN" altLang="en-US" sz="2000" dirty="0"/>
              <a:t>中序表达式转换成后序表达式</a:t>
            </a:r>
            <a:endParaRPr lang="zh-CN" altLang="en-US" sz="2200" dirty="0"/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  <a:endParaRPr lang="zh-CN" altLang="en-US" sz="1800">
              <a:latin typeface="微软雅黑" panose="020B0503020204020204" pitchFamily="34" charset="-122"/>
            </a:endParaRPr>
          </a:p>
        </p:txBody>
      </p:sp>
      <p:sp>
        <p:nvSpPr>
          <p:cNvPr id="9220" name="TextBox 7"/>
          <p:cNvSpPr txBox="1">
            <a:spLocks noChangeArrowheads="1"/>
          </p:cNvSpPr>
          <p:nvPr/>
        </p:nvSpPr>
        <p:spPr bwMode="auto">
          <a:xfrm>
            <a:off x="7699074" y="4659982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黄花城水长城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60F215D-F4D1-47F0-AFB0-021EB47C4038}" type="slidenum">
              <a:rPr lang="zh-CN" altLang="en-US" sz="1200">
                <a:solidFill>
                  <a:srgbClr val="898989"/>
                </a:solidFill>
              </a:rPr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5364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3: </a:t>
            </a:r>
            <a:r>
              <a:rPr lang="zh-CN" altLang="en-US" sz="2400" dirty="0">
                <a:solidFill>
                  <a:schemeClr val="tx2"/>
                </a:solidFill>
              </a:rPr>
              <a:t>中序表达式转换成后序表达式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601151"/>
            <a:ext cx="8784976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给定一个中序表达式，求转成后序表达式。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原子、运算符和括号之间用空格分隔。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输入样例：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3 * ( 4 + 5 ) * ( 6 + 7 ) + ( 5 - 2 ) * 1 + 3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endParaRPr kumimoji="0" lang="en-US" altLang="zh-CN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r>
              <a:rPr kumimoji="0" lang="zh-CN" altLang="en-US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输出样例：</a:t>
            </a:r>
            <a:endParaRPr kumimoji="0" lang="en-US" altLang="zh-CN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3 4 5 + * 6 7 + * 5 2 - 1 * + 3 +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endParaRPr kumimoji="0" lang="en-US" altLang="zh-CN" sz="1600" b="1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endParaRPr kumimoji="0" lang="en-US" altLang="zh-CN" sz="1600" b="1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b="1" dirty="0">
              <a:solidFill>
                <a:srgbClr val="00008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60F215D-F4D1-47F0-AFB0-021EB47C4038}" type="slidenum">
              <a:rPr lang="zh-CN" altLang="en-US" sz="1200">
                <a:solidFill>
                  <a:srgbClr val="898989"/>
                </a:solidFill>
              </a:rPr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5364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3: </a:t>
            </a:r>
            <a:r>
              <a:rPr lang="zh-CN" altLang="en-US" sz="2400" dirty="0">
                <a:solidFill>
                  <a:schemeClr val="tx2"/>
                </a:solidFill>
              </a:rPr>
              <a:t>中序表达式转换成后序表达式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539750"/>
            <a:ext cx="878497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思路：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一个最简单的两原子中序表达式，转换成后序表达式时，原子顺序不变。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因此复杂的中序表达式，转换成后序表达式时，原子顺序也不变。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用列表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result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存放转换的结果，则扫描中序表达式时，碰到原子，就添加到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result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每个运算符都有两个操作数，操作数为原子或带括号的中序表达式。扫描时碰到运算符，不能直接将其添加到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result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（因为其第二个操作数还未出现），应存放在某处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栈中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），以便合适的时候找出来添加到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result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扫描到运算符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时，如果发现栈顶的运算符优先级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不低于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，则将栈顶运算符添加到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result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（此刻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result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的尾部应该是一个原子或者一个刚生成的后序表达式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，直到栈为空或者栈顶运算符优先级低于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或栈顶为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"("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然后将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入栈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</a:pPr>
            <a:r>
              <a:rPr kumimoji="0" lang="zh-CN" altLang="en-US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扫描结束时，将栈中所有元素取出添加到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result</a:t>
            </a:r>
            <a:endParaRPr kumimoji="0" lang="en-US" altLang="zh-CN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60F215D-F4D1-47F0-AFB0-021EB47C4038}" type="slidenum">
              <a:rPr lang="zh-CN" altLang="en-US" sz="1200">
                <a:solidFill>
                  <a:srgbClr val="898989"/>
                </a:solidFill>
              </a:rPr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5364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3: </a:t>
            </a:r>
            <a:r>
              <a:rPr lang="zh-CN" altLang="en-US" sz="2400" dirty="0">
                <a:solidFill>
                  <a:schemeClr val="tx2"/>
                </a:solidFill>
              </a:rPr>
              <a:t>中序表达式转换成后序表达式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539750"/>
            <a:ext cx="878497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括号表达式的处理：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括号表达式当作一个中序表达式处理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</a:pPr>
            <a:endParaRPr kumimoji="0" lang="en-US" altLang="zh-CN" sz="200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"("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则将其入栈，然后开始处理中序表达式的过程。碰到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时，认为该中序表达式处理结束，应该将栈顶元素不停弹出添加到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endParaRPr kumimoji="0" lang="en-US" altLang="zh-CN" sz="200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60F215D-F4D1-47F0-AFB0-021EB47C4038}" type="slidenum">
              <a:rPr lang="zh-CN" altLang="en-US" sz="1200">
                <a:solidFill>
                  <a:srgbClr val="898989"/>
                </a:solidFill>
              </a:rPr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5364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3: </a:t>
            </a:r>
            <a:r>
              <a:rPr lang="zh-CN" altLang="en-US" sz="2400" dirty="0">
                <a:solidFill>
                  <a:schemeClr val="tx2"/>
                </a:solidFill>
              </a:rPr>
              <a:t>中序表达式转换成后序表达式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546017"/>
            <a:ext cx="837601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midToSuffix(s):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s = s.split()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stack,result = [],[]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priority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= {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"/"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"*"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"+"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"-"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==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"("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stack.append(x)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elif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==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")"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while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stack[-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 !=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"("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   result.append(stack.pop())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stack.pop()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elif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"/*+-"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while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(stack) &gt;=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and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\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      stack[-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 !=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'('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and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priority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[stack[-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]] &lt;=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priority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[x]: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   result.append(stack.pop())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stack.append(x)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else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result.append(x)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60F215D-F4D1-47F0-AFB0-021EB47C4038}" type="slidenum">
              <a:rPr lang="zh-CN" altLang="en-US" sz="1200">
                <a:solidFill>
                  <a:srgbClr val="898989"/>
                </a:solidFill>
              </a:rPr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5364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3: </a:t>
            </a:r>
            <a:r>
              <a:rPr lang="zh-CN" altLang="en-US" sz="2400" dirty="0">
                <a:solidFill>
                  <a:schemeClr val="tx2"/>
                </a:solidFill>
              </a:rPr>
              <a:t>中序表达式转换成后序表达式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546017"/>
            <a:ext cx="377539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while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stack != []: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result.append(stack.pop())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return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 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.join(result)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678" y="483518"/>
            <a:ext cx="6084168" cy="4563126"/>
          </a:xfrm>
          <a:prstGeom prst="rect">
            <a:avLst/>
          </a:prstGeom>
        </p:spPr>
      </p:pic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例题</a:t>
            </a:r>
            <a:r>
              <a:rPr lang="en-US" altLang="zh-CN" sz="2000" dirty="0"/>
              <a:t>4</a:t>
            </a:r>
            <a:br>
              <a:rPr lang="en-US" altLang="zh-CN" sz="2000" dirty="0"/>
            </a:br>
            <a:r>
              <a:rPr lang="zh-CN" altLang="en-US" sz="2000" dirty="0"/>
              <a:t>中序表达式求值</a:t>
            </a:r>
            <a:endParaRPr lang="zh-CN" altLang="en-US" sz="2200" dirty="0"/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  <a:endParaRPr lang="zh-CN" altLang="en-US" sz="1800">
              <a:latin typeface="微软雅黑" panose="020B0503020204020204" pitchFamily="34" charset="-122"/>
            </a:endParaRPr>
          </a:p>
        </p:txBody>
      </p:sp>
      <p:sp>
        <p:nvSpPr>
          <p:cNvPr id="9220" name="TextBox 7"/>
          <p:cNvSpPr txBox="1">
            <a:spLocks noChangeArrowheads="1"/>
          </p:cNvSpPr>
          <p:nvPr/>
        </p:nvSpPr>
        <p:spPr bwMode="auto">
          <a:xfrm>
            <a:off x="8312233" y="4659982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富士山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539750" y="1995488"/>
            <a:ext cx="7956550" cy="504825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栈的应用</a:t>
            </a:r>
            <a:endParaRPr lang="zh-CN" altLang="en-US" sz="3600" dirty="0"/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  <a:endParaRPr lang="zh-CN" altLang="en-US" sz="1800">
              <a:latin typeface="微软雅黑" panose="020B0503020204020204" pitchFamily="34" charset="-122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AB846E-D023-452A-8196-BBA97A23BA7F}" type="slidenum">
              <a:rPr lang="zh-CN" altLang="en-US" sz="1200" smtClean="0">
                <a:solidFill>
                  <a:srgbClr val="898989"/>
                </a:solidFill>
              </a:rPr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60F215D-F4D1-47F0-AFB0-021EB47C4038}" type="slidenum">
              <a:rPr lang="zh-CN" altLang="en-US" sz="1200">
                <a:solidFill>
                  <a:srgbClr val="898989"/>
                </a:solidFill>
              </a:rPr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5364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4: </a:t>
            </a:r>
            <a:r>
              <a:rPr lang="zh-CN" altLang="en-US" sz="2400" dirty="0">
                <a:solidFill>
                  <a:schemeClr val="tx2"/>
                </a:solidFill>
              </a:rPr>
              <a:t>中序表达式求值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9388" y="539750"/>
            <a:ext cx="843528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要求不能转换成后序表达式再求。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维护原子栈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stkNum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和运算符栈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两个栈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碰到原子就加入原子栈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碰到运算符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顶部运算符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优先级小于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，则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的第二个操作数应该是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运算进行后的结果，此时还没有出现，因此应该将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压入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；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顶部运算符优先级不小于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，则取出该运算符，并取出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stkNum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顶部两个原子进行运算，运算结果压回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stkNum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。直到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顶部运算符优先级小于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a,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或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顶部为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"("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，则将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压入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扫描结束后，从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不停弹出运算符进行运算，直到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为空，则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stkNum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中应该只剩下一个元素，即整个表达式的值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"("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压入运算符栈，然后开始一个中序表达式的处理过程。碰到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")"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视为一个中序表达式扫描结束，要对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进行退栈并运算，直到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"("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被弹出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627534"/>
            <a:ext cx="8712968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countMid(s):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s = s.split()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stkNum,stkOp = [],[]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原子栈、运算符栈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priority = {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"/"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"*"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"+"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"-"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x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x ==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"("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stkOp.append(x)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elif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x ==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")"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while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stkOp[-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] !=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"("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   op = stkOp.pop()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   a,b = stkNum.pop(),stkNum.pop()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   stkNum.append(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eval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(b) + op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(a)))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stkOp.pop()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elif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x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"/*+-"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while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len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(stkOp) &gt;=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and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\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      stkOp[-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] !=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'('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and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priority[stkOp[-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]] &lt;= priority[x]: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   op = stkOp.pop()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4: </a:t>
            </a:r>
            <a:r>
              <a:rPr lang="zh-CN" altLang="en-US" sz="2400" dirty="0">
                <a:solidFill>
                  <a:schemeClr val="tx2"/>
                </a:solidFill>
              </a:rPr>
              <a:t>中序表达式求值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627534"/>
            <a:ext cx="8712968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   a,b = stkNum.pop(),stkNum.pop()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   stkNum.append(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eval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(b) + op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(a)))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stkOp.append(x)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stkNum.append(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float(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x)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while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len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(stkOp) 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op = stkOp.pop()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a,b = stkNum.pop(),stkNum.pop()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stkNum.append(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eval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(b) + op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(a)))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stkNum[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]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(countMid(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"3 * ( 4 + 5 ) * ( 6 + 7 ) + ( 5 - 2 ) * 1 + 3"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4: </a:t>
            </a:r>
            <a:r>
              <a:rPr lang="zh-CN" altLang="en-US" sz="2400" dirty="0">
                <a:solidFill>
                  <a:schemeClr val="tx2"/>
                </a:solidFill>
              </a:rPr>
              <a:t>中序表达式求值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例题</a:t>
            </a:r>
            <a:r>
              <a:rPr lang="en-US" altLang="zh-CN" sz="2000" dirty="0"/>
              <a:t>5</a:t>
            </a:r>
            <a:br>
              <a:rPr lang="en-US" altLang="zh-CN" sz="2000" dirty="0"/>
            </a:br>
            <a:r>
              <a:rPr lang="zh-CN" altLang="en-US" sz="2000" dirty="0"/>
              <a:t>合法的出栈序列</a:t>
            </a:r>
            <a:endParaRPr lang="zh-CN" altLang="en-US" sz="2200" dirty="0"/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  <a:endParaRPr lang="zh-CN" altLang="en-US" sz="1800">
              <a:latin typeface="微软雅黑" panose="020B0503020204020204" pitchFamily="34" charset="-122"/>
            </a:endParaRPr>
          </a:p>
        </p:txBody>
      </p:sp>
      <p:sp>
        <p:nvSpPr>
          <p:cNvPr id="9220" name="TextBox 7"/>
          <p:cNvSpPr txBox="1">
            <a:spLocks noChangeArrowheads="1"/>
          </p:cNvSpPr>
          <p:nvPr/>
        </p:nvSpPr>
        <p:spPr bwMode="auto">
          <a:xfrm>
            <a:off x="7956376" y="467413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</a:rPr>
              <a:t>梅里雪山</a:t>
            </a:r>
            <a:endParaRPr lang="zh-CN" altLang="en-US" sz="1600" dirty="0">
              <a:latin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91" y="461690"/>
            <a:ext cx="6154509" cy="4103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627534"/>
            <a:ext cx="8712968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给定一个由大小写字母和数字构成的，没有重复字符的长度不超过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的字符串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，现在要将该字符串的字符依次压入栈中，然后再全部弹出。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要求左边的字符一定比右边的字符先入栈，出栈顺序无要求。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再给定若干字符串，对每个字符串，判断其是否是可能的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中的字符的出栈序列。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第一行是原始字符串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。后面有若干行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不超过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，每行一个字符串。所有字符串长度不超过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对除第一行以外的每个字符串，判断其是否是可能的出栈序列。如果是，输出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"YES"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，否则，输出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"NO"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bca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cab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5: </a:t>
            </a:r>
            <a:r>
              <a:rPr lang="zh-CN" altLang="en-US" sz="2400" dirty="0">
                <a:solidFill>
                  <a:schemeClr val="tx2"/>
                </a:solidFill>
              </a:rPr>
              <a:t>合法的出栈序列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35896" y="3622393"/>
            <a:ext cx="45759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627534"/>
            <a:ext cx="871296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解题思路：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用一个栈，将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中的字符从左到右依次入栈，入栈过程中，或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全部入栈后，都可以进行出栈操作，看能否得到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设置一个作用于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的下标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，初始值为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s2[p2]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表示下一个应该出栈的字符。每步操作要么将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的下一个字符入栈，要么就是执行出栈操作。如果栈顶的元素和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s2[p2]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相同，则必须执行出栈操作，且将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1;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如果栈为空或栈顶元素和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s2[p2]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不同，则只能执行将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的下一个字符入栈的操作。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5: </a:t>
            </a:r>
            <a:r>
              <a:rPr lang="zh-CN" altLang="en-US" sz="2400" dirty="0">
                <a:solidFill>
                  <a:schemeClr val="tx2"/>
                </a:solidFill>
              </a:rPr>
              <a:t>合法的出栈序列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627534"/>
            <a:ext cx="8712968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def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isPopSeq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(s1,s2):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判断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s2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是不是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经出入栈得到的出栈序列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stack = []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if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len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(s1) !=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len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(s2):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return False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else: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L =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len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(s1)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stack.append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(s1[0])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p1,p2 = 1,0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while p1 &lt; L: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	if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len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(stack) &gt; 0 and stack[-1] == s2[p2]: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		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stack.pop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		p2 += 1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	else: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		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stack.append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(s1[p1])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		p1 += 1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return "".join(stack[::-1]) == s2[p2:]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5: </a:t>
            </a:r>
            <a:r>
              <a:rPr lang="zh-CN" altLang="en-US" sz="2400" dirty="0">
                <a:solidFill>
                  <a:schemeClr val="tx2"/>
                </a:solidFill>
              </a:rPr>
              <a:t>合法的出栈序列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627534"/>
            <a:ext cx="871296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s1 = input()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while True: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try: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s2 = input()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如果输入数据结束，再执行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input()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会产生异常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except: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break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输入数据结束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isPopSeq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(s1,s2):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print("YES")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else: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print("NO")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5: </a:t>
            </a:r>
            <a:r>
              <a:rPr lang="zh-CN" altLang="en-US" sz="2400" dirty="0">
                <a:solidFill>
                  <a:schemeClr val="tx2"/>
                </a:solidFill>
              </a:rPr>
              <a:t>合法的出栈序列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200" dirty="0"/>
              <a:t>栈的概念和实现</a:t>
            </a:r>
            <a:endParaRPr lang="zh-CN" altLang="en-US" sz="2200" dirty="0"/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  <a:endParaRPr lang="zh-CN" altLang="en-US" sz="1800">
              <a:latin typeface="微软雅黑" panose="020B0503020204020204" pitchFamily="34" charset="-122"/>
            </a:endParaRPr>
          </a:p>
        </p:txBody>
      </p:sp>
      <p:sp>
        <p:nvSpPr>
          <p:cNvPr id="9220" name="TextBox 7"/>
          <p:cNvSpPr txBox="1">
            <a:spLocks noChangeArrowheads="1"/>
          </p:cNvSpPr>
          <p:nvPr/>
        </p:nvSpPr>
        <p:spPr bwMode="auto">
          <a:xfrm>
            <a:off x="7380312" y="4587974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</a:rPr>
              <a:t>北京坡峰岭红叶</a:t>
            </a:r>
            <a:endParaRPr lang="zh-CN" altLang="en-US" sz="1600" dirty="0"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843558"/>
            <a:ext cx="6227762" cy="3515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栈的概念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179388" y="619125"/>
            <a:ext cx="885666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</a:rPr>
              <a:t>类似于子弹匣，后压进去的子弹，先射出去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</a:rPr>
              <a:t>支持四种操作：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top()		</a:t>
            </a:r>
            <a:r>
              <a:rPr lang="zh-CN" altLang="en-US" sz="2000" dirty="0">
                <a:latin typeface="微软雅黑" panose="020B0503020204020204" pitchFamily="34" charset="-122"/>
              </a:rPr>
              <a:t>返回栈顶元素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push(x)		</a:t>
            </a:r>
            <a:r>
              <a:rPr lang="zh-CN" altLang="en-US" sz="2000" dirty="0">
                <a:latin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</a:rPr>
              <a:t>压入栈中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pop()		</a:t>
            </a:r>
            <a:r>
              <a:rPr lang="zh-CN" altLang="en-US" sz="2000" dirty="0">
                <a:latin typeface="微软雅黑" panose="020B0503020204020204" pitchFamily="34" charset="-122"/>
              </a:rPr>
              <a:t>弹出并返回栈顶元素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</a:rPr>
              <a:t>isEmpty</a:t>
            </a:r>
            <a:r>
              <a:rPr lang="en-US" altLang="zh-CN" sz="2000" dirty="0">
                <a:latin typeface="微软雅黑" panose="020B0503020204020204" pitchFamily="34" charset="-122"/>
              </a:rPr>
              <a:t> ()	</a:t>
            </a:r>
            <a:r>
              <a:rPr lang="zh-CN" altLang="en-US" sz="2000" dirty="0">
                <a:latin typeface="微软雅黑" panose="020B0503020204020204" pitchFamily="34" charset="-122"/>
              </a:rPr>
              <a:t>看栈是否为空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</a:rPr>
              <a:t>要求上面操作复杂度都是</a:t>
            </a:r>
            <a:r>
              <a:rPr lang="en-US" altLang="zh-CN" sz="2000" dirty="0">
                <a:latin typeface="微软雅黑" panose="020B0503020204020204" pitchFamily="34" charset="-122"/>
              </a:rPr>
              <a:t>O(1)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11268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ECC155E-CF84-458A-AA74-567B1A925B0F}" type="slidenum">
              <a:rPr lang="zh-CN" altLang="en-US" sz="1200">
                <a:solidFill>
                  <a:srgbClr val="898989"/>
                </a:solidFill>
              </a:rPr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栈的实现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179388" y="619125"/>
            <a:ext cx="885666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</a:rPr>
              <a:t>用列表可以实现栈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</a:rPr>
              <a:t>四种操作的实现</a:t>
            </a:r>
            <a:r>
              <a:rPr lang="en-US" altLang="zh-CN" sz="2000" dirty="0">
                <a:latin typeface="微软雅黑" panose="020B0503020204020204" pitchFamily="34" charset="-122"/>
              </a:rPr>
              <a:t>(stack</a:t>
            </a:r>
            <a:r>
              <a:rPr lang="zh-CN" altLang="en-US" sz="2000" dirty="0">
                <a:latin typeface="微软雅黑" panose="020B0503020204020204" pitchFamily="34" charset="-122"/>
              </a:rPr>
              <a:t>为一个列表）：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top()		stack[-1]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push(x)		</a:t>
            </a:r>
            <a:r>
              <a:rPr lang="en-US" altLang="zh-CN" sz="2000" dirty="0" err="1">
                <a:latin typeface="微软雅黑" panose="020B0503020204020204" pitchFamily="34" charset="-122"/>
              </a:rPr>
              <a:t>stack.append</a:t>
            </a:r>
            <a:r>
              <a:rPr lang="en-US" altLang="zh-CN" sz="2000" dirty="0">
                <a:latin typeface="微软雅黑" panose="020B0503020204020204" pitchFamily="34" charset="-122"/>
              </a:rPr>
              <a:t>(x)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pop()		</a:t>
            </a:r>
            <a:r>
              <a:rPr lang="en-US" altLang="zh-CN" sz="2000" dirty="0" err="1">
                <a:latin typeface="微软雅黑" panose="020B0503020204020204" pitchFamily="34" charset="-122"/>
              </a:rPr>
              <a:t>stack.pop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</a:rPr>
              <a:t>isEmpty</a:t>
            </a:r>
            <a:r>
              <a:rPr lang="en-US" altLang="zh-CN" sz="2000" dirty="0">
                <a:latin typeface="微软雅黑" panose="020B0503020204020204" pitchFamily="34" charset="-122"/>
              </a:rPr>
              <a:t> ()	</a:t>
            </a:r>
            <a:r>
              <a:rPr lang="en-US" altLang="zh-CN" sz="2000" dirty="0" err="1">
                <a:latin typeface="微软雅黑" panose="020B0503020204020204" pitchFamily="34" charset="-122"/>
              </a:rPr>
              <a:t>len</a:t>
            </a:r>
            <a:r>
              <a:rPr lang="en-US" altLang="zh-CN" sz="2000" dirty="0">
                <a:latin typeface="微软雅黑" panose="020B0503020204020204" pitchFamily="34" charset="-122"/>
              </a:rPr>
              <a:t>(stack) == 0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11268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ECC155E-CF84-458A-AA74-567B1A925B0F}" type="slidenum">
              <a:rPr lang="zh-CN" altLang="en-US" sz="1200">
                <a:solidFill>
                  <a:srgbClr val="898989"/>
                </a:solidFill>
              </a:rPr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72" y="476206"/>
            <a:ext cx="6114784" cy="4586088"/>
          </a:xfrm>
          <a:prstGeom prst="rect">
            <a:avLst/>
          </a:prstGeom>
        </p:spPr>
      </p:pic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例题</a:t>
            </a:r>
            <a:r>
              <a:rPr lang="en-US" altLang="zh-CN" sz="2000" dirty="0"/>
              <a:t>1</a:t>
            </a:r>
            <a:br>
              <a:rPr lang="en-US" altLang="zh-CN" sz="2000" dirty="0"/>
            </a:br>
            <a:r>
              <a:rPr lang="zh-CN" altLang="en-US" sz="2000" dirty="0"/>
              <a:t>字符串中的括号配对</a:t>
            </a:r>
            <a:endParaRPr lang="zh-CN" altLang="en-US" sz="2200" dirty="0"/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  <a:endParaRPr lang="zh-CN" altLang="en-US" sz="1800">
              <a:latin typeface="微软雅黑" panose="020B0503020204020204" pitchFamily="34" charset="-122"/>
            </a:endParaRPr>
          </a:p>
        </p:txBody>
      </p:sp>
      <p:sp>
        <p:nvSpPr>
          <p:cNvPr id="9220" name="TextBox 7"/>
          <p:cNvSpPr txBox="1">
            <a:spLocks noChangeArrowheads="1"/>
          </p:cNvSpPr>
          <p:nvPr/>
        </p:nvSpPr>
        <p:spPr bwMode="auto">
          <a:xfrm>
            <a:off x="7884368" y="4659982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天山大峡谷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1</a:t>
            </a:r>
            <a:r>
              <a:rPr lang="zh-CN" altLang="en-US" sz="2400" dirty="0">
                <a:solidFill>
                  <a:schemeClr val="tx2"/>
                </a:solidFill>
              </a:rPr>
              <a:t>：字符串中的括号配对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179388" y="619125"/>
            <a:ext cx="885666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</a:rPr>
              <a:t>字符串中可能有三种成对的括号，</a:t>
            </a:r>
            <a:r>
              <a:rPr lang="en-US" altLang="zh-CN" sz="2000" dirty="0">
                <a:latin typeface="微软雅黑" panose="020B0503020204020204" pitchFamily="34" charset="-122"/>
              </a:rPr>
              <a:t>"( )"</a:t>
            </a:r>
            <a:r>
              <a:rPr lang="zh-CN" altLang="en-US" sz="2000" dirty="0">
                <a:latin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</a:rPr>
              <a:t>"[ ]"</a:t>
            </a:r>
            <a:r>
              <a:rPr lang="zh-CN" altLang="en-US" sz="2000" dirty="0">
                <a:latin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</a:rPr>
              <a:t>"{ }"</a:t>
            </a:r>
            <a:r>
              <a:rPr lang="zh-CN" altLang="en-US" sz="2000" dirty="0">
                <a:latin typeface="微软雅黑" panose="020B0503020204020204" pitchFamily="34" charset="-122"/>
              </a:rPr>
              <a:t>。判断字符串的括号是否都正确配对了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</a:rPr>
              <a:t>不存在括号也算正确配对）。括号交叉算不正确配对，例如</a:t>
            </a:r>
            <a:r>
              <a:rPr lang="en-US" altLang="zh-CN" sz="2000" dirty="0">
                <a:latin typeface="微软雅黑" panose="020B0503020204020204" pitchFamily="34" charset="-122"/>
              </a:rPr>
              <a:t>"12{34[78}ab]"</a:t>
            </a:r>
            <a:r>
              <a:rPr lang="zh-CN" altLang="en-US" sz="2000" dirty="0">
                <a:latin typeface="微软雅黑" panose="020B0503020204020204" pitchFamily="34" charset="-122"/>
              </a:rPr>
              <a:t>。但是一对括号被包含在另一对括号里面，例如</a:t>
            </a:r>
            <a:r>
              <a:rPr lang="en-US" altLang="zh-CN" sz="2000" dirty="0">
                <a:latin typeface="微软雅黑" panose="020B0503020204020204" pitchFamily="34" charset="-122"/>
              </a:rPr>
              <a:t>"12{ab[8]}"</a:t>
            </a:r>
            <a:r>
              <a:rPr lang="zh-CN" altLang="en-US" sz="2000" dirty="0">
                <a:latin typeface="微软雅黑" panose="020B0503020204020204" pitchFamily="34" charset="-122"/>
              </a:rPr>
              <a:t>不影响正确性。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</a:rPr>
              <a:t>解题思路：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从头到尾扫描字符串，碰到左括号就入栈。碰到右括号，就要求栈顶必须是一个和它配对的左括号，如果不是，则断定字符串不符合要求。如果是，则弹出栈顶。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字符串扫描结束时，栈为空则为正确，不为空则为错误</a:t>
            </a:r>
            <a:endParaRPr lang="en-US" altLang="zh-CN" sz="2000" dirty="0">
              <a:latin typeface="微软雅黑" panose="020B0503020204020204" pitchFamily="34" charset="-122"/>
            </a:endParaRPr>
          </a:p>
        </p:txBody>
      </p:sp>
      <p:sp>
        <p:nvSpPr>
          <p:cNvPr id="11268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ECC155E-CF84-458A-AA74-567B1A925B0F}" type="slidenum">
              <a:rPr lang="zh-CN" altLang="en-US" sz="1200">
                <a:solidFill>
                  <a:srgbClr val="898989"/>
                </a:solidFill>
              </a:rPr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1</a:t>
            </a:r>
            <a:r>
              <a:rPr lang="zh-CN" altLang="en-US" sz="2400" dirty="0">
                <a:solidFill>
                  <a:schemeClr val="tx2"/>
                </a:solidFill>
              </a:rPr>
              <a:t>：字符串中的括号配对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11268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ECC155E-CF84-458A-AA74-567B1A925B0F}" type="slidenum">
              <a:rPr lang="zh-CN" altLang="en-US" sz="1800">
                <a:solidFill>
                  <a:srgbClr val="898989"/>
                </a:solidFill>
              </a:rPr>
            </a:fld>
            <a:endParaRPr lang="en-US" altLang="zh-CN" sz="1800">
              <a:solidFill>
                <a:srgbClr val="898989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3117" y="663575"/>
            <a:ext cx="766107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def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match(s):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复杂度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O(n)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stack = []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pairs = {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")"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"("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"]"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"["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"}"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"{"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"([{"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stack.append(x)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")]}"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(stack) 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stack[-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 != pairs[x]: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return False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stack.pop()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return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(stack) 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(match(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()))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621" y="483518"/>
            <a:ext cx="6048672" cy="4536504"/>
          </a:xfrm>
          <a:prstGeom prst="rect">
            <a:avLst/>
          </a:prstGeom>
        </p:spPr>
      </p:pic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例题</a:t>
            </a:r>
            <a:r>
              <a:rPr lang="en-US" altLang="zh-CN" sz="2000" dirty="0"/>
              <a:t>2</a:t>
            </a:r>
            <a:br>
              <a:rPr lang="en-US" altLang="zh-CN" sz="2000" dirty="0"/>
            </a:br>
            <a:r>
              <a:rPr lang="en-US" altLang="zh-CN" sz="2000" dirty="0"/>
              <a:t> </a:t>
            </a:r>
            <a:r>
              <a:rPr lang="zh-CN" altLang="en-US" sz="2000" dirty="0"/>
              <a:t>后序表达式求值</a:t>
            </a:r>
            <a:endParaRPr lang="zh-CN" altLang="en-US" sz="2200" dirty="0"/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  <a:endParaRPr lang="zh-CN" altLang="en-US" sz="1800">
              <a:latin typeface="微软雅黑" panose="020B0503020204020204" pitchFamily="34" charset="-122"/>
            </a:endParaRPr>
          </a:p>
        </p:txBody>
      </p:sp>
      <p:sp>
        <p:nvSpPr>
          <p:cNvPr id="9220" name="TextBox 7"/>
          <p:cNvSpPr txBox="1">
            <a:spLocks noChangeArrowheads="1"/>
          </p:cNvSpPr>
          <p:nvPr/>
        </p:nvSpPr>
        <p:spPr bwMode="auto">
          <a:xfrm>
            <a:off x="7956376" y="458797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喀纳斯湖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commondata" val="eyJoZGlkIjoiZjFmZWIzNDg2MmIzZjExOTIzMmViNTBmYTMwYTk0ZW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5240</Words>
  <Application>WPS 演示</Application>
  <PresentationFormat>全屏显示(16:9)</PresentationFormat>
  <Paragraphs>290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Times New Roman</vt:lpstr>
      <vt:lpstr>黑体</vt:lpstr>
      <vt:lpstr>Calibri</vt:lpstr>
      <vt:lpstr>Consolas</vt:lpstr>
      <vt:lpstr>Courier New</vt:lpstr>
      <vt:lpstr>Arial Unicode MS</vt:lpstr>
      <vt:lpstr>Wingdings</vt:lpstr>
      <vt:lpstr>Office 主题</vt:lpstr>
      <vt:lpstr>数据结构和算法 （Python描述）</vt:lpstr>
      <vt:lpstr>栈的应用</vt:lpstr>
      <vt:lpstr>栈的概念和实现</vt:lpstr>
      <vt:lpstr>栈的概念</vt:lpstr>
      <vt:lpstr>栈的实现</vt:lpstr>
      <vt:lpstr>例题1 字符串中的括号配对</vt:lpstr>
      <vt:lpstr>例题1：字符串中的括号配对</vt:lpstr>
      <vt:lpstr>例题1：字符串中的括号配对</vt:lpstr>
      <vt:lpstr>例题2  后序表达式求值</vt:lpstr>
      <vt:lpstr>例题2: 后序表达式求值</vt:lpstr>
      <vt:lpstr>例题2: 后序表达式求值</vt:lpstr>
      <vt:lpstr>例题2: 后序表达式求值</vt:lpstr>
      <vt:lpstr>例题3  中序表达式转换成后序表达式</vt:lpstr>
      <vt:lpstr>例题3: 中序表达式转换成后序表达式</vt:lpstr>
      <vt:lpstr>例题3: 中序表达式转换成后序表达式</vt:lpstr>
      <vt:lpstr>例题3: 中序表达式转换成后序表达式</vt:lpstr>
      <vt:lpstr>例题3: 中序表达式转换成后序表达式</vt:lpstr>
      <vt:lpstr>例题3: 中序表达式转换成后序表达式</vt:lpstr>
      <vt:lpstr>例题4 中序表达式求值</vt:lpstr>
      <vt:lpstr>例题4: 中序表达式求值</vt:lpstr>
      <vt:lpstr>例题4: 中序表达式求值</vt:lpstr>
      <vt:lpstr>例题4: 中序表达式求值</vt:lpstr>
      <vt:lpstr>例题5 合法的出栈序列</vt:lpstr>
      <vt:lpstr>例题5: 合法的出栈序列</vt:lpstr>
      <vt:lpstr>例题5: 合法的出栈序列</vt:lpstr>
      <vt:lpstr>例题5: 合法的出栈序列</vt:lpstr>
      <vt:lpstr>例题5: 合法的出栈序列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张程煕</cp:lastModifiedBy>
  <cp:revision>534</cp:revision>
  <dcterms:created xsi:type="dcterms:W3CDTF">2024-03-05T05:42:13Z</dcterms:created>
  <dcterms:modified xsi:type="dcterms:W3CDTF">2024-03-05T05:53:01Z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2240B8CCAABE4BE481EAF6E9173CCF64_12</vt:lpwstr>
  </property>
  <property fmtid="{D5CDD505-2E9C-101B-9397-08002B2CF9AE}" pid="3" name="KSOProductBuildVer">
    <vt:lpwstr>2052-12.1.0.16388</vt:lpwstr>
  </property>
</Properties>
</file>