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  <p:sldMasterId id="2147484004" r:id="rId2"/>
  </p:sldMasterIdLst>
  <p:notesMasterIdLst>
    <p:notesMasterId r:id="rId18"/>
  </p:notesMasterIdLst>
  <p:sldIdLst>
    <p:sldId id="615" r:id="rId3"/>
    <p:sldId id="597" r:id="rId4"/>
    <p:sldId id="604" r:id="rId5"/>
    <p:sldId id="605" r:id="rId6"/>
    <p:sldId id="606" r:id="rId7"/>
    <p:sldId id="608" r:id="rId8"/>
    <p:sldId id="616" r:id="rId9"/>
    <p:sldId id="609" r:id="rId10"/>
    <p:sldId id="611" r:id="rId11"/>
    <p:sldId id="618" r:id="rId12"/>
    <p:sldId id="619" r:id="rId13"/>
    <p:sldId id="620" r:id="rId14"/>
    <p:sldId id="621" r:id="rId15"/>
    <p:sldId id="610" r:id="rId16"/>
    <p:sldId id="617" r:id="rId1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66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848" autoAdjust="0"/>
  </p:normalViewPr>
  <p:slideViewPr>
    <p:cSldViewPr>
      <p:cViewPr varScale="1">
        <p:scale>
          <a:sx n="93" d="100"/>
          <a:sy n="93" d="100"/>
        </p:scale>
        <p:origin x="757" y="4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5E082D24-6BA8-4688-8709-8FA7EB35A480}" type="datetimeFigureOut">
              <a:rPr lang="zh-CN" altLang="en-US" smtClean="0"/>
              <a:pPr>
                <a:defRPr/>
              </a:pPr>
              <a:t>2024/3/5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AA60919-0AFA-4D68-BCF2-8E82384F84FF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3234CE-5F3A-4814-8066-BDEBC721B9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030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130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33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642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19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83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93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024C46-4181-4883-82D1-7CCC2A9074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06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EE80FA-EFCC-4FBF-8A7B-4EAA29D22C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956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366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4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23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78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69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17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11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B8C548-612B-4C37-A0AD-4C66F23FE8C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48F4A5-43BD-4B87-BE86-C96341B9F52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33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1C2F18-CCBF-4B28-8464-37FA0F26289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32C8D5-1CF1-400B-8C2A-C2D0FCF171C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021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6CAEC-9EE0-4DF4-9F7A-8C54AEBD09B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7F863A-DE68-4500-B9A8-E41AAD68C4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10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0F35B7-397A-4686-BE9A-3D6C3645338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45DC2D-2462-48AB-BEED-C8284B081D4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283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A2929-DF28-46E0-BB8C-622F9D82A48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1F07DA-5B4E-4B7D-96D9-6AC399CBAF1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316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27105-9478-46B9-86B9-78EE11B83D6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35154E-28D2-41BD-9659-028384C62E6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301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 txBox="1">
            <a:spLocks/>
          </p:cNvSpPr>
          <p:nvPr userDrawn="1"/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5970A0-6A02-4B40-BDAD-2F15813E37A9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56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 txBox="1">
            <a:spLocks/>
          </p:cNvSpPr>
          <p:nvPr userDrawn="1"/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5568AF-47CA-4452-97A2-6C30F185BB7A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18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7967F3-1B33-4C12-A3DA-82EE42B38207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163612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9500" y="5037138"/>
            <a:ext cx="1714500" cy="106362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448708-65A7-4C12-A102-1DE338584D66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2024/3/5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59A344-7E08-4E36-8FB7-9B78A6494E2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899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9500" y="5037138"/>
            <a:ext cx="1714500" cy="106362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975475" y="65088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北京大学信息学院  郭炜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209C0F-ABEE-4F39-9DC2-5AB603C69E8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270F6C-F67D-418F-8BA2-D0D8D47B8E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052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6975475" y="65088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北京大学信息学院  郭炜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131"/>
            <a:ext cx="8229600" cy="346949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ABD107-C690-41C9-A54D-DE209385757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5F6CB7-7E3A-436A-A23A-5A5FDDD65D1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78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2739F8-C4C4-4CF6-9992-88C5CCA23E0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4575A2-3A77-4761-802D-608C60ACED8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60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F866EC-F671-48B4-9796-F2E3CF70A2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D0A0E3-F802-4981-8892-087D20370D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79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449A8-7386-47A2-BE5C-636FFB8B68B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9A7A23-C229-49D3-AE7D-611EDAEB82B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023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68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4A6E01-3984-4846-B787-6745B85A4FB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EB1947-60BE-4D05-9DEB-8EC13A4A22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90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  <p:sldLayoutId id="214748401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guoweiofpk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2268538" y="1347788"/>
            <a:ext cx="4464050" cy="1103312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数据结构和算法</a:t>
            </a:r>
            <a:br>
              <a:rPr lang="en-US" altLang="zh-CN" sz="3600" dirty="0"/>
            </a:br>
            <a:r>
              <a:rPr lang="zh-CN" altLang="en-US" sz="2600" dirty="0"/>
              <a:t>（</a:t>
            </a:r>
            <a:r>
              <a:rPr lang="en-US" altLang="zh-CN" sz="2600" dirty="0"/>
              <a:t>Python</a:t>
            </a:r>
            <a:r>
              <a:rPr lang="zh-CN" altLang="en-US" sz="2600" dirty="0"/>
              <a:t>描述）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57550" y="2619375"/>
            <a:ext cx="2484438" cy="50323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</a:rPr>
              <a:t>郭 炜</a:t>
            </a: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信息科学技术学院</a:t>
            </a:r>
          </a:p>
        </p:txBody>
      </p:sp>
      <p:sp>
        <p:nvSpPr>
          <p:cNvPr id="614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0D143E-9921-41F6-A017-6219DCBBA1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50" name="TextBox 10"/>
          <p:cNvSpPr txBox="1">
            <a:spLocks noChangeArrowheads="1"/>
          </p:cNvSpPr>
          <p:nvPr/>
        </p:nvSpPr>
        <p:spPr bwMode="auto">
          <a:xfrm>
            <a:off x="1130300" y="3282950"/>
            <a:ext cx="67389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    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微博：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http://weibo.com/guoweiofpku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学会程序和算法，走遍天下都不怕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!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讲义照片均为郭炜拍摄</a:t>
            </a:r>
          </a:p>
        </p:txBody>
      </p:sp>
      <p:pic>
        <p:nvPicPr>
          <p:cNvPr id="6151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3532188"/>
            <a:ext cx="100806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矩形 7"/>
          <p:cNvSpPr>
            <a:spLocks noChangeArrowheads="1"/>
          </p:cNvSpPr>
          <p:nvPr/>
        </p:nvSpPr>
        <p:spPr bwMode="auto">
          <a:xfrm>
            <a:off x="971550" y="3282950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微信公众号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00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108520" y="-64665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队列的实现方法二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677189"/>
            <a:ext cx="8782241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back(self): 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看队尾元素，空队列导致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self._size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== 0: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raise Exception("Queue is empty")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self._rear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&gt; 0: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return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self._q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self._rear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- 1]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else: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return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self._q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[-1]</a:t>
            </a:r>
          </a:p>
        </p:txBody>
      </p:sp>
    </p:spTree>
    <p:extLst>
      <p:ext uri="{BB962C8B-B14F-4D97-AF65-F5344CB8AC3E}">
        <p14:creationId xmlns:p14="http://schemas.microsoft.com/office/powerpoint/2010/main" val="308242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108520" y="-64665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队列的实现方法二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6343" y="483518"/>
            <a:ext cx="878224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push(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self,x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self._size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self._capacity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tmp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[None for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 range(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self._capacity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*Queue._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expandFactor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))]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k = 0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while k &lt;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self._size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tmp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[k]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self._q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self._head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self._head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self._head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+ 1) %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self._capacity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k += 1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self._q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tmp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原来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self._q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的空间会被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Python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自动释放</a:t>
            </a:r>
          </a:p>
          <a:p>
            <a:pPr defTabSz="4320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self._q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[k] = x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self._head,self._rear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0,k+1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self._capacity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self._capacity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*Queue._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expandFactor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else: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self._q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self._rear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x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self._rear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self._rear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+ 1) %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self._capacity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self._size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103547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108520" y="-64665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队列的实现方法二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6343" y="483518"/>
            <a:ext cx="878224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pop(self):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self._size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== 0: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raise Exception("Queue is empty")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self._size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-= 1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self._head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self._head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+ 1) %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len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self._q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 defTabSz="432000"/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 = Queue()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for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 range(1,314):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q.push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print(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q.back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(),end=",")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print()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while not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q.isEmpty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print(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q.front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(),end=",")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q.pop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defTabSz="432000"/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8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108520" y="-64665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用两个栈实现一个队列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6343" y="483518"/>
            <a:ext cx="8782241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defTabSz="432000"/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执行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push(x)</a:t>
            </a:r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操作时，将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压入栈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inStack</a:t>
            </a:r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，执行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pop()</a:t>
            </a:r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或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front()</a:t>
            </a:r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操作时，看另一个栈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outStack</a:t>
            </a:r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是否为空，若不为空，弹出栈顶元素或访问栈顶元素即可；若为空，则先将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inStack</a:t>
            </a:r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中的全部元素弹出并依次压入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outStack</a:t>
            </a:r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，然后再弹出或访问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outStack</a:t>
            </a:r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的栈顶元素。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r>
              <a:rPr lang="zh-CN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由于每个元素最多出入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inStack</a:t>
            </a:r>
            <a:r>
              <a:rPr lang="zh-CN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各一次，出入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outStack</a:t>
            </a:r>
            <a:r>
              <a:rPr lang="zh-CN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各一次，所以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pop</a:t>
            </a:r>
            <a:r>
              <a:rPr lang="zh-CN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front</a:t>
            </a:r>
            <a:r>
              <a:rPr lang="zh-CN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操作的平均复杂度是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O(1)</a:t>
            </a:r>
            <a:r>
              <a:rPr lang="zh-CN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的。</a:t>
            </a:r>
          </a:p>
          <a:p>
            <a:pPr defTabSz="432000"/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9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07504" y="31967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中的队列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1759" y="627534"/>
            <a:ext cx="8782241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collections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库中的</a:t>
            </a:r>
            <a:r>
              <a:rPr lang="en-US" altLang="zh-CN" sz="20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是双向队列，可以像普通列表一样访问，且在两端进出，复杂度都是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import collections</a:t>
            </a:r>
          </a:p>
          <a:p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dq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collections.deque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dq.append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('a')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右边入队</a:t>
            </a:r>
          </a:p>
          <a:p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dq.appendleft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左边入队</a:t>
            </a:r>
          </a:p>
          <a:p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dq.extend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([100,200])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右边加入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100,200</a:t>
            </a:r>
          </a:p>
          <a:p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dq.extendleft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(['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c','d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'])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左边依次加入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'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c','d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'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dq.pop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())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#&gt;&gt;200 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右边出队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dq.popleft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())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#&gt;&gt;d 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左边出队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dq.count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('a'))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#&gt;&gt;1</a:t>
            </a:r>
          </a:p>
          <a:p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dq.remove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('c') 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dq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#&gt;&gt;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deque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([2, 'a', 100])</a:t>
            </a:r>
          </a:p>
          <a:p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dq.reverse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 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dq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#&gt;&gt;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deque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([100, 'a', 2])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dq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[0],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dq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[-1],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dq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[1])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#&gt;&gt;100 2 a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len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dq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))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#&gt;&gt;3</a:t>
            </a:r>
          </a:p>
          <a:p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zh-CN" altLang="en-US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988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07504" y="31967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中的队列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1759" y="627534"/>
            <a:ext cx="8782241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collections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库中的</a:t>
            </a:r>
            <a:r>
              <a:rPr lang="en-US" altLang="zh-CN" sz="20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是双向队列，可以像普通列表一样访问，且在两端进出，复杂度都是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dq.clear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			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清空队列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len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dq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),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dq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	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#&gt;0 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deque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([])</a:t>
            </a:r>
          </a:p>
          <a:p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zh-CN" altLang="en-US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70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 txBox="1">
            <a:spLocks/>
          </p:cNvSpPr>
          <p:nvPr/>
        </p:nvSpPr>
        <p:spPr bwMode="auto">
          <a:xfrm>
            <a:off x="684213" y="1995488"/>
            <a:ext cx="7772400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队列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507" name="灯片编号占位符 3"/>
          <p:cNvSpPr txBox="1">
            <a:spLocks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B534B7-6509-446F-A67D-1AE29C5A6D9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31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>
          <a:xfrm>
            <a:off x="0" y="2270178"/>
            <a:ext cx="2952751" cy="50482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400" b="0" kern="1200" dirty="0">
                <a:solidFill>
                  <a:srgbClr val="0070C0"/>
                </a:solidFill>
              </a:rPr>
              <a:t>队列的概念和实现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信息科学技术学院</a:t>
            </a:r>
          </a:p>
        </p:txBody>
      </p:sp>
      <p:sp>
        <p:nvSpPr>
          <p:cNvPr id="23556" name="TextBox 7"/>
          <p:cNvSpPr txBox="1">
            <a:spLocks noChangeArrowheads="1"/>
          </p:cNvSpPr>
          <p:nvPr/>
        </p:nvSpPr>
        <p:spPr bwMode="auto">
          <a:xfrm>
            <a:off x="7596188" y="4659313"/>
            <a:ext cx="1416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美国黄石公园</a:t>
            </a:r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265" y="476845"/>
            <a:ext cx="6204735" cy="411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73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35496" y="31967"/>
            <a:ext cx="9108504" cy="3349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队列的概念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8288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即排队的队列。只能一头进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(push)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，另一头出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(pop)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。先进先出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要求进出的复杂度都是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如果用列表的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pop(0)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出，则出的复杂度为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92193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07504" y="31967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队列的实现方法一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2715" y="915307"/>
            <a:ext cx="87822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用足够大的列表实现，维护一个队头指针和队尾指针，初始：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head=tail = 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1299838" y="1538207"/>
            <a:ext cx="720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3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2019918" y="1538207"/>
            <a:ext cx="720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7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2739998" y="1538207"/>
            <a:ext cx="720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1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3460078" y="1538207"/>
            <a:ext cx="720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4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4180158" y="1538207"/>
            <a:ext cx="720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5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4900238" y="1538207"/>
            <a:ext cx="720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8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5620318" y="1538207"/>
            <a:ext cx="720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6340398" y="1538207"/>
            <a:ext cx="720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100038" y="1970255"/>
            <a:ext cx="0" cy="504056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7"/>
          <p:cNvSpPr txBox="1"/>
          <p:nvPr/>
        </p:nvSpPr>
        <p:spPr>
          <a:xfrm>
            <a:off x="2739998" y="247431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head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908350" y="1970255"/>
            <a:ext cx="0" cy="504056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9"/>
          <p:cNvSpPr txBox="1"/>
          <p:nvPr/>
        </p:nvSpPr>
        <p:spPr>
          <a:xfrm>
            <a:off x="5692326" y="247431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tail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TextBox 33"/>
          <p:cNvSpPr txBox="1"/>
          <p:nvPr/>
        </p:nvSpPr>
        <p:spPr>
          <a:xfrm>
            <a:off x="7060478" y="1538207"/>
            <a:ext cx="720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/>
          <p:nvPr/>
        </p:nvSpPr>
        <p:spPr>
          <a:xfrm>
            <a:off x="7780558" y="1538207"/>
            <a:ext cx="720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538207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28186" y="2972993"/>
            <a:ext cx="636003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指向队头元素，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指向队尾元素的后面</a:t>
            </a:r>
            <a:endParaRPr lang="en-US" altLang="zh-CN" sz="1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push(x)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的实现：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queue[tail] = x 	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tail+=1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pop()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的实现：</a:t>
            </a:r>
            <a:endParaRPr lang="en-US" altLang="zh-CN" sz="1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 += 1    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判断队列是否为空：</a:t>
            </a:r>
            <a:endParaRPr lang="en-US" altLang="zh-CN" sz="1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head == tail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81891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07504" y="31967"/>
            <a:ext cx="8785225" cy="7795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队列的实现方法二 </a:t>
            </a:r>
            <a:r>
              <a:rPr lang="zh-CN" altLang="zh-CN" sz="29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★</a:t>
            </a:r>
            <a:endParaRPr lang="en-US" altLang="zh-CN" sz="2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2715" y="761419"/>
            <a:ext cx="878224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如果不想浪费空间开足够大的列表，而是想根据实际情况分配空间，则可以用列表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头尾循环法实现队列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R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预先开设一个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capacity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个空元素的列表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 = tail = 0</a:t>
            </a:r>
          </a:p>
          <a:p>
            <a:pPr marL="457200" indent="-457200">
              <a:buAutoNum type="arabicParenR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列表没有装满的情况下：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1560" y="2499742"/>
            <a:ext cx="63600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push(x)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的实现：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queue[tail] = x 	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tail = (tail+1) % capacity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pop()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的实现：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 =  (head+1) % capacity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capacity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4,8,16.....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https://gimg2.baidu.com/image_search/src=http%3A%2F%2Fs8.sinaimg.cn%2Fmiddle%2F8eddc6c6gb8fdcc018f77%26690&amp;refer=http%3A%2F%2Fs8.sinaimg.cn&amp;app=2002&amp;size=f9999,10000&amp;q=a80&amp;n=0&amp;g=0n&amp;fmt=jpeg?sec=1618834692&amp;t=f588f2cf8b56a5ca2dfa1614c56b87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40733"/>
            <a:ext cx="3384376" cy="198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1303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07504" y="31967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队列的实现方法二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2715" y="761419"/>
            <a:ext cx="8782241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如何判断队列是否为空：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：维护一个元素总数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size, size == 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即为空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：不维护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浪费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中一个单元的存储空间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head == tail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即为空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）如何判断队列是否为满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：维护一个元素总数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size, size == capacity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即为满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：不维护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浪费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中一个单元的存储空间，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(tail + 1) % capacity == head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即为满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如果不浪费，就无法区分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 == tail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是队列空导致，还是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队列满导致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https://gimg2.baidu.com/image_search/src=http%3A%2F%2Fs8.sinaimg.cn%2Fmiddle%2F8eddc6c6gb8fdcc018f77%26690&amp;refer=http%3A%2F%2Fs8.sinaimg.cn&amp;app=2002&amp;size=f9999,10000&amp;q=a80&amp;n=0&amp;g=0n&amp;fmt=jpeg?sec=1618834692&amp;t=f588f2cf8b56a5ca2dfa1614c56b87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09" y="3507854"/>
            <a:ext cx="2376264" cy="139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32623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07504" y="31967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队列的实现方法二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2715" y="761419"/>
            <a:ext cx="87822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操作后导致列表满：</a:t>
            </a:r>
          </a:p>
        </p:txBody>
      </p:sp>
      <p:sp>
        <p:nvSpPr>
          <p:cNvPr id="18" name="矩形 17"/>
          <p:cNvSpPr/>
          <p:nvPr/>
        </p:nvSpPr>
        <p:spPr>
          <a:xfrm>
            <a:off x="395536" y="1275606"/>
            <a:ext cx="8208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 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建一个大小是原列表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倍大的新列表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(k&gt;1,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可以取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1.5,2.....)</a:t>
            </a:r>
          </a:p>
          <a:p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2. 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将原列表内容全部拷贝到新列表，作为新队列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3. 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重新设置新列表的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tail	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4. 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原列表空间自动被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解释器回收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导致队列满的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的时间复杂度是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。平均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的实现也是这种原理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1.125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，空间换时间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若每次增加空间只增加固定数量，比如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个单元，则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平均复杂度还是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82035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108520" y="-64665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队列的实现方法二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677189"/>
            <a:ext cx="8782241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class Queue: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initC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8	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存放队列的列表的初始容量</a:t>
            </a:r>
          </a:p>
          <a:p>
            <a:pPr defTabSz="4320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expandFactor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1.5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扩充容量时容量增加的倍数</a:t>
            </a:r>
          </a:p>
          <a:p>
            <a:pPr defTabSz="4320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init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__(self):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self._q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[None for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 range(Queue._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initC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)]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self._size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				  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队列元素个数</a:t>
            </a:r>
          </a:p>
          <a:p>
            <a:pPr defTabSz="4320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self._capacity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Queue._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initC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队列最大容量</a:t>
            </a:r>
          </a:p>
          <a:p>
            <a:pPr defTabSz="4320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self._head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self._rear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isEmpty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(self):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return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self._size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== 0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front(self):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看队头元素。空队列导致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self._size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== 0: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raise Exception("Queue is empty")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return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self._q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self._head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6521817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2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44539</TotalTime>
  <Words>1533</Words>
  <Application>Microsoft Office PowerPoint</Application>
  <PresentationFormat>全屏显示(16:9)</PresentationFormat>
  <Paragraphs>184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Courier New</vt:lpstr>
      <vt:lpstr>Times New Roman</vt:lpstr>
      <vt:lpstr>Wingdings</vt:lpstr>
      <vt:lpstr>2_Network</vt:lpstr>
      <vt:lpstr>Office 主题</vt:lpstr>
      <vt:lpstr>数据结构和算法 （Python描述）</vt:lpstr>
      <vt:lpstr>PowerPoint 演示文稿</vt:lpstr>
      <vt:lpstr>队列的概念和实现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guowei</dc:creator>
  <cp:lastModifiedBy>Wei Guo</cp:lastModifiedBy>
  <cp:revision>1207</cp:revision>
  <dcterms:created xsi:type="dcterms:W3CDTF">2002-01-07T04:58:02Z</dcterms:created>
  <dcterms:modified xsi:type="dcterms:W3CDTF">2024-03-05T06:09:14Z</dcterms:modified>
</cp:coreProperties>
</file>