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.Stronomer"/>
          <p:cNvSpPr txBox="1"/>
          <p:nvPr>
            <p:ph type="ctrTitle"/>
          </p:nvPr>
        </p:nvSpPr>
        <p:spPr>
          <a:xfrm>
            <a:off x="171836" y="215126"/>
            <a:ext cx="2732013" cy="487696"/>
          </a:xfrm>
          <a:prstGeom prst="rect">
            <a:avLst/>
          </a:prstGeom>
          <a:solidFill>
            <a:srgbClr val="332CAC"/>
          </a:solidFill>
          <a:effectLst>
            <a:outerShdw sx="100000" sy="100000" kx="0" ky="0" algn="b" rotWithShape="0" blurRad="63500" dist="101600" dir="2700000">
              <a:srgbClr val="929292">
                <a:alpha val="75000"/>
              </a:srgbClr>
            </a:outerShdw>
          </a:effectLst>
        </p:spPr>
        <p:txBody>
          <a:bodyPr anchor="ctr">
            <a:noAutofit/>
          </a:bodyPr>
          <a:lstStyle>
            <a:lvl1pPr defTabSz="457200">
              <a:spcBef>
                <a:spcPts val="1200"/>
              </a:spcBef>
              <a:defRPr b="1" sz="2800">
                <a:solidFill>
                  <a:srgbClr val="F5EC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A.Stronomer</a:t>
            </a:r>
          </a:p>
        </p:txBody>
      </p:sp>
      <p:sp>
        <p:nvSpPr>
          <p:cNvPr id="120" name="Application of cabalistic techniques to AGN hypervariables"/>
          <p:cNvSpPr txBox="1"/>
          <p:nvPr/>
        </p:nvSpPr>
        <p:spPr>
          <a:xfrm>
            <a:off x="3016636" y="215126"/>
            <a:ext cx="7479730" cy="487696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ffectLst>
            <a:outerShdw sx="100000" sy="100000" kx="0" ky="0" algn="b" rotWithShape="0" blurRad="63500" dist="101600" dir="2700000">
              <a:srgbClr val="92929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1200"/>
              </a:spcBef>
              <a:defRPr sz="18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Application of cabalistic techniques to AGN hypervariables </a:t>
            </a:r>
          </a:p>
        </p:txBody>
      </p:sp>
      <p:sp>
        <p:nvSpPr>
          <p:cNvPr id="121" name="1/3"/>
          <p:cNvSpPr txBox="1"/>
          <p:nvPr/>
        </p:nvSpPr>
        <p:spPr>
          <a:xfrm>
            <a:off x="12016790" y="209394"/>
            <a:ext cx="604420" cy="499160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1/3</a:t>
            </a:r>
          </a:p>
        </p:txBody>
      </p:sp>
      <p:pic>
        <p:nvPicPr>
          <p:cNvPr id="122" name="PS1_dome748_narrow.jpg" descr="PS1_dome748_narro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33" y="1107129"/>
            <a:ext cx="7122540" cy="2936737"/>
          </a:xfrm>
          <a:prstGeom prst="rect">
            <a:avLst/>
          </a:prstGeom>
          <a:ln w="12700"/>
        </p:spPr>
      </p:pic>
      <p:pic>
        <p:nvPicPr>
          <p:cNvPr id="123" name="155427.jpg" descr="15542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720" y="931137"/>
            <a:ext cx="4943801" cy="3367190"/>
          </a:xfrm>
          <a:prstGeom prst="rect">
            <a:avLst/>
          </a:prstGeom>
          <a:ln w="25400">
            <a:solidFill>
              <a:srgbClr val="384FAE"/>
            </a:solidFill>
          </a:ln>
        </p:spPr>
      </p:pic>
      <p:pic>
        <p:nvPicPr>
          <p:cNvPr id="124" name="J142232_UV_line.jpg" descr="J142232_UV_lin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407" y="5479142"/>
            <a:ext cx="6069888" cy="4046593"/>
          </a:xfrm>
          <a:prstGeom prst="rect">
            <a:avLst/>
          </a:prstGeom>
          <a:ln w="25400">
            <a:solidFill>
              <a:srgbClr val="384FAE"/>
            </a:solidFill>
          </a:ln>
        </p:spPr>
      </p:pic>
      <p:sp>
        <p:nvSpPr>
          <p:cNvPr id="125" name="We did a huge survey…"/>
          <p:cNvSpPr txBox="1"/>
          <p:nvPr/>
        </p:nvSpPr>
        <p:spPr>
          <a:xfrm>
            <a:off x="3796915" y="1213563"/>
            <a:ext cx="3384460" cy="272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chemeClr val="accent4"/>
                </a:solidFill>
              </a:defRPr>
            </a:pPr>
            <a:r>
              <a:t>We did a huge survey</a:t>
            </a:r>
          </a:p>
          <a:p>
            <a:pPr algn="l">
              <a:defRPr sz="1800">
                <a:solidFill>
                  <a:schemeClr val="accent4"/>
                </a:solidFill>
              </a:defRPr>
            </a:pPr>
            <a:r>
              <a:t>with our favourite telescope. It was about a squillion times bigger than anything before, although only a tad deeper than Brand X. We were able to compare to the earlier survey in 2012 and find things wot changed a lot.</a:t>
            </a:r>
          </a:p>
        </p:txBody>
      </p:sp>
      <p:sp>
        <p:nvSpPr>
          <p:cNvPr id="126" name="SDSS"/>
          <p:cNvSpPr txBox="1"/>
          <p:nvPr/>
        </p:nvSpPr>
        <p:spPr>
          <a:xfrm>
            <a:off x="8627211" y="3494327"/>
            <a:ext cx="7287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SDSS</a:t>
            </a:r>
          </a:p>
        </p:txBody>
      </p:sp>
      <p:sp>
        <p:nvSpPr>
          <p:cNvPr id="127" name="CRTS"/>
          <p:cNvSpPr txBox="1"/>
          <p:nvPr/>
        </p:nvSpPr>
        <p:spPr>
          <a:xfrm>
            <a:off x="9937601" y="2497397"/>
            <a:ext cx="73266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CRTS</a:t>
            </a:r>
          </a:p>
        </p:txBody>
      </p:sp>
      <p:sp>
        <p:nvSpPr>
          <p:cNvPr id="128" name="PS1"/>
          <p:cNvSpPr txBox="1"/>
          <p:nvPr/>
        </p:nvSpPr>
        <p:spPr>
          <a:xfrm>
            <a:off x="11294347" y="1741727"/>
            <a:ext cx="54224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PS1</a:t>
            </a:r>
          </a:p>
        </p:txBody>
      </p:sp>
      <p:sp>
        <p:nvSpPr>
          <p:cNvPr id="129" name="We found a whole bunch of things that changed a lot, and quite smoothly. This one is our favourite, which we will pretend is typical. We tried fitting Whifftofski’s model and a couple of others, but nothing really fits."/>
          <p:cNvSpPr txBox="1"/>
          <p:nvPr/>
        </p:nvSpPr>
        <p:spPr>
          <a:xfrm>
            <a:off x="7017246" y="4362930"/>
            <a:ext cx="5940750" cy="161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We found a whole bunch of things that changed a </a:t>
            </a:r>
            <a:r>
              <a:rPr i="1"/>
              <a:t>lot</a:t>
            </a:r>
            <a:r>
              <a:t>, and quite smoothly. This one is our favourite, which we will pretend is typical. We tried fitting Whifftofski’s model and a couple of others, but nothing really fits.</a:t>
            </a:r>
          </a:p>
        </p:txBody>
      </p:sp>
      <p:sp>
        <p:nvSpPr>
          <p:cNvPr id="130" name="We followed up 37 of these objects with WHT spectra and found some lines changed and some didn’t. La Palma is even nicer than Hawaii."/>
          <p:cNvSpPr txBox="1"/>
          <p:nvPr/>
        </p:nvSpPr>
        <p:spPr>
          <a:xfrm>
            <a:off x="254433" y="4359699"/>
            <a:ext cx="6336236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We followed up 37 of these objects with WHT spectra and found some lines changed and some didn’t. La Palma is even nicer than Hawaii.</a:t>
            </a:r>
          </a:p>
        </p:txBody>
      </p:sp>
      <p:sp>
        <p:nvSpPr>
          <p:cNvPr id="131" name="The differential line variability has very important implications, which we modelled on a 56-core machine using magic and extreme optimism."/>
          <p:cNvSpPr txBox="1"/>
          <p:nvPr/>
        </p:nvSpPr>
        <p:spPr>
          <a:xfrm>
            <a:off x="6518903" y="6097283"/>
            <a:ext cx="5940750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The differential line variability has very important implications, which we modelled on a 56-core machine using magic and extreme optimism.</a:t>
            </a:r>
          </a:p>
        </p:txBody>
      </p:sp>
      <p:sp>
        <p:nvSpPr>
          <p:cNvPr id="132" name="The main conclusions are:…"/>
          <p:cNvSpPr txBox="1"/>
          <p:nvPr/>
        </p:nvSpPr>
        <p:spPr>
          <a:xfrm>
            <a:off x="6569703" y="7243983"/>
            <a:ext cx="5193302" cy="19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The main conclusions are:</a:t>
            </a:r>
          </a:p>
          <a:p>
            <a:pPr algn="l">
              <a:defRPr b="0" sz="2000"/>
            </a:pPr>
          </a:p>
          <a:p>
            <a:pPr marL="228600" indent="-228600" algn="l">
              <a:buSzPct val="100000"/>
              <a:buChar char="•"/>
              <a:defRPr b="0" sz="2000"/>
            </a:pPr>
            <a:r>
              <a:t>There is a bunch of weird stuff going on</a:t>
            </a:r>
          </a:p>
          <a:p>
            <a:pPr marL="228600" indent="-228600" algn="l">
              <a:buSzPct val="100000"/>
              <a:buChar char="•"/>
              <a:defRPr b="0" sz="2000"/>
            </a:pPr>
            <a:r>
              <a:t>The accretion disc is seven times smaller than you thought</a:t>
            </a:r>
          </a:p>
          <a:p>
            <a:pPr marL="228600" indent="-228600" algn="l">
              <a:buSzPct val="100000"/>
              <a:buChar char="•"/>
              <a:defRPr b="0" sz="2000"/>
            </a:pPr>
            <a:r>
              <a:t>The BLR is made entirely of Germanium </a:t>
            </a:r>
          </a:p>
        </p:txBody>
      </p:sp>
      <p:sp>
        <p:nvSpPr>
          <p:cNvPr id="133" name="Quasars in crisis     Edinburgh      August 2019"/>
          <p:cNvSpPr txBox="1"/>
          <p:nvPr/>
        </p:nvSpPr>
        <p:spPr>
          <a:xfrm>
            <a:off x="8870913" y="9361349"/>
            <a:ext cx="4019907" cy="350443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381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Quasars in crisis     Edinburgh      August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.Stronomer"/>
          <p:cNvSpPr txBox="1"/>
          <p:nvPr>
            <p:ph type="ctrTitle"/>
          </p:nvPr>
        </p:nvSpPr>
        <p:spPr>
          <a:xfrm>
            <a:off x="171836" y="215126"/>
            <a:ext cx="2732013" cy="487696"/>
          </a:xfrm>
          <a:prstGeom prst="rect">
            <a:avLst/>
          </a:prstGeom>
          <a:solidFill>
            <a:srgbClr val="332CAC"/>
          </a:solidFill>
          <a:effectLst>
            <a:outerShdw sx="100000" sy="100000" kx="0" ky="0" algn="b" rotWithShape="0" blurRad="63500" dist="101600" dir="2700000">
              <a:srgbClr val="929292">
                <a:alpha val="75000"/>
              </a:srgbClr>
            </a:outerShdw>
          </a:effectLst>
        </p:spPr>
        <p:txBody>
          <a:bodyPr anchor="ctr">
            <a:noAutofit/>
          </a:bodyPr>
          <a:lstStyle>
            <a:lvl1pPr defTabSz="457200">
              <a:spcBef>
                <a:spcPts val="1200"/>
              </a:spcBef>
              <a:defRPr b="1" sz="2800">
                <a:solidFill>
                  <a:srgbClr val="F5EC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A.Stronomer</a:t>
            </a:r>
          </a:p>
        </p:txBody>
      </p:sp>
      <p:sp>
        <p:nvSpPr>
          <p:cNvPr id="136" name="Application of cabalistic techniques to AGN hypervariables"/>
          <p:cNvSpPr txBox="1"/>
          <p:nvPr/>
        </p:nvSpPr>
        <p:spPr>
          <a:xfrm>
            <a:off x="3016636" y="215126"/>
            <a:ext cx="7479730" cy="487696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ffectLst>
            <a:outerShdw sx="100000" sy="100000" kx="0" ky="0" algn="b" rotWithShape="0" blurRad="63500" dist="101600" dir="2700000">
              <a:srgbClr val="92929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1200"/>
              </a:spcBef>
              <a:defRPr sz="18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Application of cabalistic techniques to AGN hypervariables </a:t>
            </a:r>
          </a:p>
        </p:txBody>
      </p:sp>
      <p:sp>
        <p:nvSpPr>
          <p:cNvPr id="137" name="2/3"/>
          <p:cNvSpPr txBox="1"/>
          <p:nvPr/>
        </p:nvSpPr>
        <p:spPr>
          <a:xfrm>
            <a:off x="12016790" y="209394"/>
            <a:ext cx="604420" cy="499160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2/3</a:t>
            </a:r>
          </a:p>
        </p:txBody>
      </p:sp>
      <p:sp>
        <p:nvSpPr>
          <p:cNvPr id="138" name="Blah de blah de blah and rhubarb and more rhubarb and some custard as well.Blah de blah de blah and rhubarb and more rhubarb and some custard as well."/>
          <p:cNvSpPr txBox="1"/>
          <p:nvPr/>
        </p:nvSpPr>
        <p:spPr>
          <a:xfrm>
            <a:off x="5046566" y="1625780"/>
            <a:ext cx="4949980" cy="1313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Blah de blah de blah and rhubarb and more rhubarb and some custard as well.Blah de blah de blah and rhubarb and more rhubarb and some custard as well.</a:t>
            </a:r>
          </a:p>
        </p:txBody>
      </p:sp>
      <p:pic>
        <p:nvPicPr>
          <p:cNvPr id="139" name="2QZ+S82.png" descr="2QZ+S8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69" y="1503013"/>
            <a:ext cx="4540081" cy="2498215"/>
          </a:xfrm>
          <a:prstGeom prst="rect">
            <a:avLst/>
          </a:prstGeom>
          <a:ln w="25400">
            <a:solidFill>
              <a:srgbClr val="384FAE"/>
            </a:solidFill>
          </a:ln>
        </p:spPr>
      </p:pic>
      <p:pic>
        <p:nvPicPr>
          <p:cNvPr id="140" name="mkn.jpg" descr="mk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960" y="5924852"/>
            <a:ext cx="2475237" cy="3099427"/>
          </a:xfrm>
          <a:prstGeom prst="rect">
            <a:avLst/>
          </a:prstGeom>
          <a:ln w="12700"/>
        </p:spPr>
      </p:pic>
      <p:pic>
        <p:nvPicPr>
          <p:cNvPr id="141" name="Hopkins-1.png" descr="Hopkins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4739" y="5897395"/>
            <a:ext cx="3196741" cy="3255941"/>
          </a:xfrm>
          <a:prstGeom prst="rect">
            <a:avLst/>
          </a:prstGeom>
          <a:ln w="25400">
            <a:solidFill>
              <a:srgbClr val="164F86"/>
            </a:solidFill>
            <a:miter lim="400000"/>
          </a:ln>
        </p:spPr>
      </p:pic>
      <p:sp>
        <p:nvSpPr>
          <p:cNvPr id="142" name="More detail part-I"/>
          <p:cNvSpPr txBox="1"/>
          <p:nvPr/>
        </p:nvSpPr>
        <p:spPr>
          <a:xfrm>
            <a:off x="8052233" y="945734"/>
            <a:ext cx="2475237" cy="437133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25400">
            <a:solidFill>
              <a:srgbClr val="164F8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More detail part-I</a:t>
            </a:r>
          </a:p>
        </p:txBody>
      </p:sp>
      <p:sp>
        <p:nvSpPr>
          <p:cNvPr id="143" name="Blah de blah de blah and rhubarb and more rhubarb and some custard as well.Blah de blah de blah and rhubarb and more rhubarb and some custard as well."/>
          <p:cNvSpPr txBox="1"/>
          <p:nvPr/>
        </p:nvSpPr>
        <p:spPr>
          <a:xfrm>
            <a:off x="163019" y="4337946"/>
            <a:ext cx="4949980" cy="1313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Blah de blah de blah and rhubarb and more rhubarb and some custard as well.Blah de blah de blah and rhubarb and more rhubarb and some custard as well.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2468" y="3049137"/>
            <a:ext cx="4415603" cy="3040360"/>
          </a:xfrm>
          <a:prstGeom prst="rect">
            <a:avLst/>
          </a:prstGeom>
          <a:ln w="25400">
            <a:solidFill>
              <a:srgbClr val="002452"/>
            </a:solidFill>
          </a:ln>
        </p:spPr>
      </p:pic>
      <p:sp>
        <p:nvSpPr>
          <p:cNvPr id="145" name="obviously…"/>
          <p:cNvSpPr txBox="1"/>
          <p:nvPr/>
        </p:nvSpPr>
        <p:spPr>
          <a:xfrm>
            <a:off x="5350625" y="3169681"/>
            <a:ext cx="1660856" cy="829360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obviously </a:t>
            </a:r>
          </a:p>
          <a:p>
            <a:pPr/>
            <a:r>
              <a:t>seven</a:t>
            </a:r>
          </a:p>
        </p:txBody>
      </p:sp>
      <p:sp>
        <p:nvSpPr>
          <p:cNvPr id="146" name="Line"/>
          <p:cNvSpPr/>
          <p:nvPr/>
        </p:nvSpPr>
        <p:spPr>
          <a:xfrm>
            <a:off x="7137400" y="3412441"/>
            <a:ext cx="1942241" cy="807466"/>
          </a:xfrm>
          <a:prstGeom prst="line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whereas…"/>
          <p:cNvSpPr txBox="1"/>
          <p:nvPr/>
        </p:nvSpPr>
        <p:spPr>
          <a:xfrm>
            <a:off x="5787644" y="4229253"/>
            <a:ext cx="1429513" cy="829360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whereas</a:t>
            </a:r>
          </a:p>
          <a:p>
            <a:pPr/>
            <a:r>
              <a:t>twelve</a:t>
            </a:r>
          </a:p>
        </p:txBody>
      </p:sp>
      <p:sp>
        <p:nvSpPr>
          <p:cNvPr id="148" name="Line"/>
          <p:cNvSpPr/>
          <p:nvPr/>
        </p:nvSpPr>
        <p:spPr>
          <a:xfrm flipH="1">
            <a:off x="5785837" y="5046508"/>
            <a:ext cx="769475" cy="1123537"/>
          </a:xfrm>
          <a:prstGeom prst="line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our fearless leader"/>
          <p:cNvSpPr txBox="1"/>
          <p:nvPr/>
        </p:nvSpPr>
        <p:spPr>
          <a:xfrm>
            <a:off x="123570" y="9235959"/>
            <a:ext cx="2828545" cy="461060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fearless leader</a:t>
            </a:r>
          </a:p>
        </p:txBody>
      </p:sp>
      <p:pic>
        <p:nvPicPr>
          <p:cNvPr id="150" name="gpc.jpg" descr="gpc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55988" y="6466916"/>
            <a:ext cx="3847729" cy="2565153"/>
          </a:xfrm>
          <a:prstGeom prst="rect">
            <a:avLst/>
          </a:prstGeom>
          <a:ln w="12700"/>
        </p:spPr>
      </p:pic>
      <p:sp>
        <p:nvSpPr>
          <p:cNvPr id="151" name="Blah de blah de blah and rhubarb and more rhubarb and some custard as well.Blah de blah de blah and rhubarb and more rhubarb and some custard as well."/>
          <p:cNvSpPr txBox="1"/>
          <p:nvPr/>
        </p:nvSpPr>
        <p:spPr>
          <a:xfrm>
            <a:off x="6602675" y="6377000"/>
            <a:ext cx="2222919" cy="283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Blah de blah de blah and rhubarb and more rhubarb and some custard as well.Blah de blah de blah and rhubarb and more rhubarb and some custard as well.</a:t>
            </a:r>
          </a:p>
        </p:txBody>
      </p:sp>
      <p:sp>
        <p:nvSpPr>
          <p:cNvPr id="152" name="Quasars in crisis     Edinburgh      August 2019"/>
          <p:cNvSpPr txBox="1"/>
          <p:nvPr/>
        </p:nvSpPr>
        <p:spPr>
          <a:xfrm>
            <a:off x="8858213" y="9310549"/>
            <a:ext cx="4019907" cy="350443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381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Quasars in crisis     Edinburgh      August 2019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.Stronomer"/>
          <p:cNvSpPr txBox="1"/>
          <p:nvPr>
            <p:ph type="ctrTitle"/>
          </p:nvPr>
        </p:nvSpPr>
        <p:spPr>
          <a:xfrm>
            <a:off x="171836" y="215126"/>
            <a:ext cx="2732013" cy="487696"/>
          </a:xfrm>
          <a:prstGeom prst="rect">
            <a:avLst/>
          </a:prstGeom>
          <a:solidFill>
            <a:srgbClr val="332CAC"/>
          </a:solidFill>
          <a:effectLst>
            <a:outerShdw sx="100000" sy="100000" kx="0" ky="0" algn="b" rotWithShape="0" blurRad="63500" dist="101600" dir="2700000">
              <a:srgbClr val="929292">
                <a:alpha val="75000"/>
              </a:srgbClr>
            </a:outerShdw>
          </a:effectLst>
        </p:spPr>
        <p:txBody>
          <a:bodyPr anchor="ctr">
            <a:noAutofit/>
          </a:bodyPr>
          <a:lstStyle>
            <a:lvl1pPr defTabSz="457200">
              <a:spcBef>
                <a:spcPts val="1200"/>
              </a:spcBef>
              <a:defRPr b="1" sz="2800">
                <a:solidFill>
                  <a:srgbClr val="F5EC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A.Stronomer</a:t>
            </a:r>
          </a:p>
        </p:txBody>
      </p:sp>
      <p:sp>
        <p:nvSpPr>
          <p:cNvPr id="155" name="Application of cabalistic techniques to AGN hypervariables"/>
          <p:cNvSpPr txBox="1"/>
          <p:nvPr/>
        </p:nvSpPr>
        <p:spPr>
          <a:xfrm>
            <a:off x="3016636" y="215126"/>
            <a:ext cx="7479730" cy="487696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ffectLst>
            <a:outerShdw sx="100000" sy="100000" kx="0" ky="0" algn="b" rotWithShape="0" blurRad="63500" dist="101600" dir="2700000">
              <a:srgbClr val="92929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1200"/>
              </a:spcBef>
              <a:defRPr sz="18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Application of cabalistic techniques to AGN hypervariables </a:t>
            </a:r>
          </a:p>
        </p:txBody>
      </p:sp>
      <p:sp>
        <p:nvSpPr>
          <p:cNvPr id="156" name="3/3"/>
          <p:cNvSpPr txBox="1"/>
          <p:nvPr/>
        </p:nvSpPr>
        <p:spPr>
          <a:xfrm>
            <a:off x="12016790" y="209394"/>
            <a:ext cx="604420" cy="499160"/>
          </a:xfrm>
          <a:prstGeom prst="rect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3/3</a:t>
            </a:r>
          </a:p>
        </p:txBody>
      </p:sp>
      <p:pic>
        <p:nvPicPr>
          <p:cNvPr id="157" name="24_jpg.jpg" descr="24_jp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558" y="981547"/>
            <a:ext cx="2324570" cy="3099427"/>
          </a:xfrm>
          <a:prstGeom prst="rect">
            <a:avLst/>
          </a:prstGeom>
          <a:ln w="12700"/>
        </p:spPr>
      </p:pic>
      <p:pic>
        <p:nvPicPr>
          <p:cNvPr id="158" name="late_dalek_grey.gif" descr="late_dalek_grey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3704" y="1009744"/>
            <a:ext cx="2751257" cy="3071609"/>
          </a:xfrm>
          <a:prstGeom prst="rect">
            <a:avLst/>
          </a:prstGeom>
          <a:ln w="12700"/>
        </p:spPr>
      </p:pic>
      <p:sp>
        <p:nvSpPr>
          <p:cNvPr id="159" name="More detail part-II"/>
          <p:cNvSpPr txBox="1"/>
          <p:nvPr/>
        </p:nvSpPr>
        <p:spPr>
          <a:xfrm>
            <a:off x="7928736" y="861067"/>
            <a:ext cx="2475236" cy="437134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25400">
            <a:solidFill>
              <a:srgbClr val="164F8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More detail part-II</a:t>
            </a:r>
          </a:p>
        </p:txBody>
      </p:sp>
      <p:sp>
        <p:nvSpPr>
          <p:cNvPr id="160" name="which has never been pointed out before"/>
          <p:cNvSpPr txBox="1"/>
          <p:nvPr/>
        </p:nvSpPr>
        <p:spPr>
          <a:xfrm>
            <a:off x="193522" y="4234364"/>
            <a:ext cx="6041442" cy="461060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which has never been pointed out before</a:t>
            </a:r>
          </a:p>
        </p:txBody>
      </p:sp>
      <p:pic>
        <p:nvPicPr>
          <p:cNvPr id="161" name="example-spectra.pdf" descr="example-spectr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106" y="4614516"/>
            <a:ext cx="5752900" cy="3355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Blah de blah de blah and rhubarb and more rhubarb and some custard as well.Blah de blah de blah and rhubarb and more rhubarb and some custard as well."/>
          <p:cNvSpPr txBox="1"/>
          <p:nvPr/>
        </p:nvSpPr>
        <p:spPr>
          <a:xfrm>
            <a:off x="430286" y="8075185"/>
            <a:ext cx="5567914" cy="1313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Blah de blah de blah and rhubarb and more rhubarb and some custard as well.Blah de blah de blah and rhubarb and more rhubarb and some custard as well.</a:t>
            </a:r>
          </a:p>
        </p:txBody>
      </p:sp>
      <p:pic>
        <p:nvPicPr>
          <p:cNvPr id="163" name="MacLeod-SF.png" descr="MacLeod-SF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39820" y="1475496"/>
            <a:ext cx="5412310" cy="2580612"/>
          </a:xfrm>
          <a:prstGeom prst="rect">
            <a:avLst/>
          </a:prstGeom>
          <a:ln w="38100">
            <a:solidFill>
              <a:srgbClr val="0B5D18"/>
            </a:solidFill>
          </a:ln>
        </p:spPr>
      </p:pic>
      <p:sp>
        <p:nvSpPr>
          <p:cNvPr id="164" name="As was already demonstrated by MacLeod 2012"/>
          <p:cNvSpPr txBox="1"/>
          <p:nvPr/>
        </p:nvSpPr>
        <p:spPr>
          <a:xfrm>
            <a:off x="6629751" y="4265250"/>
            <a:ext cx="6041442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As was already demonstrated by MacLeod 2012</a:t>
            </a:r>
          </a:p>
        </p:txBody>
      </p:sp>
      <p:sp>
        <p:nvSpPr>
          <p:cNvPr id="165" name="Blah de blah de blah and rhubarb and more rhubarb and some custard as well.Blah de blah de blah and rhubarb and more rhubarb and some custard as well."/>
          <p:cNvSpPr txBox="1"/>
          <p:nvPr/>
        </p:nvSpPr>
        <p:spPr>
          <a:xfrm>
            <a:off x="5501819" y="5026001"/>
            <a:ext cx="2751257" cy="253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Blah de blah de blah and rhubarb and more rhubarb and some custard as well.Blah de blah de blah and rhubarb and more rhubarb and some custard as well.</a:t>
            </a:r>
          </a:p>
        </p:txBody>
      </p:sp>
      <p:pic>
        <p:nvPicPr>
          <p:cNvPr id="166" name="vdB-lumeffect.png" descr="vdB-lumeffec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02022" y="4823051"/>
            <a:ext cx="3183090" cy="3317758"/>
          </a:xfrm>
          <a:prstGeom prst="rect">
            <a:avLst/>
          </a:prstGeom>
          <a:ln w="38100">
            <a:solidFill>
              <a:srgbClr val="0B5D18"/>
            </a:solidFill>
          </a:ln>
        </p:spPr>
      </p:pic>
      <p:sp>
        <p:nvSpPr>
          <p:cNvPr id="167" name="Which may seem puzzling, but we carefully considered all the systematic effects, and did a blind test on various grad students, who we paid in pizza."/>
          <p:cNvSpPr txBox="1"/>
          <p:nvPr/>
        </p:nvSpPr>
        <p:spPr>
          <a:xfrm>
            <a:off x="6490498" y="8202185"/>
            <a:ext cx="6319947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/>
            </a:lvl1pPr>
          </a:lstStyle>
          <a:p>
            <a:pPr/>
            <a:r>
              <a:t>Which may seem puzzling, but we carefully considered all the systematic effects, and did a blind test on various grad students, who we paid in pizza.</a:t>
            </a:r>
          </a:p>
        </p:txBody>
      </p:sp>
      <p:sp>
        <p:nvSpPr>
          <p:cNvPr id="168" name="Quasars in crisis     Edinburgh      August 2019"/>
          <p:cNvSpPr txBox="1"/>
          <p:nvPr/>
        </p:nvSpPr>
        <p:spPr>
          <a:xfrm>
            <a:off x="8820114" y="9272449"/>
            <a:ext cx="4019906" cy="350444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381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Quasars in crisis     Edinburgh      August 2019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