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57" r:id="rId5"/>
    <p:sldId id="258" r:id="rId6"/>
    <p:sldId id="266" r:id="rId7"/>
    <p:sldId id="263" r:id="rId8"/>
    <p:sldId id="259" r:id="rId9"/>
    <p:sldId id="262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795FE27-81B9-4B7C-A587-DA69E4AC3A5F}" type="datetimeFigureOut">
              <a:rPr lang="en-US" smtClean="0"/>
              <a:pPr/>
              <a:t>12/2/2020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1C3EED4-0EF4-496C-BBAF-A51B160766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E27-81B9-4B7C-A587-DA69E4AC3A5F}" type="datetimeFigureOut">
              <a:rPr lang="en-US" smtClean="0"/>
              <a:pPr/>
              <a:t>12/2/2020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ED4-0EF4-496C-BBAF-A51B160766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E27-81B9-4B7C-A587-DA69E4AC3A5F}" type="datetimeFigureOut">
              <a:rPr lang="en-US" smtClean="0"/>
              <a:pPr/>
              <a:t>12/2/2020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ED4-0EF4-496C-BBAF-A51B160766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E27-81B9-4B7C-A587-DA69E4AC3A5F}" type="datetimeFigureOut">
              <a:rPr lang="en-US" smtClean="0"/>
              <a:pPr/>
              <a:t>12/2/2020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ED4-0EF4-496C-BBAF-A51B160766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E27-81B9-4B7C-A587-DA69E4AC3A5F}" type="datetimeFigureOut">
              <a:rPr lang="en-US" smtClean="0"/>
              <a:pPr/>
              <a:t>12/2/2020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ED4-0EF4-496C-BBAF-A51B160766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E27-81B9-4B7C-A587-DA69E4AC3A5F}" type="datetimeFigureOut">
              <a:rPr lang="en-US" smtClean="0"/>
              <a:pPr/>
              <a:t>12/2/2020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ED4-0EF4-496C-BBAF-A51B160766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95FE27-81B9-4B7C-A587-DA69E4AC3A5F}" type="datetimeFigureOut">
              <a:rPr lang="en-US" smtClean="0"/>
              <a:pPr/>
              <a:t>12/2/2020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C3EED4-0EF4-496C-BBAF-A51B160766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795FE27-81B9-4B7C-A587-DA69E4AC3A5F}" type="datetimeFigureOut">
              <a:rPr lang="en-US" smtClean="0"/>
              <a:pPr/>
              <a:t>12/2/2020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C3EED4-0EF4-496C-BBAF-A51B160766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E27-81B9-4B7C-A587-DA69E4AC3A5F}" type="datetimeFigureOut">
              <a:rPr lang="en-US" smtClean="0"/>
              <a:pPr/>
              <a:t>12/2/2020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ED4-0EF4-496C-BBAF-A51B160766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E27-81B9-4B7C-A587-DA69E4AC3A5F}" type="datetimeFigureOut">
              <a:rPr lang="en-US" smtClean="0"/>
              <a:pPr/>
              <a:t>12/2/2020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ED4-0EF4-496C-BBAF-A51B160766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FE27-81B9-4B7C-A587-DA69E4AC3A5F}" type="datetimeFigureOut">
              <a:rPr lang="en-US" smtClean="0"/>
              <a:pPr/>
              <a:t>12/2/2020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EED4-0EF4-496C-BBAF-A51B160766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795FE27-81B9-4B7C-A587-DA69E4AC3A5F}" type="datetimeFigureOut">
              <a:rPr lang="en-US" smtClean="0"/>
              <a:pPr/>
              <a:t>12/2/2020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1C3EED4-0EF4-496C-BBAF-A51B1607667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Detection of diseases from facial features using Convolutional Neural Network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Ayush Kumar - 2017B5A70761P Project Report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Architecture for syndrome classiﬁcation</a:t>
            </a:r>
            <a:endParaRPr lang="en-IN" sz="3200" dirty="0"/>
          </a:p>
        </p:txBody>
      </p:sp>
      <p:pic>
        <p:nvPicPr>
          <p:cNvPr id="4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501" y="1643050"/>
            <a:ext cx="7772997" cy="4324350"/>
          </a:xfrm>
        </p:spPr>
      </p:pic>
      <p:sp>
        <p:nvSpPr>
          <p:cNvPr id="5" name="TextBox 4"/>
          <p:cNvSpPr txBox="1"/>
          <p:nvPr/>
        </p:nvSpPr>
        <p:spPr>
          <a:xfrm>
            <a:off x="2143108" y="628652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Proposed architecture for syndrome classification</a:t>
            </a:r>
            <a:endParaRPr lang="en-I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/>
          <a:lstStyle/>
          <a:p>
            <a:pPr algn="ctr"/>
            <a:r>
              <a:rPr lang="en-IN" dirty="0" smtClean="0"/>
              <a:t>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96565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Top-N accuracy will be used to analyse the results. Top-N accuracy basically measures how often the predicted class falls in top N values of softmax distribution.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Also, results will be evaluated using confusion matrix to visualize in what ways the model is making an inaccuracy in classifying the image.</a:t>
            </a:r>
          </a:p>
          <a:p>
            <a:pPr>
              <a:lnSpc>
                <a:spcPct val="150000"/>
              </a:lnSpc>
            </a:pPr>
            <a:endParaRPr lang="en-IN" sz="2400" dirty="0" smtClean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428868"/>
            <a:ext cx="8229600" cy="1066800"/>
          </a:xfrm>
        </p:spPr>
        <p:txBody>
          <a:bodyPr/>
          <a:lstStyle/>
          <a:p>
            <a:pPr algn="ctr"/>
            <a:r>
              <a:rPr lang="en-IN" dirty="0" smtClean="0"/>
              <a:t>Experiment and Results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6004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 smtClean="0"/>
              <a:t> Down Syndrome</a:t>
            </a:r>
            <a:r>
              <a:rPr lang="en-IN" sz="2000" dirty="0" smtClean="0"/>
              <a:t>:  It occurs in about 1 in 1,000 babies born each year. </a:t>
            </a:r>
            <a:r>
              <a:rPr lang="en-IN" sz="2000" dirty="0" smtClean="0"/>
              <a:t>Physical </a:t>
            </a:r>
            <a:r>
              <a:rPr lang="en-IN" sz="2000" dirty="0" smtClean="0"/>
              <a:t>characteristics: a small chin, slanted eyes, poor muscle tone, a </a:t>
            </a:r>
            <a:r>
              <a:rPr lang="en-IN" sz="2000" dirty="0" err="1" smtClean="0"/>
              <a:t>ﬂat</a:t>
            </a:r>
            <a:r>
              <a:rPr lang="en-IN" sz="2000" dirty="0" smtClean="0"/>
              <a:t> nasal bridge, a single crease of the palm, and a protruding tongue due to a small mouth and relatively large tongue. 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</a:t>
            </a:r>
            <a:r>
              <a:rPr lang="en-IN" sz="2000" b="1" dirty="0" err="1" smtClean="0"/>
              <a:t>Fetal</a:t>
            </a:r>
            <a:r>
              <a:rPr lang="en-IN" sz="2000" b="1" dirty="0" smtClean="0"/>
              <a:t> Alcohol Syndrome</a:t>
            </a:r>
            <a:r>
              <a:rPr lang="en-IN" sz="2000" dirty="0" smtClean="0"/>
              <a:t>: (</a:t>
            </a:r>
            <a:r>
              <a:rPr lang="en-IN" sz="2000" dirty="0" err="1" smtClean="0"/>
              <a:t>i</a:t>
            </a:r>
            <a:r>
              <a:rPr lang="en-IN" sz="2000" dirty="0" smtClean="0"/>
              <a:t>) A smooth </a:t>
            </a:r>
            <a:r>
              <a:rPr lang="en-IN" sz="2000" dirty="0" err="1" smtClean="0"/>
              <a:t>philtrum</a:t>
            </a:r>
            <a:r>
              <a:rPr lang="en-IN" sz="2000" dirty="0" smtClean="0"/>
              <a:t>: The divot or groove between the nose and upper lip </a:t>
            </a:r>
            <a:r>
              <a:rPr lang="en-IN" sz="2000" dirty="0" err="1" smtClean="0"/>
              <a:t>ﬂattens</a:t>
            </a:r>
            <a:r>
              <a:rPr lang="en-IN" sz="2000" dirty="0" smtClean="0"/>
              <a:t> with increased prenatal alcohol exposure. (ii) Thin vermilion: The upper lip thins with increased prenatal alcohol exposure. (iii) Small </a:t>
            </a:r>
            <a:r>
              <a:rPr lang="en-IN" sz="2000" dirty="0" err="1" smtClean="0"/>
              <a:t>palpebral</a:t>
            </a:r>
            <a:r>
              <a:rPr lang="en-IN" sz="2000" dirty="0" smtClean="0"/>
              <a:t> </a:t>
            </a:r>
            <a:r>
              <a:rPr lang="en-IN" sz="2000" dirty="0" err="1" smtClean="0"/>
              <a:t>ﬁssures</a:t>
            </a:r>
            <a:r>
              <a:rPr lang="en-IN" sz="2000" dirty="0" smtClean="0"/>
              <a:t>: Eye width decreases with increased prenatal alcohol exposure</a:t>
            </a:r>
            <a:r>
              <a:rPr lang="en-IN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</a:t>
            </a:r>
            <a:r>
              <a:rPr lang="en-IN" sz="2000" b="1" dirty="0" smtClean="0"/>
              <a:t>Cerebral palsy</a:t>
            </a:r>
            <a:r>
              <a:rPr lang="en-IN" sz="2000" dirty="0" smtClean="0"/>
              <a:t>: It causes paralysis or severe weakness of the facial muscles on one side of the face. It is believed to be due to a swelling of the nerve that controls the muscles of the face.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Diseases considered in model</a:t>
            </a:r>
            <a:endParaRPr lang="en-IN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pPr algn="ctr"/>
            <a:r>
              <a:rPr lang="en-IN" dirty="0" smtClean="0"/>
              <a:t>Training and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7171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The training data consists of almost 20-25 images of each disease and 150 images of face with no genetic condition</a:t>
            </a:r>
            <a:r>
              <a:rPr lang="en-IN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The model was trained on Google </a:t>
            </a:r>
            <a:r>
              <a:rPr lang="en-IN" sz="2000" dirty="0" err="1" smtClean="0"/>
              <a:t>Colab</a:t>
            </a:r>
            <a:r>
              <a:rPr lang="en-IN" sz="2000" dirty="0" smtClean="0"/>
              <a:t>. The last layer of both VGG and Inception </a:t>
            </a:r>
            <a:r>
              <a:rPr lang="en-IN" sz="2000" dirty="0" err="1" smtClean="0"/>
              <a:t>Resnet</a:t>
            </a:r>
            <a:r>
              <a:rPr lang="en-IN" sz="2000" dirty="0" smtClean="0"/>
              <a:t> was removed and replaced with softmax classiﬁer corresponding to the number of class of training dataset. 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Inception </a:t>
            </a:r>
            <a:r>
              <a:rPr lang="en-IN" sz="2000" dirty="0" err="1" smtClean="0"/>
              <a:t>Resnet</a:t>
            </a:r>
            <a:r>
              <a:rPr lang="en-IN" sz="2000" dirty="0" smtClean="0"/>
              <a:t> architecture has 54,729,956 total parameters with 393,220 trainable parameters. The VGG 16 architecture has 14,815,044 total parameters and 100,356 trainable parameters. The model achieved a loss of 0.1617 remarkable accuracy of 0.9575.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DOP\figure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428868"/>
            <a:ext cx="8286750" cy="245745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pPr algn="ctr"/>
            <a:r>
              <a:rPr lang="en-IN" dirty="0" smtClean="0"/>
              <a:t>Pre Processing Result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pPr algn="ctr"/>
            <a:r>
              <a:rPr lang="en-IN" dirty="0" smtClean="0"/>
              <a:t>Final Result</a:t>
            </a:r>
            <a:endParaRPr lang="en-IN" dirty="0"/>
          </a:p>
        </p:txBody>
      </p:sp>
      <p:pic>
        <p:nvPicPr>
          <p:cNvPr id="4" name="Picture 3" descr="C:\Users\user\Desktop\DOP\figure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9096376" cy="3019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 With addition of more data in training and testing a more proper and elaborate result can be given and can help build an even powerful model.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This project has lot of future scopes by testing the data on diﬀerent architectures and adding additional input such as age and other </a:t>
            </a:r>
            <a:r>
              <a:rPr lang="en-IN" sz="2400" dirty="0" smtClean="0"/>
              <a:t>parameters.</a:t>
            </a:r>
            <a:endParaRPr lang="en-I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214686"/>
            <a:ext cx="8229600" cy="10668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66800"/>
          </a:xfrm>
        </p:spPr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CNNs have been widely used for visual recognition tasks. One such task is detection of facial features to classify visually observable disease.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Rare diseases aﬀect almost 6-8% of the global population. An early detection of such diseases can help people ﬁgure out a way for proper prevention.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pPr algn="ctr"/>
            <a:r>
              <a:rPr lang="en-IN" dirty="0" smtClean="0"/>
              <a:t>Related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3251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Down syndrome diagnosis based on </a:t>
            </a:r>
            <a:r>
              <a:rPr lang="en-IN" sz="2000" dirty="0" err="1" smtClean="0"/>
              <a:t>gabor</a:t>
            </a:r>
            <a:r>
              <a:rPr lang="en-IN" sz="2000" dirty="0" smtClean="0"/>
              <a:t> wavelet transform:  </a:t>
            </a:r>
            <a:r>
              <a:rPr lang="en-IN" sz="2000" dirty="0" err="1" smtClean="0"/>
              <a:t>Saraydemir</a:t>
            </a:r>
            <a:r>
              <a:rPr lang="en-IN" sz="2000" dirty="0" smtClean="0"/>
              <a:t> et al.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Identiﬁcation of </a:t>
            </a:r>
            <a:r>
              <a:rPr lang="en-IN" sz="2000" dirty="0" err="1" smtClean="0"/>
              <a:t>dysmorphic</a:t>
            </a:r>
            <a:r>
              <a:rPr lang="en-IN" sz="2000" dirty="0" smtClean="0"/>
              <a:t> syndromes using landmark-</a:t>
            </a:r>
            <a:r>
              <a:rPr lang="en-IN" sz="2000" dirty="0" err="1" smtClean="0"/>
              <a:t>speciﬁc</a:t>
            </a:r>
            <a:r>
              <a:rPr lang="en-IN" sz="2000" dirty="0" smtClean="0"/>
              <a:t> local texture descriptors: </a:t>
            </a:r>
            <a:r>
              <a:rPr lang="en-IN" sz="2000" dirty="0" err="1" smtClean="0"/>
              <a:t>Cerrolaza</a:t>
            </a:r>
            <a:r>
              <a:rPr lang="en-IN" sz="2000" dirty="0" smtClean="0"/>
              <a:t> et al.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Deep Learning Frame-Work for Recognizing Developmental Disorders :  </a:t>
            </a:r>
            <a:r>
              <a:rPr lang="en-IN" sz="2000" dirty="0" err="1" smtClean="0"/>
              <a:t>Shukla</a:t>
            </a:r>
            <a:r>
              <a:rPr lang="en-IN" sz="2000" dirty="0" smtClean="0"/>
              <a:t> et al.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 This is by far the most successful framework for detection of multiple genetic syndrome using Computer Vision and deep learning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This model uses DCNN cascade based face detection then using 130 facial-landmarks, the image is geometrically normalised.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Regions of faces are trained on this model to get classification and is measured using  top-n accuracy.</a:t>
            </a:r>
            <a:endParaRPr lang="en-IN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47688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/>
              <a:t>DeepGestalt -Identifying rare genetic syndromes using deep learning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7688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/>
              <a:t>DeepGestalt -Identifying rare genetic syndromes using deep learning</a:t>
            </a:r>
            <a:endParaRPr lang="en-IN" sz="2000" dirty="0"/>
          </a:p>
        </p:txBody>
      </p:sp>
      <p:pic>
        <p:nvPicPr>
          <p:cNvPr id="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5992"/>
            <a:ext cx="8229600" cy="3397984"/>
          </a:xfrm>
        </p:spPr>
      </p:pic>
      <p:sp>
        <p:nvSpPr>
          <p:cNvPr id="5" name="TextBox 4"/>
          <p:cNvSpPr txBox="1"/>
          <p:nvPr/>
        </p:nvSpPr>
        <p:spPr>
          <a:xfrm>
            <a:off x="4929190" y="5786454"/>
            <a:ext cx="3786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Source: https://arxiv.org/pdf/1801.07637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0372"/>
            <a:ext cx="8229600" cy="1066800"/>
          </a:xfrm>
        </p:spPr>
        <p:txBody>
          <a:bodyPr/>
          <a:lstStyle/>
          <a:p>
            <a:pPr algn="ctr"/>
            <a:r>
              <a:rPr lang="en-IN" dirty="0" smtClean="0"/>
              <a:t>Proposed Model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The image that we are getting as input has been taken in real world in an uncontrolled condition.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We use the model proposed by Li et al. which is a cascade architecture built on CNN. It uses multiple resolutions and thus is able to reject most of the background in the quick initial low resolution stages of the processing.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A CNN based calibration of bounding boxes is done after each detection stage. </a:t>
            </a:r>
          </a:p>
          <a:p>
            <a:pPr algn="just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txBody>
          <a:bodyPr/>
          <a:lstStyle/>
          <a:p>
            <a:pPr algn="ctr"/>
            <a:r>
              <a:rPr lang="en-IN" dirty="0" smtClean="0"/>
              <a:t>Pre-processing of the Image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txBody>
          <a:bodyPr/>
          <a:lstStyle/>
          <a:p>
            <a:pPr algn="ctr"/>
            <a:r>
              <a:rPr lang="en-IN" dirty="0" smtClean="0"/>
              <a:t>Pre-processing of the Image</a:t>
            </a:r>
            <a:endParaRPr lang="en-IN" dirty="0"/>
          </a:p>
        </p:txBody>
      </p:sp>
      <p:pic>
        <p:nvPicPr>
          <p:cNvPr id="4" name="Content Placeholder 3" descr="fig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5992"/>
            <a:ext cx="8958566" cy="2213814"/>
          </a:xfrm>
        </p:spPr>
      </p:pic>
      <p:sp>
        <p:nvSpPr>
          <p:cNvPr id="6" name="TextBox 5"/>
          <p:cNvSpPr txBox="1"/>
          <p:nvPr/>
        </p:nvSpPr>
        <p:spPr>
          <a:xfrm>
            <a:off x="1357258" y="4857760"/>
            <a:ext cx="7786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Source: https://www.researchgate.net/publication/308864105_A_convolutional_neural_network_cascade_for_face_detection</a:t>
            </a:r>
            <a:endParaRPr lang="en-IN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3251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To learn the baseline facial recognition Inception-Resnet-v1 is used as backbone architecture.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To train the model for facial recognition task, the model is trained on CASIA web-face dataset 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 softmax classiﬁer is used on each facial region to make separate prediction for each region and then results are averaged out to make a robust multi-class prediction.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Architecture for syndrome classiﬁcation</a:t>
            </a:r>
            <a:endParaRPr lang="en-IN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</TotalTime>
  <Words>733</Words>
  <Application>Microsoft Office PowerPoint</Application>
  <PresentationFormat>On-screen Show (4:3)</PresentationFormat>
  <Paragraphs>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Detection of diseases from facial features using Convolutional Neural Network </vt:lpstr>
      <vt:lpstr>Introduction</vt:lpstr>
      <vt:lpstr>Related Works</vt:lpstr>
      <vt:lpstr>DeepGestalt -Identifying rare genetic syndromes using deep learning</vt:lpstr>
      <vt:lpstr>DeepGestalt -Identifying rare genetic syndromes using deep learning</vt:lpstr>
      <vt:lpstr>Proposed Model</vt:lpstr>
      <vt:lpstr>Pre-processing of the Image</vt:lpstr>
      <vt:lpstr>Pre-processing of the Image</vt:lpstr>
      <vt:lpstr>Architecture for syndrome classiﬁcation</vt:lpstr>
      <vt:lpstr>Architecture for syndrome classiﬁcation</vt:lpstr>
      <vt:lpstr>Metrics</vt:lpstr>
      <vt:lpstr>Experiment and Results</vt:lpstr>
      <vt:lpstr>Diseases considered in model</vt:lpstr>
      <vt:lpstr>Training and Result</vt:lpstr>
      <vt:lpstr>Pre Processing Result</vt:lpstr>
      <vt:lpstr>Final Result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diseases from facial features using Convolutional Neural Network</dc:title>
  <dc:creator>user</dc:creator>
  <cp:lastModifiedBy>user</cp:lastModifiedBy>
  <cp:revision>8</cp:revision>
  <dcterms:created xsi:type="dcterms:W3CDTF">2020-10-30T02:36:44Z</dcterms:created>
  <dcterms:modified xsi:type="dcterms:W3CDTF">2020-12-02T12:07:17Z</dcterms:modified>
</cp:coreProperties>
</file>