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62" d="100"/>
          <a:sy n="62" d="100"/>
        </p:scale>
        <p:origin x="77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F0F70-C4CF-6548-A2B8-9E1ACF88F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07A880-DDF6-BB1D-352F-CE61A02F1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708BE-D4AC-FE89-7947-9434663C0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BE37-505F-4FAD-85EF-F5C7A71544AD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9292D-A556-DB84-5035-2B126BB64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95279-A411-A3BD-7808-BC51C76AF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74CD-32FA-441B-ADB6-42311EEA5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80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A888B-9F5E-C253-8E76-8733BCD67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D9525E-5EBF-81DC-38C3-98C1B9496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D0DA8-04F5-FC33-8704-E7586B876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BE37-505F-4FAD-85EF-F5C7A71544AD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A9200-10C2-0842-3042-6E1C82149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07D83-6647-A52F-0BFC-8C29BE4A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74CD-32FA-441B-ADB6-42311EEA5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85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BBDC21-CDDD-EE4D-780B-AC7B305D4B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52C191-6F90-9F31-C5A4-7311F80ED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B2ABA-6000-18ED-0A07-77B93362A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BE37-505F-4FAD-85EF-F5C7A71544AD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84033-A6AC-0573-2D22-3A7F4722B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F1676-47E9-D546-9D1C-456604E24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74CD-32FA-441B-ADB6-42311EEA5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56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14026-8B4B-4620-2A25-8E48BB1EB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D76E5-26DC-EBAF-A73F-221784060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325E6-17A0-0493-61EC-0F048A0F4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BE37-505F-4FAD-85EF-F5C7A71544AD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30F20-8849-6E7F-2F16-F8E0AA276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49A6E-1BB3-D1C9-E82A-3BBB58C15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74CD-32FA-441B-ADB6-42311EEA5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0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7FC55-037A-D9C4-B30B-DD96FFEB0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67113-F91E-BAD4-148D-604B4CB9E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80A00-ABE3-6155-BB0C-7FDA7D739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BE37-505F-4FAD-85EF-F5C7A71544AD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6B596-B256-9022-346C-59AF4F57B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DD833-7F17-A02F-4B0B-F3D726C7D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74CD-32FA-441B-ADB6-42311EEA5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9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24C05-C848-D03C-918D-51836D43A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D68A0-D6EB-39EF-7820-1AEE4D2D21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940C3-34F5-3EB0-3C27-74BD9F121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07BF3-3AAA-5D2A-437F-FDB4097B2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BE37-505F-4FAD-85EF-F5C7A71544AD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B820B-92E0-06A5-F39A-A2648E6A2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F5E72-43A7-64DC-7587-16044FC64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74CD-32FA-441B-ADB6-42311EEA5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2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3D190-0956-F334-25AA-E3DC92E36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B98CE-C5EE-F496-A0F6-5419D3424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9C6E7-81E6-6983-A05C-F616EFA71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4A47A7-49D9-4662-EC37-6781396054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64E3E-4DF9-DCF0-2A48-9064AAECEE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A72FF2-8AFA-D2F1-B340-99A4430E4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BE37-505F-4FAD-85EF-F5C7A71544AD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45F75E-8B95-1680-C428-FD8D8891F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4A0FEB-3271-9E97-A7C7-A57BF26A3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74CD-32FA-441B-ADB6-42311EEA5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59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46984-C943-252A-F084-DAF41DBD8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516381-11C2-DACF-4998-93A97037D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BE37-505F-4FAD-85EF-F5C7A71544AD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D493D0-4929-AAD6-1615-E4189BAB4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2CFC09-0806-DD88-BBE5-44CA534E8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74CD-32FA-441B-ADB6-42311EEA5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69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0788BC-75C5-382D-919D-A103042E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BE37-505F-4FAD-85EF-F5C7A71544AD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C91B5-CCFF-C912-74BB-55AB33B44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3C862-B98F-9AE7-38FB-04C949D6C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74CD-32FA-441B-ADB6-42311EEA5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378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C970D-ACA1-8729-F93C-B2ACC14D0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7D8E4-BA1B-352C-7E98-106CEA28C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19147-2516-2725-2B9B-6949D3CF6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F1941-9ADF-8FF2-C2BE-0DF8C0E36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BE37-505F-4FAD-85EF-F5C7A71544AD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9B55D-2C11-9A81-6755-B3290D653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6D5D5-33BE-C2D6-9797-BE34A53D3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74CD-32FA-441B-ADB6-42311EEA5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1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0A858-56A0-E759-3AC3-0D9256275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E82EAD-28C7-3766-2601-0A492FF1E9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523162-AF71-DFE9-49B4-156FE9D67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AE93A-4AD6-FEB8-A997-8EE1846E0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BE37-505F-4FAD-85EF-F5C7A71544AD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670DE-A2B0-B5BD-BC32-C6062D92F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06171-5CBC-63B3-7897-5FD478AA8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74CD-32FA-441B-ADB6-42311EEA5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15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9BA729-B079-DBB2-6CB7-1E6C5AA49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C5FE5-5E25-13D4-121D-2ABBB2375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C5B99-BD8C-7081-187B-02CB8EBEA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0BE37-505F-4FAD-85EF-F5C7A71544AD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CBCA2-ACB0-747C-8B4C-97FA86B7C0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19896-C24C-3BF0-6F3B-C951EC0A52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974CD-32FA-441B-ADB6-42311EEA5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99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724FB-5871-9325-AF4F-3E23B5280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532" y="365125"/>
            <a:ext cx="10823268" cy="1325563"/>
          </a:xfrm>
        </p:spPr>
        <p:txBody>
          <a:bodyPr/>
          <a:lstStyle/>
          <a:p>
            <a:r>
              <a:rPr lang="en-US" dirty="0"/>
              <a:t>Mathematics - Magnetostriction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E2D3E6-EC55-F830-56A3-A075241F6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855" y="2616549"/>
            <a:ext cx="5588287" cy="9588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7899CA-AE45-25DF-156C-8BD9D0528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855" y="4352349"/>
            <a:ext cx="2343270" cy="4826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8B66C5-D8DF-16EC-8D6D-66C5AE854A31}"/>
              </a:ext>
            </a:extLst>
          </p:cNvPr>
          <p:cNvSpPr txBox="1"/>
          <p:nvPr/>
        </p:nvSpPr>
        <p:spPr>
          <a:xfrm>
            <a:off x="530532" y="2154884"/>
            <a:ext cx="6545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Magnetostriction from “ideal” demagnetized state: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7918E8C-C311-7DAD-86B3-30E578BD0A66}"/>
                  </a:ext>
                </a:extLst>
              </p:cNvPr>
              <p:cNvSpPr txBox="1"/>
              <p:nvPr/>
            </p:nvSpPr>
            <p:spPr>
              <a:xfrm>
                <a:off x="530532" y="3575448"/>
                <a:ext cx="8787662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For an isotropic material at an angle </a:t>
                </a:r>
                <a14:m>
                  <m:oMath xmlns:m="http://schemas.openxmlformats.org/officeDocument/2006/math"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to the magnetization direction:</a:t>
                </a:r>
              </a:p>
              <a:p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7918E8C-C311-7DAD-86B3-30E578BD0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32" y="3575448"/>
                <a:ext cx="8787662" cy="738664"/>
              </a:xfrm>
              <a:prstGeom prst="rect">
                <a:avLst/>
              </a:prstGeom>
              <a:blipFill>
                <a:blip r:embed="rId4"/>
                <a:stretch>
                  <a:fillRect l="-1040" t="-6612" r="-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ACE3BD38-D662-3A0D-A0CD-516D273E4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8194" y="1558829"/>
            <a:ext cx="2940201" cy="374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379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465B9-4A09-4F6F-F523-97C8F2F12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Mathematics – Magnetic Moment Dynamics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F23344-E99B-12A6-3676-F803F8A1302B}"/>
              </a:ext>
            </a:extLst>
          </p:cNvPr>
          <p:cNvSpPr txBox="1"/>
          <p:nvPr/>
        </p:nvSpPr>
        <p:spPr>
          <a:xfrm>
            <a:off x="838200" y="1690688"/>
            <a:ext cx="4275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Landau-</a:t>
            </a:r>
            <a:r>
              <a:rPr lang="en-US" sz="2400" dirty="0" err="1"/>
              <a:t>Lifshitz</a:t>
            </a:r>
            <a:r>
              <a:rPr lang="en-US" sz="2400" dirty="0"/>
              <a:t>-Gilbert Equation: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C6101E-20C6-8891-6068-21CA7493F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611" y="2294026"/>
            <a:ext cx="5581937" cy="9398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43D985-067F-9641-DE05-DBAEA541E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046" y="2354354"/>
            <a:ext cx="952549" cy="8191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CC5CC3-06C9-8344-7402-047D61044D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4093" y="2589316"/>
            <a:ext cx="1295467" cy="3492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0FB72029-BE55-59B0-92E8-7CEB96B6A4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375546"/>
                <a:ext cx="7535238" cy="3261560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/>
                  <a:t> is an adjustable damping parameter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r>
                  <a:rPr lang="en-US" sz="2400" dirty="0"/>
                  <a:t> is the magnetization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</m:oMath>
                </a14:m>
                <a:r>
                  <a:rPr lang="en-US" sz="2400" dirty="0"/>
                  <a:t> is the effective magnetic field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400" dirty="0"/>
                  <a:t> is the spectroscopic splitting factor of an electron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=1.6×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−19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 is the electron charge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=9.1×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−31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𝑘𝑔</m:t>
                    </m:r>
                  </m:oMath>
                </a14:m>
                <a:r>
                  <a:rPr lang="en-US" sz="2400" dirty="0"/>
                  <a:t> is the electron mass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 is the speed of light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0FB72029-BE55-59B0-92E8-7CEB96B6A4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375546"/>
                <a:ext cx="7535238" cy="3261560"/>
              </a:xfrm>
              <a:blipFill>
                <a:blip r:embed="rId5"/>
                <a:stretch>
                  <a:fillRect l="-1133" t="-2617" b="-3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6524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D8BA6-B387-F90D-00C0-52BC85F2B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423"/>
            <a:ext cx="10515600" cy="1325563"/>
          </a:xfrm>
        </p:spPr>
        <p:txBody>
          <a:bodyPr/>
          <a:lstStyle/>
          <a:p>
            <a:r>
              <a:rPr lang="en-US" dirty="0"/>
              <a:t>Model Equations and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B63F8-C10A-7606-3DB8-501CA466F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2660"/>
            <a:ext cx="10515600" cy="284021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Two-dimensional</a:t>
            </a:r>
          </a:p>
          <a:p>
            <a:r>
              <a:rPr lang="en-US" sz="2400" dirty="0"/>
              <a:t>Isotropic and Homogeneous material</a:t>
            </a:r>
          </a:p>
          <a:p>
            <a:r>
              <a:rPr lang="en-US" sz="2400" dirty="0"/>
              <a:t>Instantaneous magnetic moment response</a:t>
            </a:r>
          </a:p>
          <a:p>
            <a:r>
              <a:rPr lang="en-US" sz="2400" dirty="0"/>
              <a:t>Magnetic moment does not contribute to torque</a:t>
            </a:r>
          </a:p>
          <a:p>
            <a:r>
              <a:rPr lang="en-US" sz="2400" dirty="0"/>
              <a:t>Single domain (very small area - 0.1mm to 1mm dimensions)</a:t>
            </a:r>
          </a:p>
          <a:p>
            <a:r>
              <a:rPr lang="en-US" sz="2400" dirty="0"/>
              <a:t>Uni-directional, uniform, alternating magnetic field, which is in the same direction as the strain measurement axis.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6BF11C-488C-8D20-F180-851EA0DA6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489" y="1529285"/>
            <a:ext cx="4102311" cy="35434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0DE531-6DFD-D070-372B-433494168543}"/>
                  </a:ext>
                </a:extLst>
              </p:cNvPr>
              <p:cNvSpPr txBox="1"/>
              <p:nvPr/>
            </p:nvSpPr>
            <p:spPr>
              <a:xfrm>
                <a:off x="10099497" y="1690688"/>
                <a:ext cx="440377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0DE531-6DFD-D070-372B-433494168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9497" y="1690688"/>
                <a:ext cx="440377" cy="4029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56089A3-9568-85A6-4DE0-D274097AC066}"/>
                  </a:ext>
                </a:extLst>
              </p:cNvPr>
              <p:cNvSpPr txBox="1"/>
              <p:nvPr/>
            </p:nvSpPr>
            <p:spPr>
              <a:xfrm>
                <a:off x="10950108" y="2558144"/>
                <a:ext cx="403692" cy="4029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</m:oMath>
                </a14:m>
                <a:r>
                  <a:rPr lang="en-US" sz="180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56089A3-9568-85A6-4DE0-D274097AC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0108" y="2558144"/>
                <a:ext cx="403692" cy="4029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2D62306-0032-316E-0F50-8A38EDDC52DA}"/>
                  </a:ext>
                </a:extLst>
              </p:cNvPr>
              <p:cNvSpPr txBox="1"/>
              <p:nvPr/>
            </p:nvSpPr>
            <p:spPr>
              <a:xfrm>
                <a:off x="9800262" y="2908336"/>
                <a:ext cx="5984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2D62306-0032-316E-0F50-8A38EDDC5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0262" y="2908336"/>
                <a:ext cx="59846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3E7949A-FD8F-60D8-B9FA-734A8F1A3BF3}"/>
                  </a:ext>
                </a:extLst>
              </p:cNvPr>
              <p:cNvSpPr txBox="1"/>
              <p:nvPr/>
            </p:nvSpPr>
            <p:spPr>
              <a:xfrm>
                <a:off x="10937926" y="3395609"/>
                <a:ext cx="3827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3E7949A-FD8F-60D8-B9FA-734A8F1A3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7926" y="3395609"/>
                <a:ext cx="38271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6F9E3D0-4F8A-DB23-4CC9-F44AFDB1A873}"/>
                  </a:ext>
                </a:extLst>
              </p:cNvPr>
              <p:cNvSpPr txBox="1"/>
              <p:nvPr/>
            </p:nvSpPr>
            <p:spPr>
              <a:xfrm>
                <a:off x="8967619" y="1950708"/>
                <a:ext cx="35366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6F9E3D0-4F8A-DB23-4CC9-F44AFDB1A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619" y="1950708"/>
                <a:ext cx="353664" cy="369332"/>
              </a:xfrm>
              <a:prstGeom prst="rect">
                <a:avLst/>
              </a:prstGeom>
              <a:blipFill>
                <a:blip r:embed="rId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917F6EA6-C14A-161C-8071-9A3CFB2C66B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7334" y="1198657"/>
            <a:ext cx="5369085" cy="237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132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8A7B228-2F3A-A522-5B09-6E34AF1AE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644238"/>
            <a:ext cx="10515600" cy="5279012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C0D4A4D-86B5-D281-41F2-326D712F6F96}"/>
              </a:ext>
            </a:extLst>
          </p:cNvPr>
          <p:cNvSpPr/>
          <p:nvPr/>
        </p:nvSpPr>
        <p:spPr>
          <a:xfrm>
            <a:off x="4078840" y="1500027"/>
            <a:ext cx="205484" cy="3390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12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9DD47B-8F85-AECF-F796-9BF477CA49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615426"/>
            <a:ext cx="10515600" cy="5325523"/>
          </a:xfrm>
        </p:spPr>
      </p:pic>
    </p:spTree>
    <p:extLst>
      <p:ext uri="{BB962C8B-B14F-4D97-AF65-F5344CB8AC3E}">
        <p14:creationId xmlns:p14="http://schemas.microsoft.com/office/powerpoint/2010/main" val="1628075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973BA4-0DAF-E094-8565-D41C38CAA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805194"/>
            <a:ext cx="10515600" cy="5177762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C125F0B-DFFA-18B1-9E3F-867451257C91}"/>
              </a:ext>
            </a:extLst>
          </p:cNvPr>
          <p:cNvSpPr/>
          <p:nvPr/>
        </p:nvSpPr>
        <p:spPr>
          <a:xfrm>
            <a:off x="3524036" y="5044612"/>
            <a:ext cx="215758" cy="2465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34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1462D9-A760-33D9-2025-090F90367C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791711"/>
            <a:ext cx="10515600" cy="5147579"/>
          </a:xfrm>
        </p:spPr>
      </p:pic>
    </p:spTree>
    <p:extLst>
      <p:ext uri="{BB962C8B-B14F-4D97-AF65-F5344CB8AC3E}">
        <p14:creationId xmlns:p14="http://schemas.microsoft.com/office/powerpoint/2010/main" val="947275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7F351E-3E94-C3E4-CEF7-6BBFD4085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620194"/>
            <a:ext cx="10515600" cy="5409649"/>
          </a:xfrm>
        </p:spPr>
      </p:pic>
    </p:spTree>
    <p:extLst>
      <p:ext uri="{BB962C8B-B14F-4D97-AF65-F5344CB8AC3E}">
        <p14:creationId xmlns:p14="http://schemas.microsoft.com/office/powerpoint/2010/main" val="1945911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143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Mathematics - Magnetostriction</vt:lpstr>
      <vt:lpstr>Mathematics – Magnetic Moment Dynamics</vt:lpstr>
      <vt:lpstr>Model Equations and Assumptions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Mathematics - Magnetostriction</dc:title>
  <dc:creator>Tomas Snyder</dc:creator>
  <cp:lastModifiedBy>Tomas Snyder</cp:lastModifiedBy>
  <cp:revision>3</cp:revision>
  <dcterms:created xsi:type="dcterms:W3CDTF">2023-03-02T02:10:09Z</dcterms:created>
  <dcterms:modified xsi:type="dcterms:W3CDTF">2023-03-03T20:57:43Z</dcterms:modified>
</cp:coreProperties>
</file>