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9"/>
  </p:notesMasterIdLst>
  <p:sldIdLst>
    <p:sldId id="256" r:id="rId2"/>
    <p:sldId id="324" r:id="rId3"/>
    <p:sldId id="326" r:id="rId4"/>
    <p:sldId id="334" r:id="rId5"/>
    <p:sldId id="329" r:id="rId6"/>
    <p:sldId id="353" r:id="rId7"/>
    <p:sldId id="335" r:id="rId8"/>
    <p:sldId id="337" r:id="rId9"/>
    <p:sldId id="354" r:id="rId10"/>
    <p:sldId id="355" r:id="rId11"/>
    <p:sldId id="356" r:id="rId12"/>
    <p:sldId id="323" r:id="rId13"/>
    <p:sldId id="357" r:id="rId14"/>
    <p:sldId id="360" r:id="rId15"/>
    <p:sldId id="361" r:id="rId16"/>
    <p:sldId id="331" r:id="rId17"/>
    <p:sldId id="348" r:id="rId18"/>
  </p:sldIdLst>
  <p:sldSz cx="9144000" cy="5143500" type="screen16x9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4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A5"/>
    <a:srgbClr val="99CC00"/>
    <a:srgbClr val="CCFFCC"/>
    <a:srgbClr val="06A3B6"/>
    <a:srgbClr val="DCDEE0"/>
    <a:srgbClr val="006086"/>
    <a:srgbClr val="66CCFF"/>
    <a:srgbClr val="AFF0FF"/>
    <a:srgbClr val="99CCFF"/>
    <a:srgbClr val="348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60" autoAdjust="0"/>
  </p:normalViewPr>
  <p:slideViewPr>
    <p:cSldViewPr showGuides="1">
      <p:cViewPr varScale="1">
        <p:scale>
          <a:sx n="65" d="100"/>
          <a:sy n="65" d="100"/>
        </p:scale>
        <p:origin x="38" y="9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6T13:53: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6T13:53: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0A1EBB-0D2C-4511-B54C-CE73DE945C3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763CD2-8695-4F90-B9A3-3330CBF54B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3CD2-8695-4F90-B9A3-3330CBF54B0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115050" cy="4388644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6"/>
            <a:ext cx="7772400" cy="1021556"/>
          </a:xfrm>
          <a:prstGeom prst="rect">
            <a:avLst/>
          </a:prstGeom>
        </p:spPr>
        <p:txBody>
          <a:bodyPr lIns="34290" tIns="17145" rIns="34290" bIns="17145"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6"/>
            <a:ext cx="7772400" cy="1125141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6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81" y="1200151"/>
            <a:ext cx="4086225" cy="3394472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8"/>
            <a:ext cx="3008114" cy="351829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3"/>
            <a:ext cx="5486400" cy="425053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pPr lvl="0"/>
            <a:endParaRPr lang="en-US" noProof="0">
              <a:sym typeface="Calibri" panose="020F05020202040302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6"/>
            <a:ext cx="5486400" cy="603647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9pPr>
    </p:titleStyle>
    <p:bodyStyle>
      <a:lvl1pPr marL="128905" indent="-128905" algn="ctr" rtl="0" eaLnBrk="0" fontAlgn="base" hangingPunct="0">
        <a:spcBef>
          <a:spcPts val="750"/>
        </a:spcBef>
        <a:spcAft>
          <a:spcPct val="0"/>
        </a:spcAft>
        <a:defRPr sz="3200">
          <a:solidFill>
            <a:srgbClr val="878787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457200" indent="-285750" algn="ctr" rtl="0" eaLnBrk="0" fontAlgn="base" hangingPunct="0">
        <a:spcBef>
          <a:spcPts val="675"/>
        </a:spcBef>
        <a:spcAft>
          <a:spcPct val="0"/>
        </a:spcAft>
        <a:defRPr sz="2700">
          <a:solidFill>
            <a:srgbClr val="878787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914400" indent="-571500" algn="ctr" rtl="0" eaLnBrk="0" fontAlgn="base" hangingPunct="0">
        <a:spcBef>
          <a:spcPts val="565"/>
        </a:spcBef>
        <a:spcAft>
          <a:spcPct val="0"/>
        </a:spcAft>
        <a:defRPr sz="2300">
          <a:solidFill>
            <a:srgbClr val="878787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371600" indent="-857250" algn="ctr" rtl="0" eaLnBrk="0" fontAlgn="base" hangingPunct="0">
        <a:spcBef>
          <a:spcPts val="490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1828800" indent="-1143000" algn="ctr" rtl="0" eaLnBrk="0" fontAlgn="base" hangingPunct="0">
        <a:spcBef>
          <a:spcPts val="490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000250" algn="ctr" rtl="0" fontAlgn="base">
        <a:spcBef>
          <a:spcPts val="490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171700" algn="ctr" rtl="0" fontAlgn="base">
        <a:spcBef>
          <a:spcPts val="490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2343150" algn="ctr" rtl="0" fontAlgn="base">
        <a:spcBef>
          <a:spcPts val="490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2514600" algn="ctr" rtl="0" fontAlgn="base">
        <a:spcBef>
          <a:spcPts val="490"/>
        </a:spcBef>
        <a:spcAft>
          <a:spcPct val="0"/>
        </a:spcAft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/>
          <p:nvPr/>
        </p:nvSpPr>
        <p:spPr bwMode="auto">
          <a:xfrm>
            <a:off x="397434" y="2278078"/>
            <a:ext cx="8396755" cy="91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</a14:hiddenLine>
            </a:ext>
          </a:extLst>
        </p:spPr>
        <p:txBody>
          <a:bodyPr lIns="14288" tIns="14288" rIns="14288" bIns="14288" anchor="ctr"/>
          <a:lstStyle/>
          <a:p>
            <a:r>
              <a:rPr lang="en-US"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Open Sans" charset="0"/>
              </a:rPr>
              <a:t>ĐỀ TÀI: </a:t>
            </a:r>
            <a:r>
              <a:rPr lang="en-US" sz="2800" b="1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MẠCH ĐIỀU CHẾ AM-DSB</a:t>
            </a:r>
            <a:endParaRPr lang="en-US" sz="2800">
              <a:solidFill>
                <a:schemeClr val="accent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972018" y="12434889"/>
            <a:ext cx="78469" cy="70310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0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118" y="185319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GIÁO DỤC VÀ ĐÀO TẠO</a:t>
            </a:r>
          </a:p>
          <a:p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SƯ PHẠM KỸ THUẬT TP. HỒ CHÍ MINH</a:t>
            </a:r>
          </a:p>
          <a:p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ĐIỆN – ĐIỆN TỬ</a:t>
            </a:r>
          </a:p>
          <a:p>
            <a:r>
              <a: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MÔN KỸ THUẬT MÁY TÍNH – VIỄN THÔNG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2018" y="1642047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ĐỒ ÁN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5224" y="3371838"/>
            <a:ext cx="70104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200" b="1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. Trương Quang Phúc</a:t>
            </a:r>
          </a:p>
          <a:p>
            <a:pPr algn="l"/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SVTH 1: Lưu Võ Hoàng Thịnh	MSSV: 22161032</a:t>
            </a:r>
          </a:p>
          <a:p>
            <a:pPr algn="l"/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SVTH 2: Lâm Việt Hùng		MSSV: 22161016</a:t>
            </a:r>
          </a:p>
        </p:txBody>
      </p:sp>
      <p:pic>
        <p:nvPicPr>
          <p:cNvPr id="1028" name="Picture 4" descr="http://sdh.hcmute.edu.vn/Resources/ImagesPortal/Khoa/K_logo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7" y="267943"/>
            <a:ext cx="732284" cy="89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5518" y="46542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Tp. HCM, </a:t>
            </a:r>
            <a:r>
              <a:rPr lang="en-US" sz="2000" b="1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6/2025</a:t>
            </a:r>
          </a:p>
          <a:p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018" y="267943"/>
            <a:ext cx="774607" cy="8901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QUÁ TRÌNH THỰC HIỆN</a:t>
            </a:r>
            <a:endParaRPr sz="2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52440"/>
            <a:ext cx="5237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6.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Mô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phỏng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Matlab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23861" y="45421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Lưu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đồ</a:t>
            </a:r>
            <a:r>
              <a:rPr lang="en-US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giải</a:t>
            </a:r>
            <a:r>
              <a:rPr lang="en-US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thuật</a:t>
            </a:r>
            <a:endParaRPr lang="en-US" sz="1800">
              <a:effectLst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31571" y="1586715"/>
            <a:ext cx="3505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m(t), c(t), s(t) = m(t) × c(t)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algn="l" eaLnBrk="0" hangingPunct="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/>
              <a:t>FFT </a:t>
            </a:r>
            <a:r>
              <a:rPr lang="en-US" sz="1800" err="1"/>
              <a:t>để</a:t>
            </a:r>
            <a:r>
              <a:rPr lang="en-US" sz="1800"/>
              <a:t> </a:t>
            </a:r>
            <a:r>
              <a:rPr lang="en-US" sz="1800" err="1"/>
              <a:t>phân</a:t>
            </a:r>
            <a:r>
              <a:rPr lang="en-US" sz="1800"/>
              <a:t> </a:t>
            </a:r>
            <a:r>
              <a:rPr lang="en-US" sz="1800" err="1"/>
              <a:t>tích</a:t>
            </a:r>
            <a:r>
              <a:rPr lang="en-US" sz="1800"/>
              <a:t> </a:t>
            </a:r>
            <a:r>
              <a:rPr lang="en-US" sz="1800" err="1"/>
              <a:t>phổ</a:t>
            </a:r>
            <a:r>
              <a:rPr lang="en-US" sz="1800"/>
              <a:t> </a:t>
            </a:r>
            <a:r>
              <a:rPr lang="en-US" sz="1800" err="1"/>
              <a:t>tần</a:t>
            </a:r>
            <a:r>
              <a:rPr lang="en-US" sz="1800"/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algn="l" eaLnBrk="0" hangingPunct="0">
              <a:buFontTx/>
              <a:buChar char="•"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8322633" y="4552950"/>
            <a:ext cx="596627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9</a:t>
            </a:r>
          </a:p>
        </p:txBody>
      </p:sp>
      <p:pic>
        <p:nvPicPr>
          <p:cNvPr id="3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AA053FC8-D46B-6735-E070-88C92AE1E8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7" t="3824" r="25154" b="3868"/>
          <a:stretch>
            <a:fillRect/>
          </a:stretch>
        </p:blipFill>
        <p:spPr>
          <a:xfrm>
            <a:off x="4795361" y="979199"/>
            <a:ext cx="3429000" cy="3536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QUÁ TRÌNH THỰC HIỆN</a:t>
            </a:r>
            <a:endParaRPr sz="2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52440"/>
            <a:ext cx="5237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7.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Mô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phỏng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Proteus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128942"/>
            <a:ext cx="3661899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l="600" t="10330" r="2290" b="9952"/>
          <a:stretch>
            <a:fillRect/>
          </a:stretch>
        </p:blipFill>
        <p:spPr>
          <a:xfrm>
            <a:off x="76200" y="1508384"/>
            <a:ext cx="5029200" cy="26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04800" y="43682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Layout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mạch</a:t>
            </a:r>
            <a:r>
              <a:rPr lang="en-US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 in PCB</a:t>
            </a:r>
            <a:endParaRPr lang="en-US" sz="1800"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349" y="43782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1800" kern="12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Sơ</a:t>
            </a:r>
            <a:r>
              <a:rPr lang="en-US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đồ</a:t>
            </a:r>
            <a:r>
              <a:rPr lang="en-US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nguyên</a:t>
            </a:r>
            <a:r>
              <a:rPr lang="en-US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lý</a:t>
            </a:r>
            <a:endParaRPr lang="en-US" sz="1800">
              <a:effectLst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322633" y="4552950"/>
            <a:ext cx="596627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9189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en-US" sz="2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2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QUẢ</a:t>
            </a:r>
            <a:endParaRPr sz="2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 shot of a graph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727" y="1753310"/>
            <a:ext cx="2564765" cy="1932238"/>
          </a:xfrm>
          <a:prstGeom prst="rect">
            <a:avLst/>
          </a:prstGeom>
        </p:spPr>
      </p:pic>
      <p:pic>
        <p:nvPicPr>
          <p:cNvPr id="4" name="Picture 3" descr="A screen shot of a computer monitor&#10;&#10;AI-generated content may be incorrect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1648371"/>
            <a:ext cx="2564766" cy="1514290"/>
          </a:xfrm>
          <a:prstGeom prst="rect">
            <a:avLst/>
          </a:prstGeom>
        </p:spPr>
      </p:pic>
      <p:pic>
        <p:nvPicPr>
          <p:cNvPr id="5" name="Picture 4" descr="A screen shot of a device&#10;&#10;AI-generated content may be incorrect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1" y="3261927"/>
            <a:ext cx="2564765" cy="15430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95600" y="1231992"/>
          <a:ext cx="5334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Mô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phỏng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Thực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tế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75351" y="1833086"/>
            <a:ext cx="22300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xứng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±12V.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9189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endParaRPr lang="en-US" sz="2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2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QUẢ</a:t>
            </a:r>
            <a:endParaRPr sz="2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95600" y="1231992"/>
          <a:ext cx="5334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Mô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phỏng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Thực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tế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 descr="A screen shot of a computer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73" y="1668760"/>
            <a:ext cx="1782363" cy="1450455"/>
          </a:xfrm>
          <a:prstGeom prst="rect">
            <a:avLst/>
          </a:prstGeom>
        </p:spPr>
      </p:pic>
      <p:pic>
        <p:nvPicPr>
          <p:cNvPr id="8" name="Picture 7" descr="A screen shot of a graph&#10;&#10;AI-generated content may be incorrect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273" y="3292995"/>
            <a:ext cx="1828800" cy="1450455"/>
          </a:xfrm>
          <a:prstGeom prst="rect">
            <a:avLst/>
          </a:prstGeom>
        </p:spPr>
      </p:pic>
      <p:pic>
        <p:nvPicPr>
          <p:cNvPr id="3" name="Picture 2" descr="A screen shot of a computer&#10;&#10;AI-generated content may be incorrect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1652976"/>
            <a:ext cx="2535178" cy="1450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1309" y="3143415"/>
            <a:ext cx="2535178" cy="15925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4402" y="1885950"/>
            <a:ext cx="19863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hìn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chung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đã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hoàn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thành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tốt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chức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năng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cơ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bản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Sai </a:t>
            </a:r>
            <a:r>
              <a:rPr lang="en-US" sz="180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số</a:t>
            </a:r>
            <a:r>
              <a: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tương</a:t>
            </a:r>
            <a:r>
              <a: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đối</a:t>
            </a:r>
            <a:r>
              <a:rPr lang="en-US" sz="180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9189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sóng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endParaRPr lang="en-US" sz="2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2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QUẢ</a:t>
            </a:r>
            <a:endParaRPr sz="2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95600" y="1231992"/>
          <a:ext cx="5334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Mô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phỏng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Thực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tế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4402" y="1885950"/>
            <a:ext cx="22911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Hầu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sóng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 descr="A screen shot of a computer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2" y="1742180"/>
            <a:ext cx="1826900" cy="1380960"/>
          </a:xfrm>
          <a:prstGeom prst="rect">
            <a:avLst/>
          </a:prstGeom>
        </p:spPr>
      </p:pic>
      <p:pic>
        <p:nvPicPr>
          <p:cNvPr id="9" name="Picture 8" descr="A screen shot of a graph&#10;&#10;AI-generated content may be incorrect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355" y="3297731"/>
            <a:ext cx="1839963" cy="1377083"/>
          </a:xfrm>
          <a:prstGeom prst="rect">
            <a:avLst/>
          </a:prstGeom>
        </p:spPr>
      </p:pic>
      <p:pic>
        <p:nvPicPr>
          <p:cNvPr id="11" name="Picture 10" descr="A screen shot of a digital device&#10;&#10;AI-generated content may be incorrect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1818841"/>
            <a:ext cx="2357444" cy="1273041"/>
          </a:xfrm>
          <a:prstGeom prst="rect">
            <a:avLst/>
          </a:prstGeom>
        </p:spPr>
      </p:pic>
      <p:pic>
        <p:nvPicPr>
          <p:cNvPr id="14" name="Picture 13" descr="A screen shot of a computer monitor&#10;&#10;AI-generated content may be incorrect.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303" y="3297731"/>
            <a:ext cx="2357444" cy="137708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6985" y="3493916"/>
            <a:ext cx="23763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Sai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9189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en-US" sz="2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2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KẾT QUẢ</a:t>
            </a:r>
            <a:endParaRPr sz="2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95600" y="1231992"/>
          <a:ext cx="5334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Mô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phỏng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Thực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tế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4402" y="1809750"/>
            <a:ext cx="22911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AM-DSB.</a:t>
            </a:r>
          </a:p>
        </p:txBody>
      </p:sp>
      <p:pic>
        <p:nvPicPr>
          <p:cNvPr id="5" name="Picture 4" descr="A screen shot of a graph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1" y="1698014"/>
            <a:ext cx="1869940" cy="13785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531" t="19158" r="6105" b="1093"/>
          <a:stretch>
            <a:fillRect/>
          </a:stretch>
        </p:blipFill>
        <p:spPr bwMode="auto">
          <a:xfrm>
            <a:off x="3272247" y="3387168"/>
            <a:ext cx="1869940" cy="137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screen shot of a device&#10;&#10;AI-generated content may be incorrect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1" y="1698014"/>
            <a:ext cx="2396404" cy="1378597"/>
          </a:xfrm>
          <a:prstGeom prst="rect">
            <a:avLst/>
          </a:prstGeom>
        </p:spPr>
      </p:pic>
      <p:pic>
        <p:nvPicPr>
          <p:cNvPr id="14" name="Picture 13" descr="A screen shot of a graph&#10;&#10;AI-generated content may be incorrect.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618" y="3387169"/>
            <a:ext cx="2326480" cy="13785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0187" y="2707279"/>
            <a:ext cx="2325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Chất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lượng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sóng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chưa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đạt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mức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tối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ưu</a:t>
            </a:r>
            <a:r>
              <a:rPr lang="en-US" sz="18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 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4086" y="1352550"/>
            <a:ext cx="7010400" cy="341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Hoàn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AM_DSB.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tuân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Thực nghiệm thu được tín hiệu sin tin tức và sóng mang gần đúng thiết kế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AM,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rèn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7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KẾT LUẬN – HƯỚNG PHÁT TRIỂN</a:t>
            </a:r>
            <a:endParaRPr sz="2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952440"/>
            <a:ext cx="268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7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KẾT LUẬN – HƯỚNG PHÁT TRIỂN</a:t>
            </a:r>
            <a:endParaRPr sz="2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95244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377043"/>
            <a:ext cx="4572000" cy="2171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AM-DSB.</a:t>
            </a: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err="1"/>
              <a:t>Bổ</a:t>
            </a:r>
            <a:r>
              <a:rPr lang="en-US" sz="1800"/>
              <a:t> sung </a:t>
            </a:r>
            <a:r>
              <a:rPr lang="en-US" sz="1800" err="1"/>
              <a:t>bộ</a:t>
            </a:r>
            <a:r>
              <a:rPr lang="en-US" sz="1800"/>
              <a:t> </a:t>
            </a:r>
            <a:r>
              <a:rPr lang="en-US" sz="1800" err="1"/>
              <a:t>lọc</a:t>
            </a:r>
            <a:r>
              <a:rPr lang="en-US" sz="1800"/>
              <a:t> </a:t>
            </a:r>
            <a:r>
              <a:rPr lang="en-US" sz="1800" err="1"/>
              <a:t>và</a:t>
            </a:r>
            <a:r>
              <a:rPr lang="en-US" sz="1800"/>
              <a:t> </a:t>
            </a:r>
            <a:r>
              <a:rPr lang="en-US" sz="1800" err="1"/>
              <a:t>mạch</a:t>
            </a:r>
            <a:r>
              <a:rPr lang="en-US" sz="1800"/>
              <a:t> </a:t>
            </a:r>
            <a:r>
              <a:rPr lang="en-US" sz="1800" err="1"/>
              <a:t>tiền</a:t>
            </a:r>
            <a:r>
              <a:rPr lang="en-US" sz="1800"/>
              <a:t> </a:t>
            </a:r>
            <a:r>
              <a:rPr lang="en-US" sz="1800" err="1"/>
              <a:t>xử</a:t>
            </a:r>
            <a:r>
              <a:rPr lang="en-US" sz="1800"/>
              <a:t> </a:t>
            </a:r>
            <a:r>
              <a:rPr lang="en-US" sz="1800" err="1"/>
              <a:t>lý</a:t>
            </a:r>
            <a:r>
              <a:rPr lang="en-US" sz="1800"/>
              <a:t>.</a:t>
            </a: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err="1"/>
              <a:t>Triển</a:t>
            </a:r>
            <a:r>
              <a:rPr lang="en-US" sz="1800"/>
              <a:t> </a:t>
            </a:r>
            <a:r>
              <a:rPr lang="en-US" sz="1800" err="1"/>
              <a:t>khai</a:t>
            </a:r>
            <a:r>
              <a:rPr lang="en-US" sz="1800"/>
              <a:t> </a:t>
            </a:r>
            <a:r>
              <a:rPr lang="en-US" sz="1800" err="1"/>
              <a:t>trên</a:t>
            </a:r>
            <a:r>
              <a:rPr lang="en-US" sz="1800"/>
              <a:t> </a:t>
            </a:r>
            <a:r>
              <a:rPr lang="en-US" sz="1800" err="1"/>
              <a:t>nền</a:t>
            </a:r>
            <a:r>
              <a:rPr lang="en-US" sz="1800"/>
              <a:t> </a:t>
            </a:r>
            <a:r>
              <a:rPr lang="en-US" sz="1800" err="1"/>
              <a:t>tảng</a:t>
            </a:r>
            <a:r>
              <a:rPr lang="en-US" sz="1800"/>
              <a:t> </a:t>
            </a:r>
            <a:r>
              <a:rPr lang="en-US" sz="1800" err="1"/>
              <a:t>số</a:t>
            </a:r>
            <a:r>
              <a:rPr lang="en-US" sz="1800"/>
              <a:t>.</a:t>
            </a: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err="1"/>
              <a:t>Thiết</a:t>
            </a:r>
            <a:r>
              <a:rPr lang="en-US" sz="1800"/>
              <a:t> </a:t>
            </a:r>
            <a:r>
              <a:rPr lang="en-US" sz="1800" err="1"/>
              <a:t>kế</a:t>
            </a:r>
            <a:r>
              <a:rPr lang="en-US" sz="1800"/>
              <a:t> </a:t>
            </a:r>
            <a:r>
              <a:rPr lang="en-US" sz="1800" err="1"/>
              <a:t>bộ</a:t>
            </a:r>
            <a:r>
              <a:rPr lang="en-US" sz="1800"/>
              <a:t> </a:t>
            </a:r>
            <a:r>
              <a:rPr lang="en-US" sz="1800" err="1"/>
              <a:t>phát</a:t>
            </a:r>
            <a:r>
              <a:rPr lang="en-US" sz="1800"/>
              <a:t> </a:t>
            </a:r>
            <a:r>
              <a:rPr lang="en-US" sz="1800" err="1"/>
              <a:t>và</a:t>
            </a:r>
            <a:r>
              <a:rPr lang="en-US" sz="1800"/>
              <a:t> </a:t>
            </a:r>
            <a:r>
              <a:rPr lang="en-US" sz="1800" err="1"/>
              <a:t>bộ</a:t>
            </a:r>
            <a:r>
              <a:rPr lang="en-US" sz="1800"/>
              <a:t> </a:t>
            </a:r>
            <a:r>
              <a:rPr lang="en-US" sz="1800" err="1"/>
              <a:t>thu</a:t>
            </a:r>
            <a:r>
              <a:rPr lang="en-US" sz="1800"/>
              <a:t> AM.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2046"/>
          <p:cNvSpPr/>
          <p:nvPr/>
        </p:nvSpPr>
        <p:spPr>
          <a:xfrm>
            <a:off x="1695928" y="855492"/>
            <a:ext cx="591284" cy="4038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365"/>
                </a:lnTo>
                <a:lnTo>
                  <a:pt x="21600" y="19235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Shape 2047"/>
          <p:cNvSpPr/>
          <p:nvPr/>
        </p:nvSpPr>
        <p:spPr>
          <a:xfrm flipV="1">
            <a:off x="838198" y="2991305"/>
            <a:ext cx="6324601" cy="58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4113" y="21600"/>
                </a:lnTo>
                <a:lnTo>
                  <a:pt x="7287" y="15984"/>
                </a:lnTo>
                <a:lnTo>
                  <a:pt x="7287" y="15830"/>
                </a:lnTo>
                <a:lnTo>
                  <a:pt x="20613" y="15830"/>
                </a:lnTo>
                <a:lnTo>
                  <a:pt x="21600" y="7915"/>
                </a:lnTo>
                <a:lnTo>
                  <a:pt x="20613" y="0"/>
                </a:lnTo>
                <a:lnTo>
                  <a:pt x="7287" y="0"/>
                </a:lnTo>
                <a:lnTo>
                  <a:pt x="411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Shape 2050"/>
          <p:cNvSpPr/>
          <p:nvPr/>
        </p:nvSpPr>
        <p:spPr>
          <a:xfrm>
            <a:off x="838198" y="2053866"/>
            <a:ext cx="6324601" cy="621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3693" y="21600"/>
                </a:lnTo>
                <a:lnTo>
                  <a:pt x="6543" y="21600"/>
                </a:lnTo>
                <a:lnTo>
                  <a:pt x="6543" y="21380"/>
                </a:lnTo>
                <a:lnTo>
                  <a:pt x="20714" y="21380"/>
                </a:lnTo>
                <a:lnTo>
                  <a:pt x="21600" y="13548"/>
                </a:lnTo>
                <a:lnTo>
                  <a:pt x="20714" y="5441"/>
                </a:lnTo>
                <a:lnTo>
                  <a:pt x="6543" y="5441"/>
                </a:lnTo>
                <a:lnTo>
                  <a:pt x="36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sz="2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25555" y="2234293"/>
            <a:ext cx="3241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THỰC HIỆN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4851" y="3143092"/>
            <a:ext cx="14107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KẾT QUẢ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67197" y="2186205"/>
            <a:ext cx="560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0500" y="3097800"/>
            <a:ext cx="560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</a:p>
        </p:txBody>
      </p:sp>
      <p:sp>
        <p:nvSpPr>
          <p:cNvPr id="24" name="Shape 2050"/>
          <p:cNvSpPr/>
          <p:nvPr/>
        </p:nvSpPr>
        <p:spPr>
          <a:xfrm>
            <a:off x="838200" y="1123950"/>
            <a:ext cx="6324600" cy="621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3693" y="21600"/>
                </a:lnTo>
                <a:lnTo>
                  <a:pt x="6543" y="21600"/>
                </a:lnTo>
                <a:lnTo>
                  <a:pt x="6543" y="21380"/>
                </a:lnTo>
                <a:lnTo>
                  <a:pt x="20714" y="21380"/>
                </a:lnTo>
                <a:lnTo>
                  <a:pt x="21600" y="13548"/>
                </a:lnTo>
                <a:lnTo>
                  <a:pt x="20714" y="5441"/>
                </a:lnTo>
                <a:lnTo>
                  <a:pt x="6543" y="5441"/>
                </a:lnTo>
                <a:lnTo>
                  <a:pt x="36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72786" y="1317925"/>
            <a:ext cx="1723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0502" y="1277207"/>
            <a:ext cx="560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6" name="Shape 2047"/>
          <p:cNvSpPr/>
          <p:nvPr/>
        </p:nvSpPr>
        <p:spPr>
          <a:xfrm flipV="1">
            <a:off x="838198" y="3893819"/>
            <a:ext cx="6324601" cy="588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4113" y="21600"/>
                </a:lnTo>
                <a:lnTo>
                  <a:pt x="7287" y="15984"/>
                </a:lnTo>
                <a:lnTo>
                  <a:pt x="7287" y="15830"/>
                </a:lnTo>
                <a:lnTo>
                  <a:pt x="20613" y="15830"/>
                </a:lnTo>
                <a:lnTo>
                  <a:pt x="21600" y="7915"/>
                </a:lnTo>
                <a:lnTo>
                  <a:pt x="20613" y="0"/>
                </a:lnTo>
                <a:lnTo>
                  <a:pt x="7287" y="0"/>
                </a:lnTo>
                <a:lnTo>
                  <a:pt x="411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algn="ctr"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0500" y="3988138"/>
            <a:ext cx="560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4851" y="4041784"/>
            <a:ext cx="4805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 – HƯỚNG PHÁT TRIỂN 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9" grpId="0" animBg="1"/>
      <p:bldP spid="106" grpId="0"/>
      <p:bldP spid="107" grpId="0"/>
      <p:bldP spid="31" grpId="0"/>
      <p:bldP spid="32" grpId="0"/>
      <p:bldP spid="24" grpId="0" animBg="1"/>
      <p:bldP spid="105" grpId="0"/>
      <p:bldP spid="2" grpId="0"/>
      <p:bldP spid="26" grpId="0" animBg="1"/>
      <p:bldP spid="27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63547"/>
            <a:ext cx="319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2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GIỚI THIỆU</a:t>
            </a:r>
            <a:endParaRPr sz="2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897" y="1243220"/>
            <a:ext cx="7033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/>
              <a:t>Lý do </a:t>
            </a:r>
            <a:r>
              <a:rPr lang="en-US" sz="1800" b="1" err="1"/>
              <a:t>chọn</a:t>
            </a:r>
            <a:r>
              <a:rPr lang="en-US" sz="1800" b="1"/>
              <a:t> </a:t>
            </a:r>
            <a:r>
              <a:rPr lang="en-US" sz="1800" b="1" err="1"/>
              <a:t>đề</a:t>
            </a:r>
            <a:r>
              <a:rPr lang="en-US" sz="1800" b="1"/>
              <a:t> </a:t>
            </a:r>
            <a:r>
              <a:rPr lang="en-US" sz="1800" b="1" err="1"/>
              <a:t>tài</a:t>
            </a:r>
            <a:r>
              <a:rPr lang="en-US" sz="1800" b="1"/>
              <a:t>: </a:t>
            </a:r>
            <a:r>
              <a:rPr lang="vi-VN" sz="1800"/>
              <a:t>giúp hiểu rõ nguyên lý điều chế tín hiệu trong truyền thông analog thông qua mạch đơn giản, dễ thực hành và giàu tính ứng dụng.</a:t>
            </a:r>
            <a:endParaRPr 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err="1"/>
              <a:t>Ứng</a:t>
            </a:r>
            <a:r>
              <a:rPr lang="en-US" sz="1800" b="1"/>
              <a:t> </a:t>
            </a:r>
            <a:r>
              <a:rPr lang="en-US" sz="1800" b="1" err="1"/>
              <a:t>dụng</a:t>
            </a:r>
            <a:r>
              <a:rPr lang="en-US" sz="1800" b="1"/>
              <a:t>:</a:t>
            </a:r>
          </a:p>
          <a:p>
            <a:pPr algn="l"/>
            <a:endParaRPr lang="en-US" sz="2000"/>
          </a:p>
          <a:p>
            <a:pPr algn="l"/>
            <a:endParaRPr lang="en-US" sz="20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40798" y="2546169"/>
          <a:ext cx="7262404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Trong </a:t>
                      </a:r>
                      <a:r>
                        <a:rPr lang="en-US" sz="1800" err="1"/>
                        <a:t>đào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tạo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Trong </a:t>
                      </a:r>
                      <a:r>
                        <a:rPr lang="en-US" sz="1800" err="1"/>
                        <a:t>thực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tế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641">
                <a:tc>
                  <a:txBody>
                    <a:bodyPr/>
                    <a:lstStyle/>
                    <a:p>
                      <a:pPr marL="34290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err="1"/>
                        <a:t>Giúp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hiểu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nguyên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lý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truyền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thông</a:t>
                      </a:r>
                      <a:r>
                        <a:rPr lang="en-US" sz="1800"/>
                        <a:t> analog.</a:t>
                      </a:r>
                    </a:p>
                    <a:p>
                      <a:pPr marL="34290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err="1"/>
                        <a:t>Ví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dụ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điển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hình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để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phân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tích</a:t>
                      </a:r>
                      <a:r>
                        <a:rPr lang="en-US" sz="1800"/>
                        <a:t>.</a:t>
                      </a:r>
                    </a:p>
                    <a:p>
                      <a:pPr marL="34290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err="1"/>
                        <a:t>Dễ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mô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phỏng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và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thực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hành</a:t>
                      </a:r>
                      <a:r>
                        <a:rPr lang="en-US" sz="18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err="1"/>
                        <a:t>Ứng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dụng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trong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các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hệ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thống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truyền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thanh</a:t>
                      </a:r>
                      <a:r>
                        <a:rPr lang="en-US" sz="1800"/>
                        <a:t> AM.</a:t>
                      </a:r>
                    </a:p>
                    <a:p>
                      <a:pPr marL="34290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err="1"/>
                        <a:t>Dùng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trong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các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thiết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bị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vô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tuyến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quân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sự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đời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cũ</a:t>
                      </a:r>
                      <a:r>
                        <a:rPr lang="en-US" sz="1800"/>
                        <a:t>.</a:t>
                      </a:r>
                    </a:p>
                    <a:p>
                      <a:pPr marL="34290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1800" err="1"/>
                        <a:t>Là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nền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tảng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cho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việc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phát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triển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các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kỹ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thuật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điều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chế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số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sau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này</a:t>
                      </a:r>
                      <a:r>
                        <a:rPr lang="en-US" sz="180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46563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4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GIỚI THIỆU</a:t>
            </a:r>
            <a:endParaRPr sz="2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897" y="1327219"/>
            <a:ext cx="7657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err="1"/>
              <a:t>Mục</a:t>
            </a:r>
            <a:r>
              <a:rPr lang="en-US" sz="1800" b="1"/>
              <a:t> </a:t>
            </a:r>
            <a:r>
              <a:rPr lang="en-US" sz="1800" b="1" err="1"/>
              <a:t>tiêu</a:t>
            </a:r>
            <a:r>
              <a:rPr lang="en-US" sz="1800" b="1"/>
              <a:t> </a:t>
            </a:r>
            <a:r>
              <a:rPr lang="en-US" sz="1800" b="1" err="1"/>
              <a:t>đề</a:t>
            </a:r>
            <a:r>
              <a:rPr lang="en-US" sz="1800" b="1"/>
              <a:t> </a:t>
            </a:r>
            <a:r>
              <a:rPr lang="en-US" sz="1800" b="1" err="1"/>
              <a:t>tài</a:t>
            </a:r>
            <a:r>
              <a:rPr lang="en-US" sz="1800" b="1"/>
              <a:t>:</a:t>
            </a:r>
          </a:p>
          <a:p>
            <a:pPr algn="just"/>
            <a:r>
              <a:rPr lang="en-US" sz="1800" err="1"/>
              <a:t>Thiết</a:t>
            </a:r>
            <a:r>
              <a:rPr lang="en-US" sz="1800"/>
              <a:t> </a:t>
            </a:r>
            <a:r>
              <a:rPr lang="en-US" sz="1800" err="1"/>
              <a:t>kế</a:t>
            </a:r>
            <a:r>
              <a:rPr lang="en-US" sz="1800"/>
              <a:t> </a:t>
            </a:r>
            <a:r>
              <a:rPr lang="en-US" sz="1800" err="1"/>
              <a:t>và</a:t>
            </a:r>
            <a:r>
              <a:rPr lang="en-US" sz="1800"/>
              <a:t> </a:t>
            </a:r>
            <a:r>
              <a:rPr lang="en-US" sz="1800" err="1"/>
              <a:t>mô</a:t>
            </a:r>
            <a:r>
              <a:rPr lang="en-US" sz="1800"/>
              <a:t> </a:t>
            </a:r>
            <a:r>
              <a:rPr lang="en-US" sz="1800" err="1"/>
              <a:t>phỏng</a:t>
            </a:r>
            <a:r>
              <a:rPr lang="en-US" sz="1800"/>
              <a:t> </a:t>
            </a:r>
            <a:r>
              <a:rPr lang="en-US" sz="1800" err="1"/>
              <a:t>mạch</a:t>
            </a:r>
            <a:r>
              <a:rPr lang="en-US" sz="1800"/>
              <a:t> </a:t>
            </a:r>
            <a:r>
              <a:rPr lang="en-US" sz="1800" err="1"/>
              <a:t>điều</a:t>
            </a:r>
            <a:r>
              <a:rPr lang="en-US" sz="1800"/>
              <a:t> </a:t>
            </a:r>
            <a:r>
              <a:rPr lang="en-US" sz="1800" err="1"/>
              <a:t>chế</a:t>
            </a:r>
            <a:r>
              <a:rPr lang="en-US" sz="1800"/>
              <a:t> AM-DSB </a:t>
            </a:r>
            <a:r>
              <a:rPr lang="en-US" sz="1800" err="1"/>
              <a:t>nhằm</a:t>
            </a:r>
            <a:r>
              <a:rPr lang="en-US" sz="1800"/>
              <a:t> </a:t>
            </a:r>
            <a:r>
              <a:rPr lang="en-US" sz="1800" err="1"/>
              <a:t>tạo</a:t>
            </a:r>
            <a:r>
              <a:rPr lang="en-US" sz="1800"/>
              <a:t> </a:t>
            </a:r>
            <a:r>
              <a:rPr lang="en-US" sz="1800" err="1"/>
              <a:t>ra</a:t>
            </a:r>
            <a:r>
              <a:rPr lang="en-US" sz="1800"/>
              <a:t> </a:t>
            </a:r>
            <a:r>
              <a:rPr lang="en-US" sz="1800" err="1"/>
              <a:t>tín</a:t>
            </a:r>
            <a:r>
              <a:rPr lang="en-US" sz="1800"/>
              <a:t> </a:t>
            </a:r>
            <a:r>
              <a:rPr lang="en-US" sz="1800" err="1"/>
              <a:t>hiệu</a:t>
            </a:r>
            <a:r>
              <a:rPr lang="en-US" sz="1800"/>
              <a:t> </a:t>
            </a:r>
            <a:r>
              <a:rPr lang="en-US" sz="1800" err="1"/>
              <a:t>điều</a:t>
            </a:r>
            <a:r>
              <a:rPr lang="en-US" sz="1800"/>
              <a:t> </a:t>
            </a:r>
            <a:r>
              <a:rPr lang="en-US" sz="1800" err="1"/>
              <a:t>chế</a:t>
            </a:r>
            <a:r>
              <a:rPr lang="en-US" sz="1800"/>
              <a:t> </a:t>
            </a:r>
            <a:r>
              <a:rPr lang="en-US" sz="1800" err="1"/>
              <a:t>từ</a:t>
            </a:r>
            <a:r>
              <a:rPr lang="en-US" sz="1800"/>
              <a:t> </a:t>
            </a:r>
            <a:r>
              <a:rPr lang="en-US" sz="1800" err="1"/>
              <a:t>tín</a:t>
            </a:r>
            <a:r>
              <a:rPr lang="en-US" sz="1800"/>
              <a:t> </a:t>
            </a:r>
            <a:r>
              <a:rPr lang="en-US" sz="1800" err="1"/>
              <a:t>hiệu</a:t>
            </a:r>
            <a:r>
              <a:rPr lang="en-US" sz="1800"/>
              <a:t> tin </a:t>
            </a:r>
            <a:r>
              <a:rPr lang="en-US" sz="1800" err="1"/>
              <a:t>tức</a:t>
            </a:r>
            <a:r>
              <a:rPr lang="en-US" sz="1800"/>
              <a:t> </a:t>
            </a:r>
            <a:r>
              <a:rPr lang="en-US" sz="1800" err="1"/>
              <a:t>và</a:t>
            </a:r>
            <a:r>
              <a:rPr lang="en-US" sz="1800"/>
              <a:t> </a:t>
            </a:r>
            <a:r>
              <a:rPr lang="en-US" sz="1800" err="1"/>
              <a:t>sóng</a:t>
            </a:r>
            <a:r>
              <a:rPr lang="en-US" sz="1800"/>
              <a:t> </a:t>
            </a:r>
            <a:r>
              <a:rPr lang="en-US" sz="1800" err="1"/>
              <a:t>mang</a:t>
            </a:r>
            <a:r>
              <a:rPr lang="en-US" sz="1800"/>
              <a:t>, </a:t>
            </a:r>
            <a:r>
              <a:rPr lang="en-US" sz="1800" err="1"/>
              <a:t>phục</a:t>
            </a:r>
            <a:r>
              <a:rPr lang="en-US" sz="1800"/>
              <a:t> </a:t>
            </a:r>
            <a:r>
              <a:rPr lang="en-US" sz="1800" err="1"/>
              <a:t>vụ</a:t>
            </a:r>
            <a:r>
              <a:rPr lang="en-US" sz="1800"/>
              <a:t> </a:t>
            </a:r>
            <a:r>
              <a:rPr lang="en-US" sz="1800" err="1"/>
              <a:t>cho</a:t>
            </a:r>
            <a:r>
              <a:rPr lang="en-US" sz="1800"/>
              <a:t> </a:t>
            </a:r>
            <a:r>
              <a:rPr lang="en-US" sz="1800" err="1"/>
              <a:t>việc</a:t>
            </a:r>
            <a:r>
              <a:rPr lang="en-US" sz="1800"/>
              <a:t> </a:t>
            </a:r>
            <a:r>
              <a:rPr lang="en-US" sz="1800" err="1"/>
              <a:t>nghiên</a:t>
            </a:r>
            <a:r>
              <a:rPr lang="en-US" sz="1800"/>
              <a:t> </a:t>
            </a:r>
            <a:r>
              <a:rPr lang="en-US" sz="1800" err="1"/>
              <a:t>cứu</a:t>
            </a:r>
            <a:r>
              <a:rPr lang="en-US" sz="1800"/>
              <a:t> </a:t>
            </a:r>
            <a:r>
              <a:rPr lang="en-US" sz="1800" err="1"/>
              <a:t>và</a:t>
            </a:r>
            <a:r>
              <a:rPr lang="en-US" sz="1800"/>
              <a:t> </a:t>
            </a:r>
            <a:r>
              <a:rPr lang="en-US" sz="1800" err="1"/>
              <a:t>giảng</a:t>
            </a:r>
            <a:r>
              <a:rPr lang="en-US" sz="1800"/>
              <a:t> </a:t>
            </a:r>
            <a:r>
              <a:rPr lang="en-US" sz="1800" err="1"/>
              <a:t>dạy</a:t>
            </a:r>
            <a:r>
              <a:rPr lang="en-US" sz="1800"/>
              <a:t> </a:t>
            </a:r>
            <a:r>
              <a:rPr lang="en-US" sz="1800" err="1"/>
              <a:t>kỹ</a:t>
            </a:r>
            <a:r>
              <a:rPr lang="en-US" sz="1800"/>
              <a:t> </a:t>
            </a:r>
            <a:r>
              <a:rPr lang="en-US" sz="1800" err="1"/>
              <a:t>thuật</a:t>
            </a:r>
            <a:r>
              <a:rPr lang="en-US" sz="1800"/>
              <a:t> </a:t>
            </a:r>
            <a:r>
              <a:rPr lang="en-US" sz="1800" err="1"/>
              <a:t>truyền</a:t>
            </a:r>
            <a:r>
              <a:rPr lang="en-US" sz="1800"/>
              <a:t> </a:t>
            </a:r>
            <a:r>
              <a:rPr lang="en-US" sz="1800" err="1"/>
              <a:t>thông</a:t>
            </a:r>
            <a:r>
              <a:rPr lang="en-US" sz="1800"/>
              <a:t> analog.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/>
              <a:t>Phạm vi </a:t>
            </a:r>
            <a:r>
              <a:rPr lang="en-US" sz="1800" b="1" err="1"/>
              <a:t>đề</a:t>
            </a:r>
            <a:r>
              <a:rPr lang="en-US" sz="1800" b="1"/>
              <a:t> </a:t>
            </a:r>
            <a:r>
              <a:rPr lang="en-US" sz="1800" b="1" err="1"/>
              <a:t>tài</a:t>
            </a:r>
            <a:r>
              <a:rPr lang="en-US" sz="1800" b="1"/>
              <a:t>:</a:t>
            </a:r>
          </a:p>
          <a:p>
            <a:pPr algn="just"/>
            <a:r>
              <a:rPr lang="en-US" sz="1800" err="1"/>
              <a:t>Tập</a:t>
            </a:r>
            <a:r>
              <a:rPr lang="en-US" sz="1800"/>
              <a:t> </a:t>
            </a:r>
            <a:r>
              <a:rPr lang="en-US" sz="1800" err="1"/>
              <a:t>trung</a:t>
            </a:r>
            <a:r>
              <a:rPr lang="en-US" sz="1800"/>
              <a:t> </a:t>
            </a:r>
            <a:r>
              <a:rPr lang="en-US" sz="1800" err="1"/>
              <a:t>vào</a:t>
            </a:r>
            <a:r>
              <a:rPr lang="en-US" sz="1800"/>
              <a:t> </a:t>
            </a:r>
            <a:r>
              <a:rPr lang="en-US" sz="1800" err="1"/>
              <a:t>thiết</a:t>
            </a:r>
            <a:r>
              <a:rPr lang="en-US" sz="1800"/>
              <a:t> </a:t>
            </a:r>
            <a:r>
              <a:rPr lang="en-US" sz="1800" err="1"/>
              <a:t>kế</a:t>
            </a:r>
            <a:r>
              <a:rPr lang="en-US" sz="1800"/>
              <a:t>, </a:t>
            </a:r>
            <a:r>
              <a:rPr lang="en-US" sz="1800" err="1"/>
              <a:t>mô</a:t>
            </a:r>
            <a:r>
              <a:rPr lang="en-US" sz="1800"/>
              <a:t> </a:t>
            </a:r>
            <a:r>
              <a:rPr lang="en-US" sz="1800" err="1"/>
              <a:t>phỏng</a:t>
            </a:r>
            <a:r>
              <a:rPr lang="en-US" sz="1800"/>
              <a:t> </a:t>
            </a:r>
            <a:r>
              <a:rPr lang="en-US" sz="1800" err="1"/>
              <a:t>và</a:t>
            </a:r>
            <a:r>
              <a:rPr lang="en-US" sz="1800"/>
              <a:t> </a:t>
            </a:r>
            <a:r>
              <a:rPr lang="en-US" sz="1800" err="1"/>
              <a:t>phân</a:t>
            </a:r>
            <a:r>
              <a:rPr lang="en-US" sz="1800"/>
              <a:t> </a:t>
            </a:r>
            <a:r>
              <a:rPr lang="en-US" sz="1800" err="1"/>
              <a:t>tích</a:t>
            </a:r>
            <a:r>
              <a:rPr lang="en-US" sz="1800"/>
              <a:t> </a:t>
            </a:r>
            <a:r>
              <a:rPr lang="en-US" sz="1800" err="1"/>
              <a:t>mạch</a:t>
            </a:r>
            <a:r>
              <a:rPr lang="en-US" sz="1800"/>
              <a:t> </a:t>
            </a:r>
            <a:r>
              <a:rPr lang="en-US" sz="1800" err="1"/>
              <a:t>điều</a:t>
            </a:r>
            <a:r>
              <a:rPr lang="en-US" sz="1800"/>
              <a:t> </a:t>
            </a:r>
            <a:r>
              <a:rPr lang="en-US" sz="1800" err="1"/>
              <a:t>chế</a:t>
            </a:r>
            <a:r>
              <a:rPr lang="en-US" sz="1800"/>
              <a:t> AM-DSB; </a:t>
            </a:r>
            <a:r>
              <a:rPr lang="en-US" sz="1800" err="1"/>
              <a:t>không</a:t>
            </a:r>
            <a:r>
              <a:rPr lang="en-US" sz="1800"/>
              <a:t> bao </a:t>
            </a:r>
            <a:r>
              <a:rPr lang="en-US" sz="1800" err="1"/>
              <a:t>gồm</a:t>
            </a:r>
            <a:r>
              <a:rPr lang="en-US" sz="1800"/>
              <a:t> </a:t>
            </a:r>
            <a:r>
              <a:rPr lang="en-US" sz="1800" err="1"/>
              <a:t>khối</a:t>
            </a:r>
            <a:r>
              <a:rPr lang="en-US" sz="1800"/>
              <a:t> </a:t>
            </a:r>
            <a:r>
              <a:rPr lang="en-US" sz="1800" err="1"/>
              <a:t>giải</a:t>
            </a:r>
            <a:r>
              <a:rPr lang="en-US" sz="1800"/>
              <a:t> </a:t>
            </a:r>
            <a:r>
              <a:rPr lang="en-US" sz="1800" err="1"/>
              <a:t>điều</a:t>
            </a:r>
            <a:r>
              <a:rPr lang="en-US" sz="1800"/>
              <a:t> </a:t>
            </a:r>
            <a:r>
              <a:rPr lang="en-US" sz="1800" err="1"/>
              <a:t>chế</a:t>
            </a:r>
            <a:r>
              <a:rPr lang="en-US" sz="1800"/>
              <a:t> </a:t>
            </a:r>
            <a:r>
              <a:rPr lang="en-US" sz="1800" err="1"/>
              <a:t>và</a:t>
            </a:r>
            <a:r>
              <a:rPr lang="en-US" sz="1800"/>
              <a:t> </a:t>
            </a:r>
            <a:r>
              <a:rPr lang="en-US" sz="1800" err="1"/>
              <a:t>truyền</a:t>
            </a:r>
            <a:r>
              <a:rPr lang="en-US" sz="1800"/>
              <a:t> </a:t>
            </a:r>
            <a:r>
              <a:rPr lang="en-US" sz="1800" err="1"/>
              <a:t>dẫn</a:t>
            </a:r>
            <a:r>
              <a:rPr lang="en-US" sz="1800"/>
              <a:t> </a:t>
            </a:r>
            <a:r>
              <a:rPr lang="en-US" sz="1800" err="1"/>
              <a:t>thực</a:t>
            </a:r>
            <a:r>
              <a:rPr lang="en-US" sz="1800"/>
              <a:t> </a:t>
            </a:r>
            <a:r>
              <a:rPr lang="en-US" sz="1800" err="1"/>
              <a:t>tế</a:t>
            </a:r>
            <a:r>
              <a:rPr lang="en-US" sz="18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7796" y="1047987"/>
            <a:ext cx="81344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vi-VN" sz="200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/>
            <a:endParaRPr lang="vi-VN" sz="20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714" y="887402"/>
            <a:ext cx="4094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1.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Sơ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đồ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khối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hệ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thống</a:t>
            </a:r>
            <a:endParaRPr lang="vi-VN" sz="200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4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NỘI DUNG THỰC HIỆN</a:t>
            </a:r>
            <a:endParaRPr sz="2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06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1809750"/>
            <a:ext cx="4481195" cy="21596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796" y="905979"/>
            <a:ext cx="4094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2.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vi-VN" sz="2000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4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NỘI DUNG THỰC HIỆN</a:t>
            </a:r>
            <a:endParaRPr sz="2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796" y="1595968"/>
            <a:ext cx="4094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/>
              <a:t>Cung </a:t>
            </a:r>
            <a:r>
              <a:rPr lang="en-US" sz="1800" err="1"/>
              <a:t>cấp</a:t>
            </a:r>
            <a:r>
              <a:rPr lang="en-US" sz="1800"/>
              <a:t> </a:t>
            </a:r>
            <a:r>
              <a:rPr lang="en-US" sz="1800" err="1"/>
              <a:t>nguồn</a:t>
            </a:r>
            <a:r>
              <a:rPr lang="en-US" sz="1800"/>
              <a:t> </a:t>
            </a:r>
            <a:r>
              <a:rPr lang="en-US" sz="1800" err="1"/>
              <a:t>đối</a:t>
            </a:r>
            <a:r>
              <a:rPr lang="en-US" sz="1800"/>
              <a:t> </a:t>
            </a:r>
            <a:r>
              <a:rPr lang="en-US" sz="1800" err="1"/>
              <a:t>xứng</a:t>
            </a:r>
            <a:r>
              <a:rPr lang="en-US" sz="1800"/>
              <a:t> ±12V </a:t>
            </a:r>
            <a:r>
              <a:rPr lang="en-US" sz="1800" err="1"/>
              <a:t>cho</a:t>
            </a:r>
            <a:r>
              <a:rPr lang="en-US" sz="1800"/>
              <a:t> </a:t>
            </a:r>
            <a:r>
              <a:rPr lang="en-US" sz="1800" err="1"/>
              <a:t>toàn</a:t>
            </a:r>
            <a:r>
              <a:rPr lang="en-US" sz="1800"/>
              <a:t> </a:t>
            </a:r>
            <a:r>
              <a:rPr lang="en-US" sz="1800" err="1"/>
              <a:t>hệ</a:t>
            </a:r>
            <a:r>
              <a:rPr lang="en-US" sz="1800"/>
              <a:t>.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7796" y="3118915"/>
            <a:ext cx="3941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pc="2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1800" spc="2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spc="2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spc="2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sz="1800" err="1"/>
              <a:t>ầu</a:t>
            </a:r>
            <a:r>
              <a:rPr lang="en-US" sz="1800"/>
              <a:t> diode, </a:t>
            </a:r>
            <a:r>
              <a:rPr lang="en-US" sz="1800" err="1"/>
              <a:t>tụ</a:t>
            </a:r>
            <a:r>
              <a:rPr lang="en-US" sz="1800"/>
              <a:t> </a:t>
            </a:r>
            <a:r>
              <a:rPr lang="en-US" sz="1800" err="1"/>
              <a:t>lọc</a:t>
            </a:r>
            <a:r>
              <a:rPr lang="en-US" sz="1800"/>
              <a:t> </a:t>
            </a:r>
            <a:r>
              <a:rPr lang="en-US" sz="1800" err="1"/>
              <a:t>và</a:t>
            </a:r>
            <a:r>
              <a:rPr lang="en-US" sz="1800"/>
              <a:t> </a:t>
            </a:r>
            <a:r>
              <a:rPr lang="en-US" sz="1800" err="1"/>
              <a:t>ổn</a:t>
            </a:r>
            <a:r>
              <a:rPr lang="en-US" sz="1800"/>
              <a:t> </a:t>
            </a:r>
            <a:r>
              <a:rPr lang="en-US" sz="1800" err="1"/>
              <a:t>áp</a:t>
            </a:r>
            <a:r>
              <a:rPr lang="en-US" sz="1800"/>
              <a:t>.</a:t>
            </a:r>
            <a:endParaRPr lang="en-US" sz="1800" spc="2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88929" y="1302131"/>
            <a:ext cx="4129675" cy="2514222"/>
            <a:chOff x="4688929" y="1302131"/>
            <a:chExt cx="4129675" cy="251422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8929" y="1302131"/>
              <a:ext cx="3972925" cy="213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/>
            <p:cNvSpPr/>
            <p:nvPr/>
          </p:nvSpPr>
          <p:spPr>
            <a:xfrm>
              <a:off x="4876800" y="3447021"/>
              <a:ext cx="39418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err="1">
                  <a:latin typeface="Arial" panose="020B0604020202020204" pitchFamily="34" charset="0"/>
                  <a:cs typeface="Arial" panose="020B0604020202020204" pitchFamily="34" charset="0"/>
                </a:rPr>
                <a:t>Sơ</a:t>
              </a:r>
              <a:r>
                <a:rPr lang="en-US" sz="1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err="1">
                  <a:latin typeface="Arial" panose="020B0604020202020204" pitchFamily="34" charset="0"/>
                  <a:cs typeface="Arial" panose="020B0604020202020204" pitchFamily="34" charset="0"/>
                </a:rPr>
                <a:t>đồ</a:t>
              </a:r>
              <a:r>
                <a:rPr lang="en-US" sz="1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err="1"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sz="1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err="1">
                  <a:latin typeface="Arial" panose="020B0604020202020204" pitchFamily="34" charset="0"/>
                  <a:cs typeface="Arial" panose="020B0604020202020204" pitchFamily="34" charset="0"/>
                </a:rPr>
                <a:t>nối</a:t>
              </a:r>
              <a:r>
                <a:rPr lang="en-US" sz="1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err="1">
                  <a:latin typeface="Arial" panose="020B0604020202020204" pitchFamily="34" charset="0"/>
                  <a:cs typeface="Arial" panose="020B0604020202020204" pitchFamily="34" charset="0"/>
                </a:rPr>
                <a:t>mạch</a:t>
              </a:r>
              <a:r>
                <a:rPr lang="en-US" sz="18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err="1">
                  <a:latin typeface="Arial" panose="020B0604020202020204" pitchFamily="34" charset="0"/>
                  <a:cs typeface="Arial" panose="020B0604020202020204" pitchFamily="34" charset="0"/>
                </a:rPr>
                <a:t>nguồn</a:t>
              </a:r>
              <a:endParaRPr 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52440"/>
            <a:ext cx="5237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3.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Khối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tạo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tín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hiệu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tin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tức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322634" y="4552950"/>
            <a:ext cx="607926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8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QUÁ TRÌNH THỰC HIỆN</a:t>
            </a:r>
            <a:endParaRPr sz="2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387205"/>
            <a:ext cx="42688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Wien – IC TL074.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Symbol" panose="05050102010706020507" pitchFamily="18" charset="2"/>
              <a:buChar char=""/>
            </a:pP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~3kHz.</a:t>
            </a:r>
          </a:p>
          <a:p>
            <a:pPr marL="285750" indent="-285750" algn="l">
              <a:buFont typeface="Symbol" panose="05050102010706020507" pitchFamily="18" charset="2"/>
              <a:buChar char=""/>
            </a:pP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sin,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400800" y="819150"/>
            <a:ext cx="2020807" cy="2082614"/>
            <a:chOff x="6226210" y="1321772"/>
            <a:chExt cx="2020807" cy="2082614"/>
          </a:xfrm>
        </p:grpSpPr>
        <p:pic>
          <p:nvPicPr>
            <p:cNvPr id="16" name="Picture 15" descr="A black rectangular electronic device&#10;&#10;AI-generated content may be incorrect.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210" y="1321772"/>
              <a:ext cx="2020807" cy="171328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376390" y="3035054"/>
              <a:ext cx="17204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latin typeface="Arial" panose="020B0604020202020204" pitchFamily="34" charset="0"/>
                  <a:cs typeface="Arial" panose="020B0604020202020204" pitchFamily="34" charset="0"/>
                </a:rPr>
                <a:t>IC TL074IN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rcRect b="9028"/>
          <a:stretch>
            <a:fillRect/>
          </a:stretch>
        </p:blipFill>
        <p:spPr>
          <a:xfrm>
            <a:off x="3364260" y="2642139"/>
            <a:ext cx="2467602" cy="202800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2312398" y="46150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 bwMode="auto">
          <a:xfrm>
            <a:off x="8322633" y="4552950"/>
            <a:ext cx="596627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8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QUÁ TRÌNH THỰC HIỆN</a:t>
            </a:r>
            <a:endParaRPr sz="2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52440"/>
            <a:ext cx="5237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4.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Khối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tạo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tín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hiệu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sóng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mang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33400" y="1321772"/>
            <a:ext cx="480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mạch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dao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Clapp – 2N3904.</a:t>
            </a:r>
          </a:p>
          <a:p>
            <a:pPr marL="285750" lvl="0" indent="-285750" algn="l" eaLnBrk="0" hangingPunct="0">
              <a:buFont typeface="Arial" panose="020B0604020202020204" pitchFamily="34" charset="0"/>
              <a:buChar char="•"/>
            </a:pPr>
            <a:r>
              <a:rPr lang="en-US" altLang="en-US" sz="1800" err="1">
                <a:solidFill>
                  <a:schemeClr val="tx1"/>
                </a:solidFill>
                <a:latin typeface="Arial" panose="020B0604020202020204" pitchFamily="34" charset="0"/>
              </a:rPr>
              <a:t>Yêu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err="1">
                <a:solidFill>
                  <a:schemeClr val="tx1"/>
                </a:solidFill>
                <a:latin typeface="Arial" panose="020B0604020202020204" pitchFamily="34" charset="0"/>
              </a:rPr>
              <a:t>cầu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285750" lvl="0" indent="-285750" algn="l" eaLnBrk="0" hangingPunct="0">
              <a:buFont typeface="Symbol" panose="05050102010706020507" pitchFamily="18" charset="2"/>
              <a:buChar char=""/>
            </a:pPr>
            <a:r>
              <a:rPr lang="en-US" altLang="en-US" sz="1800" err="1">
                <a:solidFill>
                  <a:schemeClr val="tx1"/>
                </a:solidFill>
                <a:latin typeface="Arial" panose="020B0604020202020204" pitchFamily="34" charset="0"/>
              </a:rPr>
              <a:t>Tần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err="1">
                <a:solidFill>
                  <a:schemeClr val="tx1"/>
                </a:solidFill>
                <a:latin typeface="Arial" panose="020B0604020202020204" pitchFamily="34" charset="0"/>
              </a:rPr>
              <a:t>số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~460–480kHz.</a:t>
            </a:r>
          </a:p>
          <a:p>
            <a:pPr marL="285750" lvl="0" indent="-285750" algn="l" eaLnBrk="0" hangingPunct="0">
              <a:buFont typeface="Symbol" panose="05050102010706020507" pitchFamily="18" charset="2"/>
              <a:buChar char="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Dao </a:t>
            </a:r>
            <a:r>
              <a:rPr lang="en-US" altLang="en-US" sz="1800" err="1">
                <a:solidFill>
                  <a:schemeClr val="tx1"/>
                </a:solidFill>
                <a:latin typeface="Arial" panose="020B0604020202020204" pitchFamily="34" charset="0"/>
              </a:rPr>
              <a:t>động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err="1">
                <a:solidFill>
                  <a:schemeClr val="tx1"/>
                </a:solidFill>
                <a:latin typeface="Arial" panose="020B0604020202020204" pitchFamily="34" charset="0"/>
              </a:rPr>
              <a:t>ổn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err="1">
                <a:solidFill>
                  <a:schemeClr val="tx1"/>
                </a:solidFill>
                <a:latin typeface="Arial" panose="020B0604020202020204" pitchFamily="34" charset="0"/>
              </a:rPr>
              <a:t>định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00800" y="979110"/>
            <a:ext cx="1657350" cy="2026682"/>
            <a:chOff x="6324600" y="1492047"/>
            <a:chExt cx="1657350" cy="2026682"/>
          </a:xfrm>
        </p:grpSpPr>
        <p:pic>
          <p:nvPicPr>
            <p:cNvPr id="13" name="Picture 12" descr="A close-up of a transistor&#10;&#10;AI-generated content may be incorrect.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4600" y="1492047"/>
              <a:ext cx="1657350" cy="165735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619875" y="3149397"/>
              <a:ext cx="1066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2N3904</a:t>
              </a:r>
              <a:endParaRPr lang="en-US" sz="1800"/>
            </a:p>
          </p:txBody>
        </p:sp>
      </p:grpSp>
      <p:pic>
        <p:nvPicPr>
          <p:cNvPr id="18" name="Picture 17" descr="A diagram of a circuit&#10;&#10;AI-generated content may be incorrect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090" y="2602170"/>
            <a:ext cx="3385820" cy="204805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86000" y="45491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sóng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733"/>
          <p:cNvSpPr/>
          <p:nvPr/>
        </p:nvSpPr>
        <p:spPr>
          <a:xfrm>
            <a:off x="967197" y="225044"/>
            <a:ext cx="7262403" cy="510195"/>
          </a:xfrm>
          <a:prstGeom prst="rect">
            <a:avLst/>
          </a:prstGeom>
          <a:solidFill>
            <a:srgbClr val="0079A5"/>
          </a:solidFill>
          <a:ln w="12700">
            <a:noFill/>
            <a:miter lim="4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28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QUÁ TRÌNH THỰC HIỆN</a:t>
            </a:r>
            <a:endParaRPr sz="28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952440"/>
            <a:ext cx="5237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5.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Khối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điều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chế</a:t>
            </a: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33400" y="1371421"/>
            <a:ext cx="480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lvl="0" indent="-285750" algn="l" eaLnBrk="0" hangingPunct="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IC MC1496.</a:t>
            </a:r>
          </a:p>
          <a:p>
            <a:pPr marL="285750" lvl="0" indent="-285750" algn="l" eaLnBrk="0" hangingPunct="0">
              <a:buFont typeface="Arial" panose="020B0604020202020204" pitchFamily="34" charset="0"/>
              <a:buChar char="•"/>
            </a:pPr>
            <a:r>
              <a:rPr lang="en-US" altLang="en-US" sz="1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algn="l" eaLnBrk="0" hangingPunct="0">
              <a:buFont typeface="Symbol" panose="05050102010706020507" pitchFamily="18" charset="2"/>
              <a:buChar char=""/>
            </a:pPr>
            <a:r>
              <a:rPr lang="de-DE" sz="1800">
                <a:latin typeface="Arial" panose="020B0604020202020204" pitchFamily="34" charset="0"/>
                <a:cs typeface="Arial" panose="020B0604020202020204" pitchFamily="34" charset="0"/>
              </a:rPr>
              <a:t>Nhận m(t) và c(t), xuất tín hiệu AM-DSB.</a:t>
            </a:r>
          </a:p>
          <a:p>
            <a:pPr marL="285750" lvl="0" indent="-285750" algn="l" eaLnBrk="0" hangingPunct="0">
              <a:buFont typeface="Symbol" panose="05050102010706020507" pitchFamily="18" charset="2"/>
              <a:buChar char=""/>
            </a:pP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triệt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sóng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53200" y="1135473"/>
            <a:ext cx="1346686" cy="1768882"/>
            <a:chOff x="6553200" y="1774481"/>
            <a:chExt cx="1346686" cy="1768882"/>
          </a:xfrm>
        </p:grpSpPr>
        <p:sp>
          <p:nvSpPr>
            <p:cNvPr id="16" name="TextBox 15"/>
            <p:cNvSpPr txBox="1"/>
            <p:nvPr/>
          </p:nvSpPr>
          <p:spPr>
            <a:xfrm>
              <a:off x="6553200" y="3174031"/>
              <a:ext cx="13466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>
                  <a:latin typeface="Arial" panose="020B0604020202020204" pitchFamily="34" charset="0"/>
                  <a:cs typeface="Arial" panose="020B0604020202020204" pitchFamily="34" charset="0"/>
                </a:rPr>
                <a:t>IC MC1496</a:t>
              </a:r>
            </a:p>
          </p:txBody>
        </p:sp>
        <p:pic>
          <p:nvPicPr>
            <p:cNvPr id="4" name="Picture 3" descr="A close-up of a microchip&#10;&#10;AI-generated content may be incorrect.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8114" y="1774481"/>
              <a:ext cx="1321772" cy="1321772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440" y="2519024"/>
            <a:ext cx="3383915" cy="210648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209800" y="45727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1800" kern="12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Sơ</a:t>
            </a:r>
            <a:r>
              <a:rPr lang="en-US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đồ</a:t>
            </a:r>
            <a:r>
              <a:rPr lang="en-US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kết</a:t>
            </a:r>
            <a:r>
              <a:rPr lang="en-US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nối</a:t>
            </a:r>
            <a:r>
              <a:rPr lang="en-US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 </a:t>
            </a:r>
            <a:r>
              <a:rPr lang="en-US" sz="1800" kern="120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mạch</a:t>
            </a:r>
            <a:r>
              <a:rPr lang="en-US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điều</a:t>
            </a:r>
            <a:r>
              <a:rPr lang="en-US" sz="1800"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 </a:t>
            </a:r>
            <a:r>
              <a:rPr lang="en-US" sz="1800" err="1">
                <a:latin typeface="Arial" panose="020B0604020202020204" pitchFamily="34" charset="0"/>
                <a:ea typeface="ヒラギノ角ゴ ProN W3"/>
                <a:cs typeface="Arial" panose="020B0604020202020204" pitchFamily="34" charset="0"/>
              </a:rPr>
              <a:t>chế</a:t>
            </a:r>
            <a:endParaRPr lang="en-US" sz="180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5753777" y="4767994"/>
              <a:ext cx="36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6"/>
            </p:blipFill>
            <p:spPr>
              <a:xfrm>
                <a:off x="5753777" y="4767994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/>
              <p14:cNvContentPartPr/>
              <p14:nvPr/>
            </p14:nvContentPartPr>
            <p14:xfrm>
              <a:off x="6230777" y="4774474"/>
              <a:ext cx="36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6"/>
            </p:blipFill>
            <p:spPr>
              <a:xfrm>
                <a:off x="6230777" y="4774474"/>
                <a:ext cx="360" cy="360"/>
              </a:xfrm>
              <a:prstGeom prst="rect"/>
            </p:spPr>
          </p:pic>
        </mc:Fallback>
      </mc:AlternateContent>
      <p:sp>
        <p:nvSpPr>
          <p:cNvPr id="18" name="Oval 17"/>
          <p:cNvSpPr/>
          <p:nvPr/>
        </p:nvSpPr>
        <p:spPr bwMode="auto">
          <a:xfrm>
            <a:off x="8322633" y="4552950"/>
            <a:ext cx="596627" cy="381000"/>
          </a:xfrm>
          <a:prstGeom prst="ellipse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293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CAE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0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0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866</Words>
  <Application>Microsoft Office PowerPoint</Application>
  <PresentationFormat>On-screen Show (16:9)</PresentationFormat>
  <Paragraphs>155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</vt:lpstr>
      <vt:lpstr>Symbol</vt:lpstr>
      <vt:lpstr>Wingdings</vt:lpstr>
      <vt:lpstr>Default - Title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</dc:creator>
  <cp:lastModifiedBy>Lâm Hùng</cp:lastModifiedBy>
  <cp:revision>531</cp:revision>
  <cp:lastPrinted>2017-01-09T04:13:00Z</cp:lastPrinted>
  <dcterms:created xsi:type="dcterms:W3CDTF">2025-06-19T11:08:44Z</dcterms:created>
  <dcterms:modified xsi:type="dcterms:W3CDTF">2025-06-19T13:42:23Z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E67FE5DC3FF74CC0A4F860B456374778_13</vt:lpwstr>
  </property>
  <property fmtid="{D5CDD505-2E9C-101B-9397-08002B2CF9AE}" pid="3" name="KSOProductBuildVer">
    <vt:lpwstr>1033-12.2.0.21546</vt:lpwstr>
  </property>
</Properties>
</file>