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5" r:id="rId9"/>
    <p:sldId id="263"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086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9984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654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214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183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814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386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7864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7773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2404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1566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10098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12">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3">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4">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5">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lowchart: Document 43">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at lay top view of headphones, coffee cup, and white keyboard">
            <a:extLst>
              <a:ext uri="{FF2B5EF4-FFF2-40B4-BE49-F238E27FC236}">
                <a16:creationId xmlns:a16="http://schemas.microsoft.com/office/drawing/2014/main" id="{B900BB44-9F1E-4D49-A5FB-A22D2DD83F36}"/>
              </a:ext>
            </a:extLst>
          </p:cNvPr>
          <p:cNvPicPr>
            <a:picLocks noChangeAspect="1"/>
          </p:cNvPicPr>
          <p:nvPr/>
        </p:nvPicPr>
        <p:blipFill rotWithShape="1">
          <a:blip r:embed="rId2">
            <a:alphaModFix amt="60000"/>
          </a:blip>
          <a:srcRect t="22486" r="1" b="29015"/>
          <a:stretch/>
        </p:blipFill>
        <p:spPr>
          <a:xfrm>
            <a:off x="-6214" y="3038"/>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54E2AAC5-9392-4F39-93E5-3A10A55E4E9D}"/>
              </a:ext>
            </a:extLst>
          </p:cNvPr>
          <p:cNvSpPr>
            <a:spLocks noGrp="1"/>
          </p:cNvSpPr>
          <p:nvPr>
            <p:ph type="ctrTitle"/>
          </p:nvPr>
        </p:nvSpPr>
        <p:spPr>
          <a:xfrm>
            <a:off x="1991408" y="489398"/>
            <a:ext cx="10169755" cy="1502543"/>
          </a:xfrm>
        </p:spPr>
        <p:txBody>
          <a:bodyPr anchor="t">
            <a:noAutofit/>
          </a:bodyPr>
          <a:lstStyle/>
          <a:p>
            <a:pPr algn="ctr"/>
            <a:r>
              <a:rPr lang="en-US" sz="4000" dirty="0">
                <a:solidFill>
                  <a:srgbClr val="FFFFFF"/>
                </a:solidFill>
              </a:rPr>
              <a:t>Does demographical factors (age, gender, health score, test preparedness, and family relationship) effect overall test scores?</a:t>
            </a:r>
          </a:p>
        </p:txBody>
      </p:sp>
      <p:sp>
        <p:nvSpPr>
          <p:cNvPr id="3" name="Subtitle 2">
            <a:extLst>
              <a:ext uri="{FF2B5EF4-FFF2-40B4-BE49-F238E27FC236}">
                <a16:creationId xmlns:a16="http://schemas.microsoft.com/office/drawing/2014/main" id="{E4004FC0-999C-4EF0-B038-E2159EB61648}"/>
              </a:ext>
            </a:extLst>
          </p:cNvPr>
          <p:cNvSpPr>
            <a:spLocks noGrp="1"/>
          </p:cNvSpPr>
          <p:nvPr>
            <p:ph type="subTitle" idx="1"/>
          </p:nvPr>
        </p:nvSpPr>
        <p:spPr>
          <a:xfrm>
            <a:off x="8658478" y="4536953"/>
            <a:ext cx="3092358" cy="1633637"/>
          </a:xfrm>
        </p:spPr>
        <p:txBody>
          <a:bodyPr anchor="t">
            <a:normAutofit fontScale="85000" lnSpcReduction="20000"/>
          </a:bodyPr>
          <a:lstStyle/>
          <a:p>
            <a:r>
              <a:rPr lang="en-US" dirty="0"/>
              <a:t>DSC 530</a:t>
            </a:r>
          </a:p>
          <a:p>
            <a:r>
              <a:rPr lang="en-US" dirty="0"/>
              <a:t>Bellevue University</a:t>
            </a:r>
          </a:p>
          <a:p>
            <a:r>
              <a:rPr lang="en-US" dirty="0"/>
              <a:t>Professor: Neerja Sahu</a:t>
            </a:r>
          </a:p>
          <a:p>
            <a:r>
              <a:rPr lang="en-US" dirty="0"/>
              <a:t>Qua Tran </a:t>
            </a:r>
          </a:p>
        </p:txBody>
      </p:sp>
    </p:spTree>
    <p:extLst>
      <p:ext uri="{BB962C8B-B14F-4D97-AF65-F5344CB8AC3E}">
        <p14:creationId xmlns:p14="http://schemas.microsoft.com/office/powerpoint/2010/main" val="3285827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BB1617-CC77-4722-8E6E-C7EDF7C6C837}"/>
              </a:ext>
            </a:extLst>
          </p:cNvPr>
          <p:cNvPicPr>
            <a:picLocks noChangeAspect="1"/>
          </p:cNvPicPr>
          <p:nvPr/>
        </p:nvPicPr>
        <p:blipFill>
          <a:blip r:embed="rId2"/>
          <a:stretch>
            <a:fillRect/>
          </a:stretch>
        </p:blipFill>
        <p:spPr>
          <a:xfrm>
            <a:off x="847856" y="1617034"/>
            <a:ext cx="4543425" cy="3467100"/>
          </a:xfrm>
          <a:prstGeom prst="rect">
            <a:avLst/>
          </a:prstGeom>
        </p:spPr>
      </p:pic>
      <p:pic>
        <p:nvPicPr>
          <p:cNvPr id="8" name="Picture 7">
            <a:extLst>
              <a:ext uri="{FF2B5EF4-FFF2-40B4-BE49-F238E27FC236}">
                <a16:creationId xmlns:a16="http://schemas.microsoft.com/office/drawing/2014/main" id="{A37CC315-BBB5-4E68-A720-588B8FDEAA0E}"/>
              </a:ext>
            </a:extLst>
          </p:cNvPr>
          <p:cNvPicPr>
            <a:picLocks noChangeAspect="1"/>
          </p:cNvPicPr>
          <p:nvPr/>
        </p:nvPicPr>
        <p:blipFill>
          <a:blip r:embed="rId3"/>
          <a:stretch>
            <a:fillRect/>
          </a:stretch>
        </p:blipFill>
        <p:spPr>
          <a:xfrm>
            <a:off x="6347060" y="1759203"/>
            <a:ext cx="4648200" cy="3562350"/>
          </a:xfrm>
          <a:prstGeom prst="rect">
            <a:avLst/>
          </a:prstGeom>
        </p:spPr>
      </p:pic>
      <p:sp>
        <p:nvSpPr>
          <p:cNvPr id="9" name="TextBox 8">
            <a:extLst>
              <a:ext uri="{FF2B5EF4-FFF2-40B4-BE49-F238E27FC236}">
                <a16:creationId xmlns:a16="http://schemas.microsoft.com/office/drawing/2014/main" id="{7A392C4B-B535-42DA-A511-D65B3E49EC8C}"/>
              </a:ext>
            </a:extLst>
          </p:cNvPr>
          <p:cNvSpPr txBox="1"/>
          <p:nvPr/>
        </p:nvSpPr>
        <p:spPr>
          <a:xfrm>
            <a:off x="1161920" y="1035970"/>
            <a:ext cx="3398023" cy="369332"/>
          </a:xfrm>
          <a:prstGeom prst="rect">
            <a:avLst/>
          </a:prstGeom>
          <a:noFill/>
        </p:spPr>
        <p:txBody>
          <a:bodyPr wrap="square" rtlCol="0">
            <a:spAutoFit/>
          </a:bodyPr>
          <a:lstStyle/>
          <a:p>
            <a:pPr algn="ctr"/>
            <a:r>
              <a:rPr lang="en-US" dirty="0"/>
              <a:t>Distribution at p= 0.01</a:t>
            </a:r>
          </a:p>
        </p:txBody>
      </p:sp>
      <p:sp>
        <p:nvSpPr>
          <p:cNvPr id="10" name="TextBox 9">
            <a:extLst>
              <a:ext uri="{FF2B5EF4-FFF2-40B4-BE49-F238E27FC236}">
                <a16:creationId xmlns:a16="http://schemas.microsoft.com/office/drawing/2014/main" id="{3C1B5AFF-7D1B-4E91-9903-7DEF160203A9}"/>
              </a:ext>
            </a:extLst>
          </p:cNvPr>
          <p:cNvSpPr txBox="1"/>
          <p:nvPr/>
        </p:nvSpPr>
        <p:spPr>
          <a:xfrm>
            <a:off x="6809109" y="1035970"/>
            <a:ext cx="3398023" cy="369332"/>
          </a:xfrm>
          <a:prstGeom prst="rect">
            <a:avLst/>
          </a:prstGeom>
          <a:noFill/>
        </p:spPr>
        <p:txBody>
          <a:bodyPr wrap="square" rtlCol="0">
            <a:spAutoFit/>
          </a:bodyPr>
          <a:lstStyle/>
          <a:p>
            <a:pPr algn="ctr"/>
            <a:r>
              <a:rPr lang="en-US" dirty="0"/>
              <a:t>Distribution at p= 0.05</a:t>
            </a:r>
          </a:p>
        </p:txBody>
      </p:sp>
    </p:spTree>
    <p:extLst>
      <p:ext uri="{BB962C8B-B14F-4D97-AF65-F5344CB8AC3E}">
        <p14:creationId xmlns:p14="http://schemas.microsoft.com/office/powerpoint/2010/main" val="428000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2D5BF9-1048-4A78-9E8D-B7117894FDA4}"/>
              </a:ext>
            </a:extLst>
          </p:cNvPr>
          <p:cNvPicPr>
            <a:picLocks noChangeAspect="1"/>
          </p:cNvPicPr>
          <p:nvPr/>
        </p:nvPicPr>
        <p:blipFill>
          <a:blip r:embed="rId2"/>
          <a:stretch>
            <a:fillRect/>
          </a:stretch>
        </p:blipFill>
        <p:spPr>
          <a:xfrm>
            <a:off x="982594" y="1821813"/>
            <a:ext cx="4686300" cy="2867025"/>
          </a:xfrm>
          <a:prstGeom prst="rect">
            <a:avLst/>
          </a:prstGeom>
        </p:spPr>
      </p:pic>
      <p:pic>
        <p:nvPicPr>
          <p:cNvPr id="8" name="Picture 7">
            <a:extLst>
              <a:ext uri="{FF2B5EF4-FFF2-40B4-BE49-F238E27FC236}">
                <a16:creationId xmlns:a16="http://schemas.microsoft.com/office/drawing/2014/main" id="{FDD7FF90-F4E7-4F1D-BDF7-D844555122B3}"/>
              </a:ext>
            </a:extLst>
          </p:cNvPr>
          <p:cNvPicPr>
            <a:picLocks noChangeAspect="1"/>
          </p:cNvPicPr>
          <p:nvPr/>
        </p:nvPicPr>
        <p:blipFill>
          <a:blip r:embed="rId3"/>
          <a:stretch>
            <a:fillRect/>
          </a:stretch>
        </p:blipFill>
        <p:spPr>
          <a:xfrm>
            <a:off x="6422440" y="1869437"/>
            <a:ext cx="4572000" cy="2771775"/>
          </a:xfrm>
          <a:prstGeom prst="rect">
            <a:avLst/>
          </a:prstGeom>
        </p:spPr>
      </p:pic>
      <p:sp>
        <p:nvSpPr>
          <p:cNvPr id="9" name="TextBox 8">
            <a:extLst>
              <a:ext uri="{FF2B5EF4-FFF2-40B4-BE49-F238E27FC236}">
                <a16:creationId xmlns:a16="http://schemas.microsoft.com/office/drawing/2014/main" id="{70E2E67A-7F65-4AEB-9DFA-D9940332D156}"/>
              </a:ext>
            </a:extLst>
          </p:cNvPr>
          <p:cNvSpPr txBox="1"/>
          <p:nvPr/>
        </p:nvSpPr>
        <p:spPr>
          <a:xfrm>
            <a:off x="1618345" y="1174568"/>
            <a:ext cx="3398023" cy="369332"/>
          </a:xfrm>
          <a:prstGeom prst="rect">
            <a:avLst/>
          </a:prstGeom>
          <a:noFill/>
        </p:spPr>
        <p:txBody>
          <a:bodyPr wrap="square" rtlCol="0">
            <a:spAutoFit/>
          </a:bodyPr>
          <a:lstStyle/>
          <a:p>
            <a:pPr algn="ctr"/>
            <a:r>
              <a:rPr lang="en-US" dirty="0"/>
              <a:t>G1 Grades Vs. Age</a:t>
            </a:r>
          </a:p>
        </p:txBody>
      </p:sp>
      <p:sp>
        <p:nvSpPr>
          <p:cNvPr id="10" name="TextBox 9">
            <a:extLst>
              <a:ext uri="{FF2B5EF4-FFF2-40B4-BE49-F238E27FC236}">
                <a16:creationId xmlns:a16="http://schemas.microsoft.com/office/drawing/2014/main" id="{4FEB6623-99AE-4220-85D0-82E6C00CDC30}"/>
              </a:ext>
            </a:extLst>
          </p:cNvPr>
          <p:cNvSpPr txBox="1"/>
          <p:nvPr/>
        </p:nvSpPr>
        <p:spPr>
          <a:xfrm>
            <a:off x="7009428" y="1174568"/>
            <a:ext cx="3398023" cy="369332"/>
          </a:xfrm>
          <a:prstGeom prst="rect">
            <a:avLst/>
          </a:prstGeom>
          <a:noFill/>
        </p:spPr>
        <p:txBody>
          <a:bodyPr wrap="square" rtlCol="0">
            <a:spAutoFit/>
          </a:bodyPr>
          <a:lstStyle/>
          <a:p>
            <a:pPr algn="ctr"/>
            <a:r>
              <a:rPr lang="en-US" dirty="0"/>
              <a:t>Total Score Vs. Age</a:t>
            </a:r>
          </a:p>
        </p:txBody>
      </p:sp>
      <p:sp>
        <p:nvSpPr>
          <p:cNvPr id="11" name="TextBox 10">
            <a:extLst>
              <a:ext uri="{FF2B5EF4-FFF2-40B4-BE49-F238E27FC236}">
                <a16:creationId xmlns:a16="http://schemas.microsoft.com/office/drawing/2014/main" id="{64217C66-B9A3-4DA4-BDF9-31E38F38D524}"/>
              </a:ext>
            </a:extLst>
          </p:cNvPr>
          <p:cNvSpPr txBox="1"/>
          <p:nvPr/>
        </p:nvSpPr>
        <p:spPr>
          <a:xfrm>
            <a:off x="3063379" y="5014375"/>
            <a:ext cx="6065241" cy="1200329"/>
          </a:xfrm>
          <a:prstGeom prst="rect">
            <a:avLst/>
          </a:prstGeom>
          <a:noFill/>
        </p:spPr>
        <p:txBody>
          <a:bodyPr wrap="square" rtlCol="0">
            <a:spAutoFit/>
          </a:bodyPr>
          <a:lstStyle/>
          <a:p>
            <a:r>
              <a:rPr lang="en-US" dirty="0"/>
              <a:t>With ages ranging from 16 to 22, the darkening scatters on both sides reflects and correlates to the PMF and CDF. Students tends to score roughly high 30s (half of max score of 60) through the 3 tests (G1, G2 and G3)</a:t>
            </a:r>
          </a:p>
        </p:txBody>
      </p:sp>
    </p:spTree>
    <p:extLst>
      <p:ext uri="{BB962C8B-B14F-4D97-AF65-F5344CB8AC3E}">
        <p14:creationId xmlns:p14="http://schemas.microsoft.com/office/powerpoint/2010/main" val="17485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106B-AB45-4D49-A423-CF889D718327}"/>
              </a:ext>
            </a:extLst>
          </p:cNvPr>
          <p:cNvSpPr>
            <a:spLocks noGrp="1"/>
          </p:cNvSpPr>
          <p:nvPr>
            <p:ph type="title"/>
          </p:nvPr>
        </p:nvSpPr>
        <p:spPr>
          <a:xfrm>
            <a:off x="1138947" y="205273"/>
            <a:ext cx="10312571" cy="622172"/>
          </a:xfrm>
        </p:spPr>
        <p:txBody>
          <a:bodyPr>
            <a:normAutofit fontScale="90000"/>
          </a:bodyPr>
          <a:lstStyle/>
          <a:p>
            <a:r>
              <a:rPr lang="en-US" dirty="0"/>
              <a:t>Covariance and Correlation</a:t>
            </a:r>
          </a:p>
        </p:txBody>
      </p:sp>
      <p:pic>
        <p:nvPicPr>
          <p:cNvPr id="6" name="Picture 5">
            <a:extLst>
              <a:ext uri="{FF2B5EF4-FFF2-40B4-BE49-F238E27FC236}">
                <a16:creationId xmlns:a16="http://schemas.microsoft.com/office/drawing/2014/main" id="{06A72694-BCCC-44DC-8F22-044C5E99A19E}"/>
              </a:ext>
            </a:extLst>
          </p:cNvPr>
          <p:cNvPicPr>
            <a:picLocks noChangeAspect="1"/>
          </p:cNvPicPr>
          <p:nvPr/>
        </p:nvPicPr>
        <p:blipFill>
          <a:blip r:embed="rId2"/>
          <a:stretch>
            <a:fillRect/>
          </a:stretch>
        </p:blipFill>
        <p:spPr>
          <a:xfrm>
            <a:off x="171546" y="827445"/>
            <a:ext cx="11382375" cy="5800725"/>
          </a:xfrm>
          <a:prstGeom prst="rect">
            <a:avLst/>
          </a:prstGeom>
        </p:spPr>
      </p:pic>
    </p:spTree>
    <p:extLst>
      <p:ext uri="{BB962C8B-B14F-4D97-AF65-F5344CB8AC3E}">
        <p14:creationId xmlns:p14="http://schemas.microsoft.com/office/powerpoint/2010/main" val="208960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1E30-59CC-4908-956B-68191B1EE5A1}"/>
              </a:ext>
            </a:extLst>
          </p:cNvPr>
          <p:cNvSpPr>
            <a:spLocks noGrp="1"/>
          </p:cNvSpPr>
          <p:nvPr>
            <p:ph type="title"/>
          </p:nvPr>
        </p:nvSpPr>
        <p:spPr>
          <a:xfrm>
            <a:off x="699467" y="276837"/>
            <a:ext cx="10312571" cy="704675"/>
          </a:xfrm>
        </p:spPr>
        <p:txBody>
          <a:bodyPr>
            <a:normAutofit fontScale="90000"/>
          </a:bodyPr>
          <a:lstStyle/>
          <a:p>
            <a:r>
              <a:rPr lang="en-US" dirty="0"/>
              <a:t>Spearman Correlation</a:t>
            </a:r>
          </a:p>
        </p:txBody>
      </p:sp>
      <p:pic>
        <p:nvPicPr>
          <p:cNvPr id="6" name="Picture 5">
            <a:extLst>
              <a:ext uri="{FF2B5EF4-FFF2-40B4-BE49-F238E27FC236}">
                <a16:creationId xmlns:a16="http://schemas.microsoft.com/office/drawing/2014/main" id="{A9DB03AF-85D7-4E9B-AAFD-143E902A814F}"/>
              </a:ext>
            </a:extLst>
          </p:cNvPr>
          <p:cNvPicPr>
            <a:picLocks noChangeAspect="1"/>
          </p:cNvPicPr>
          <p:nvPr/>
        </p:nvPicPr>
        <p:blipFill>
          <a:blip r:embed="rId2"/>
          <a:stretch>
            <a:fillRect/>
          </a:stretch>
        </p:blipFill>
        <p:spPr>
          <a:xfrm>
            <a:off x="285750" y="1079241"/>
            <a:ext cx="11620500" cy="3505200"/>
          </a:xfrm>
          <a:prstGeom prst="rect">
            <a:avLst/>
          </a:prstGeom>
        </p:spPr>
      </p:pic>
      <p:sp>
        <p:nvSpPr>
          <p:cNvPr id="9" name="TextBox 8">
            <a:extLst>
              <a:ext uri="{FF2B5EF4-FFF2-40B4-BE49-F238E27FC236}">
                <a16:creationId xmlns:a16="http://schemas.microsoft.com/office/drawing/2014/main" id="{6149CCF2-F2A8-4391-8952-FA258079713D}"/>
              </a:ext>
            </a:extLst>
          </p:cNvPr>
          <p:cNvSpPr txBox="1"/>
          <p:nvPr/>
        </p:nvSpPr>
        <p:spPr>
          <a:xfrm>
            <a:off x="637563" y="5041783"/>
            <a:ext cx="10511406" cy="646331"/>
          </a:xfrm>
          <a:prstGeom prst="rect">
            <a:avLst/>
          </a:prstGeom>
          <a:noFill/>
        </p:spPr>
        <p:txBody>
          <a:bodyPr wrap="square" rtlCol="0">
            <a:spAutoFit/>
          </a:bodyPr>
          <a:lstStyle/>
          <a:p>
            <a:r>
              <a:rPr lang="en-US" dirty="0"/>
              <a:t>Negative spearman </a:t>
            </a:r>
            <a:r>
              <a:rPr lang="en-US" dirty="0" err="1"/>
              <a:t>corr</a:t>
            </a:r>
            <a:r>
              <a:rPr lang="en-US" dirty="0"/>
              <a:t> value indicates that when one variable increases, the other tends to decrease. As age increases, total score decreases which has been shown in our previous graphs.  </a:t>
            </a:r>
          </a:p>
        </p:txBody>
      </p:sp>
    </p:spTree>
    <p:extLst>
      <p:ext uri="{BB962C8B-B14F-4D97-AF65-F5344CB8AC3E}">
        <p14:creationId xmlns:p14="http://schemas.microsoft.com/office/powerpoint/2010/main" val="233801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CD55-A796-4F69-B800-1ACF3C2E5CED}"/>
              </a:ext>
            </a:extLst>
          </p:cNvPr>
          <p:cNvSpPr>
            <a:spLocks noGrp="1"/>
          </p:cNvSpPr>
          <p:nvPr>
            <p:ph type="title"/>
          </p:nvPr>
        </p:nvSpPr>
        <p:spPr/>
        <p:txBody>
          <a:bodyPr/>
          <a:lstStyle/>
          <a:p>
            <a:r>
              <a:rPr lang="en-US" dirty="0"/>
              <a:t>Inter and Slope</a:t>
            </a:r>
          </a:p>
        </p:txBody>
      </p:sp>
      <p:pic>
        <p:nvPicPr>
          <p:cNvPr id="6" name="Picture 5">
            <a:extLst>
              <a:ext uri="{FF2B5EF4-FFF2-40B4-BE49-F238E27FC236}">
                <a16:creationId xmlns:a16="http://schemas.microsoft.com/office/drawing/2014/main" id="{85B281BA-638E-405A-9D87-EE5A4A1D8B3B}"/>
              </a:ext>
            </a:extLst>
          </p:cNvPr>
          <p:cNvPicPr>
            <a:picLocks noChangeAspect="1"/>
          </p:cNvPicPr>
          <p:nvPr/>
        </p:nvPicPr>
        <p:blipFill>
          <a:blip r:embed="rId2"/>
          <a:stretch>
            <a:fillRect/>
          </a:stretch>
        </p:blipFill>
        <p:spPr>
          <a:xfrm>
            <a:off x="384402" y="2542105"/>
            <a:ext cx="11553825" cy="2333625"/>
          </a:xfrm>
          <a:prstGeom prst="rect">
            <a:avLst/>
          </a:prstGeom>
        </p:spPr>
      </p:pic>
    </p:spTree>
    <p:extLst>
      <p:ext uri="{BB962C8B-B14F-4D97-AF65-F5344CB8AC3E}">
        <p14:creationId xmlns:p14="http://schemas.microsoft.com/office/powerpoint/2010/main" val="326547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3A6E-253F-468E-81AA-36CE69EE959C}"/>
              </a:ext>
            </a:extLst>
          </p:cNvPr>
          <p:cNvSpPr>
            <a:spLocks noGrp="1"/>
          </p:cNvSpPr>
          <p:nvPr>
            <p:ph type="title"/>
          </p:nvPr>
        </p:nvSpPr>
        <p:spPr>
          <a:xfrm>
            <a:off x="747062" y="135075"/>
            <a:ext cx="10312571" cy="742003"/>
          </a:xfrm>
        </p:spPr>
        <p:txBody>
          <a:bodyPr>
            <a:normAutofit fontScale="90000"/>
          </a:bodyPr>
          <a:lstStyle/>
          <a:p>
            <a:r>
              <a:rPr lang="en-US" dirty="0"/>
              <a:t>Best Fit Line</a:t>
            </a:r>
          </a:p>
        </p:txBody>
      </p:sp>
      <p:pic>
        <p:nvPicPr>
          <p:cNvPr id="6" name="Picture 5">
            <a:extLst>
              <a:ext uri="{FF2B5EF4-FFF2-40B4-BE49-F238E27FC236}">
                <a16:creationId xmlns:a16="http://schemas.microsoft.com/office/drawing/2014/main" id="{974FCD75-62B7-4A9C-9FD0-691D99DEA649}"/>
              </a:ext>
            </a:extLst>
          </p:cNvPr>
          <p:cNvPicPr>
            <a:picLocks noChangeAspect="1"/>
          </p:cNvPicPr>
          <p:nvPr/>
        </p:nvPicPr>
        <p:blipFill>
          <a:blip r:embed="rId2"/>
          <a:stretch>
            <a:fillRect/>
          </a:stretch>
        </p:blipFill>
        <p:spPr>
          <a:xfrm>
            <a:off x="0" y="1076325"/>
            <a:ext cx="11496675" cy="5781675"/>
          </a:xfrm>
          <a:prstGeom prst="rect">
            <a:avLst/>
          </a:prstGeom>
        </p:spPr>
      </p:pic>
    </p:spTree>
    <p:extLst>
      <p:ext uri="{BB962C8B-B14F-4D97-AF65-F5344CB8AC3E}">
        <p14:creationId xmlns:p14="http://schemas.microsoft.com/office/powerpoint/2010/main" val="4133056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697E-A3FE-477A-9B40-C453EDB54131}"/>
              </a:ext>
            </a:extLst>
          </p:cNvPr>
          <p:cNvSpPr>
            <a:spLocks noGrp="1"/>
          </p:cNvSpPr>
          <p:nvPr>
            <p:ph type="title"/>
          </p:nvPr>
        </p:nvSpPr>
        <p:spPr>
          <a:xfrm>
            <a:off x="3220166" y="2011260"/>
            <a:ext cx="5751667" cy="2835479"/>
          </a:xfrm>
        </p:spPr>
        <p:txBody>
          <a:bodyPr>
            <a:normAutofit/>
          </a:bodyPr>
          <a:lstStyle/>
          <a:p>
            <a:pPr algn="ctr"/>
            <a:r>
              <a:rPr lang="en-US" sz="8800" dirty="0"/>
              <a:t>The End</a:t>
            </a:r>
            <a:br>
              <a:rPr lang="en-US" sz="8800" dirty="0"/>
            </a:br>
            <a:r>
              <a:rPr lang="en-US" sz="8800" dirty="0"/>
              <a:t>Thank You</a:t>
            </a:r>
          </a:p>
        </p:txBody>
      </p:sp>
    </p:spTree>
    <p:extLst>
      <p:ext uri="{BB962C8B-B14F-4D97-AF65-F5344CB8AC3E}">
        <p14:creationId xmlns:p14="http://schemas.microsoft.com/office/powerpoint/2010/main" val="48924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691079" y="725952"/>
            <a:ext cx="5818396" cy="1362156"/>
          </a:xfrm>
        </p:spPr>
        <p:txBody>
          <a:bodyPr>
            <a:normAutofit/>
          </a:bodyPr>
          <a:lstStyle/>
          <a:p>
            <a:r>
              <a:rPr lang="en-US" dirty="0"/>
              <a:t>Dataset &amp; Variables</a:t>
            </a:r>
          </a:p>
        </p:txBody>
      </p:sp>
      <p:sp>
        <p:nvSpPr>
          <p:cNvPr id="3" name="Content Placeholder 2">
            <a:extLst>
              <a:ext uri="{FF2B5EF4-FFF2-40B4-BE49-F238E27FC236}">
                <a16:creationId xmlns:a16="http://schemas.microsoft.com/office/drawing/2014/main" id="{AF940B87-3F1A-4111-BFEE-AB76302CAD41}"/>
              </a:ext>
            </a:extLst>
          </p:cNvPr>
          <p:cNvSpPr>
            <a:spLocks noGrp="1"/>
          </p:cNvSpPr>
          <p:nvPr>
            <p:ph idx="1"/>
          </p:nvPr>
        </p:nvSpPr>
        <p:spPr>
          <a:xfrm>
            <a:off x="691079" y="2340131"/>
            <a:ext cx="5818396" cy="3791918"/>
          </a:xfrm>
        </p:spPr>
        <p:txBody>
          <a:bodyPr>
            <a:normAutofit fontScale="92500" lnSpcReduction="20000"/>
          </a:bodyPr>
          <a:lstStyle/>
          <a:p>
            <a:pPr marL="0" indent="0">
              <a:lnSpc>
                <a:spcPct val="100000"/>
              </a:lnSpc>
              <a:buNone/>
            </a:pPr>
            <a:r>
              <a:rPr lang="en-US" sz="1800" dirty="0"/>
              <a:t>To analyze the following dataset the below variables were chosen;</a:t>
            </a:r>
          </a:p>
          <a:p>
            <a:pPr marL="0" indent="0">
              <a:lnSpc>
                <a:spcPct val="100000"/>
              </a:lnSpc>
              <a:buNone/>
            </a:pPr>
            <a:endParaRPr lang="en-US" sz="1800" dirty="0"/>
          </a:p>
          <a:p>
            <a:pPr lvl="1">
              <a:lnSpc>
                <a:spcPct val="100000"/>
              </a:lnSpc>
            </a:pPr>
            <a:r>
              <a:rPr lang="en-US" dirty="0"/>
              <a:t>Age </a:t>
            </a:r>
          </a:p>
          <a:p>
            <a:pPr lvl="1">
              <a:lnSpc>
                <a:spcPct val="100000"/>
              </a:lnSpc>
            </a:pPr>
            <a:r>
              <a:rPr lang="en-US" dirty="0"/>
              <a:t>Gender (M/F and/or 0/1)</a:t>
            </a:r>
          </a:p>
          <a:p>
            <a:pPr lvl="1">
              <a:lnSpc>
                <a:spcPct val="100000"/>
              </a:lnSpc>
            </a:pPr>
            <a:r>
              <a:rPr lang="en-US" dirty="0"/>
              <a:t>Health Score (0 – 5)</a:t>
            </a:r>
          </a:p>
          <a:p>
            <a:pPr lvl="1">
              <a:lnSpc>
                <a:spcPct val="100000"/>
              </a:lnSpc>
            </a:pPr>
            <a:r>
              <a:rPr lang="en-US" dirty="0"/>
              <a:t>Absences (0 – 93)</a:t>
            </a:r>
          </a:p>
          <a:p>
            <a:pPr lvl="1">
              <a:lnSpc>
                <a:spcPct val="100000"/>
              </a:lnSpc>
            </a:pPr>
            <a:r>
              <a:rPr lang="en-US" dirty="0"/>
              <a:t>Study Time (0 – 5) </a:t>
            </a:r>
          </a:p>
          <a:p>
            <a:pPr lvl="1">
              <a:lnSpc>
                <a:spcPct val="100000"/>
              </a:lnSpc>
            </a:pPr>
            <a:r>
              <a:rPr lang="en-US" dirty="0"/>
              <a:t>G1, G2, G3 = Test Scores (Sum)</a:t>
            </a:r>
          </a:p>
          <a:p>
            <a:pPr marL="0" indent="0">
              <a:lnSpc>
                <a:spcPct val="100000"/>
              </a:lnSpc>
              <a:buNone/>
            </a:pPr>
            <a:endParaRPr lang="en-US" sz="1300" dirty="0"/>
          </a:p>
          <a:p>
            <a:pPr marL="0" indent="0">
              <a:lnSpc>
                <a:spcPct val="100000"/>
              </a:lnSpc>
              <a:buNone/>
            </a:pPr>
            <a:endParaRPr lang="en-US" sz="1300" dirty="0"/>
          </a:p>
          <a:p>
            <a:pPr marL="0" indent="0">
              <a:lnSpc>
                <a:spcPct val="100000"/>
              </a:lnSpc>
              <a:buNone/>
            </a:pPr>
            <a:endParaRPr lang="en-US" sz="1300" dirty="0"/>
          </a:p>
          <a:p>
            <a:pPr marL="0" indent="0">
              <a:lnSpc>
                <a:spcPct val="100000"/>
              </a:lnSpc>
              <a:buNone/>
            </a:pPr>
            <a:r>
              <a:rPr lang="en-US" sz="1300" dirty="0"/>
              <a:t>Source: https://www.kaggle.com/ramontanoeiro/student-performance</a:t>
            </a:r>
          </a:p>
        </p:txBody>
      </p:sp>
      <p:pic>
        <p:nvPicPr>
          <p:cNvPr id="5" name="Picture 4">
            <a:extLst>
              <a:ext uri="{FF2B5EF4-FFF2-40B4-BE49-F238E27FC236}">
                <a16:creationId xmlns:a16="http://schemas.microsoft.com/office/drawing/2014/main" id="{1D7C474E-0D03-4BC3-A04C-C866329EC7A6}"/>
              </a:ext>
            </a:extLst>
          </p:cNvPr>
          <p:cNvPicPr>
            <a:picLocks noChangeAspect="1"/>
          </p:cNvPicPr>
          <p:nvPr/>
        </p:nvPicPr>
        <p:blipFill>
          <a:blip r:embed="rId2"/>
          <a:stretch>
            <a:fillRect/>
          </a:stretch>
        </p:blipFill>
        <p:spPr>
          <a:xfrm>
            <a:off x="6615445" y="2187885"/>
            <a:ext cx="4892330" cy="3326784"/>
          </a:xfrm>
          <a:prstGeom prst="rect">
            <a:avLst/>
          </a:prstGeom>
        </p:spPr>
      </p:pic>
    </p:spTree>
    <p:extLst>
      <p:ext uri="{BB962C8B-B14F-4D97-AF65-F5344CB8AC3E}">
        <p14:creationId xmlns:p14="http://schemas.microsoft.com/office/powerpoint/2010/main" val="9943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B4E9F-0924-4FCB-A920-5829F4A29DA0}"/>
              </a:ext>
            </a:extLst>
          </p:cNvPr>
          <p:cNvSpPr>
            <a:spLocks noGrp="1"/>
          </p:cNvSpPr>
          <p:nvPr>
            <p:ph sz="half" idx="1"/>
          </p:nvPr>
        </p:nvSpPr>
        <p:spPr>
          <a:xfrm>
            <a:off x="373323" y="1572199"/>
            <a:ext cx="7270075" cy="4821660"/>
          </a:xfrm>
        </p:spPr>
        <p:txBody>
          <a:bodyPr/>
          <a:lstStyle/>
          <a:p>
            <a:pPr marL="0" indent="0">
              <a:lnSpc>
                <a:spcPct val="100000"/>
              </a:lnSpc>
              <a:spcBef>
                <a:spcPts val="0"/>
              </a:spcBef>
              <a:buNone/>
            </a:pPr>
            <a:r>
              <a:rPr lang="en-US" dirty="0"/>
              <a:t>The main variable component that will be utilize for correlation is age and how it relates to test scores.</a:t>
            </a:r>
          </a:p>
          <a:p>
            <a:pPr marL="0" indent="0">
              <a:lnSpc>
                <a:spcPct val="100000"/>
              </a:lnSpc>
              <a:spcBef>
                <a:spcPts val="0"/>
              </a:spcBef>
              <a:buNone/>
            </a:pPr>
            <a:r>
              <a:rPr lang="en-US" dirty="0"/>
              <a:t>These six variables were chosen from the data set to analyze if there are any correlation between them with student test scores. The following variables are categorical; Gender, Study Time, Health Score while the following care continuous; Age, Absences, and Test Scores. </a:t>
            </a:r>
          </a:p>
          <a:p>
            <a:pPr marL="0" indent="0">
              <a:buNone/>
            </a:pPr>
            <a:endParaRPr lang="en-US" dirty="0"/>
          </a:p>
          <a:p>
            <a:pPr marL="0" indent="0">
              <a:buNone/>
            </a:pPr>
            <a:r>
              <a:rPr lang="en-US" dirty="0"/>
              <a:t>The next few slides will be histogram charts of all the variables. I decided that the end goal would be to keep all the outliers and not omit them in the dataset. The purpose of this is that we do want to measure if age plays a factor in lower test scores so if we omit that ones with low score, it will heavily influence the result. </a:t>
            </a:r>
          </a:p>
        </p:txBody>
      </p:sp>
      <p:sp>
        <p:nvSpPr>
          <p:cNvPr id="5" name="Title 1">
            <a:extLst>
              <a:ext uri="{FF2B5EF4-FFF2-40B4-BE49-F238E27FC236}">
                <a16:creationId xmlns:a16="http://schemas.microsoft.com/office/drawing/2014/main" id="{07A8CC5F-91AA-46AF-998B-A037F4B6DA8A}"/>
              </a:ext>
            </a:extLst>
          </p:cNvPr>
          <p:cNvSpPr>
            <a:spLocks noGrp="1"/>
          </p:cNvSpPr>
          <p:nvPr>
            <p:ph type="title"/>
          </p:nvPr>
        </p:nvSpPr>
        <p:spPr>
          <a:xfrm>
            <a:off x="373323" y="186613"/>
            <a:ext cx="10312400" cy="951722"/>
          </a:xfrm>
        </p:spPr>
        <p:txBody>
          <a:bodyPr>
            <a:normAutofit/>
          </a:bodyPr>
          <a:lstStyle/>
          <a:p>
            <a:r>
              <a:rPr lang="en-US" dirty="0"/>
              <a:t>Dataset &amp; Variables Part II	</a:t>
            </a:r>
          </a:p>
        </p:txBody>
      </p:sp>
      <p:pic>
        <p:nvPicPr>
          <p:cNvPr id="7" name="Picture 6">
            <a:extLst>
              <a:ext uri="{FF2B5EF4-FFF2-40B4-BE49-F238E27FC236}">
                <a16:creationId xmlns:a16="http://schemas.microsoft.com/office/drawing/2014/main" id="{CBB769B7-E4CD-4F19-A027-46A319618D10}"/>
              </a:ext>
            </a:extLst>
          </p:cNvPr>
          <p:cNvPicPr>
            <a:picLocks noChangeAspect="1"/>
          </p:cNvPicPr>
          <p:nvPr/>
        </p:nvPicPr>
        <p:blipFill>
          <a:blip r:embed="rId2"/>
          <a:stretch>
            <a:fillRect/>
          </a:stretch>
        </p:blipFill>
        <p:spPr>
          <a:xfrm>
            <a:off x="7977401" y="1572199"/>
            <a:ext cx="3523521" cy="4821660"/>
          </a:xfrm>
          <a:prstGeom prst="rect">
            <a:avLst/>
          </a:prstGeom>
        </p:spPr>
      </p:pic>
    </p:spTree>
    <p:extLst>
      <p:ext uri="{BB962C8B-B14F-4D97-AF65-F5344CB8AC3E}">
        <p14:creationId xmlns:p14="http://schemas.microsoft.com/office/powerpoint/2010/main" val="241723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F041C2-F8F4-44F6-8162-B66813104E2F}"/>
              </a:ext>
            </a:extLst>
          </p:cNvPr>
          <p:cNvPicPr>
            <a:picLocks noChangeAspect="1"/>
          </p:cNvPicPr>
          <p:nvPr/>
        </p:nvPicPr>
        <p:blipFill>
          <a:blip r:embed="rId2"/>
          <a:stretch>
            <a:fillRect/>
          </a:stretch>
        </p:blipFill>
        <p:spPr>
          <a:xfrm>
            <a:off x="902647" y="2157149"/>
            <a:ext cx="4581525" cy="2905125"/>
          </a:xfrm>
          <a:prstGeom prst="rect">
            <a:avLst/>
          </a:prstGeom>
        </p:spPr>
      </p:pic>
      <p:pic>
        <p:nvPicPr>
          <p:cNvPr id="8" name="Picture 7">
            <a:extLst>
              <a:ext uri="{FF2B5EF4-FFF2-40B4-BE49-F238E27FC236}">
                <a16:creationId xmlns:a16="http://schemas.microsoft.com/office/drawing/2014/main" id="{FC28A39F-B95F-446D-BDCC-0782E9031673}"/>
              </a:ext>
            </a:extLst>
          </p:cNvPr>
          <p:cNvPicPr>
            <a:picLocks noChangeAspect="1"/>
          </p:cNvPicPr>
          <p:nvPr/>
        </p:nvPicPr>
        <p:blipFill>
          <a:blip r:embed="rId3"/>
          <a:stretch>
            <a:fillRect/>
          </a:stretch>
        </p:blipFill>
        <p:spPr>
          <a:xfrm>
            <a:off x="6367724" y="2157149"/>
            <a:ext cx="4657725" cy="2867025"/>
          </a:xfrm>
          <a:prstGeom prst="rect">
            <a:avLst/>
          </a:prstGeom>
        </p:spPr>
      </p:pic>
      <p:sp>
        <p:nvSpPr>
          <p:cNvPr id="2" name="TextBox 1">
            <a:extLst>
              <a:ext uri="{FF2B5EF4-FFF2-40B4-BE49-F238E27FC236}">
                <a16:creationId xmlns:a16="http://schemas.microsoft.com/office/drawing/2014/main" id="{0132493D-3F54-485B-A179-F0C7C7447581}"/>
              </a:ext>
            </a:extLst>
          </p:cNvPr>
          <p:cNvSpPr txBox="1"/>
          <p:nvPr/>
        </p:nvSpPr>
        <p:spPr>
          <a:xfrm>
            <a:off x="1812022" y="1677906"/>
            <a:ext cx="3842158" cy="369332"/>
          </a:xfrm>
          <a:prstGeom prst="rect">
            <a:avLst/>
          </a:prstGeom>
          <a:noFill/>
        </p:spPr>
        <p:txBody>
          <a:bodyPr wrap="square" rtlCol="0">
            <a:spAutoFit/>
          </a:bodyPr>
          <a:lstStyle/>
          <a:p>
            <a:r>
              <a:rPr lang="en-US" dirty="0"/>
              <a:t>Gender and Student Count</a:t>
            </a:r>
          </a:p>
        </p:txBody>
      </p:sp>
      <p:sp>
        <p:nvSpPr>
          <p:cNvPr id="5" name="TextBox 4">
            <a:extLst>
              <a:ext uri="{FF2B5EF4-FFF2-40B4-BE49-F238E27FC236}">
                <a16:creationId xmlns:a16="http://schemas.microsoft.com/office/drawing/2014/main" id="{96645B7E-BEAC-4729-88D2-45566228F22B}"/>
              </a:ext>
            </a:extLst>
          </p:cNvPr>
          <p:cNvSpPr txBox="1"/>
          <p:nvPr/>
        </p:nvSpPr>
        <p:spPr>
          <a:xfrm>
            <a:off x="6981955" y="1677906"/>
            <a:ext cx="3398023" cy="646331"/>
          </a:xfrm>
          <a:prstGeom prst="rect">
            <a:avLst/>
          </a:prstGeom>
          <a:noFill/>
        </p:spPr>
        <p:txBody>
          <a:bodyPr wrap="square" rtlCol="0">
            <a:spAutoFit/>
          </a:bodyPr>
          <a:lstStyle/>
          <a:p>
            <a:pPr algn="ctr"/>
            <a:r>
              <a:rPr lang="en-US" dirty="0"/>
              <a:t>Health Score and Student Count</a:t>
            </a:r>
          </a:p>
        </p:txBody>
      </p:sp>
      <p:sp>
        <p:nvSpPr>
          <p:cNvPr id="3" name="TextBox 2">
            <a:extLst>
              <a:ext uri="{FF2B5EF4-FFF2-40B4-BE49-F238E27FC236}">
                <a16:creationId xmlns:a16="http://schemas.microsoft.com/office/drawing/2014/main" id="{B35A29A7-D30A-489F-8DD1-A60C5E656F6D}"/>
              </a:ext>
            </a:extLst>
          </p:cNvPr>
          <p:cNvSpPr txBox="1"/>
          <p:nvPr/>
        </p:nvSpPr>
        <p:spPr>
          <a:xfrm>
            <a:off x="1992732" y="5218351"/>
            <a:ext cx="8454358" cy="646331"/>
          </a:xfrm>
          <a:prstGeom prst="rect">
            <a:avLst/>
          </a:prstGeom>
          <a:noFill/>
        </p:spPr>
        <p:txBody>
          <a:bodyPr wrap="square" rtlCol="0">
            <a:spAutoFit/>
          </a:bodyPr>
          <a:lstStyle/>
          <a:p>
            <a:r>
              <a:rPr lang="en-US" dirty="0"/>
              <a:t>Total: 649 Students. No outliers, spread amongst student seems normalization. Predictable that more students are rated a 5 for good health. </a:t>
            </a:r>
          </a:p>
        </p:txBody>
      </p:sp>
    </p:spTree>
    <p:extLst>
      <p:ext uri="{BB962C8B-B14F-4D97-AF65-F5344CB8AC3E}">
        <p14:creationId xmlns:p14="http://schemas.microsoft.com/office/powerpoint/2010/main" val="356847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917243-F823-481C-99C6-178617EEED9E}"/>
              </a:ext>
            </a:extLst>
          </p:cNvPr>
          <p:cNvPicPr>
            <a:picLocks noChangeAspect="1"/>
          </p:cNvPicPr>
          <p:nvPr/>
        </p:nvPicPr>
        <p:blipFill>
          <a:blip r:embed="rId2"/>
          <a:stretch>
            <a:fillRect/>
          </a:stretch>
        </p:blipFill>
        <p:spPr>
          <a:xfrm>
            <a:off x="1314450" y="1901854"/>
            <a:ext cx="4781550" cy="2819400"/>
          </a:xfrm>
          <a:prstGeom prst="rect">
            <a:avLst/>
          </a:prstGeom>
        </p:spPr>
      </p:pic>
      <p:pic>
        <p:nvPicPr>
          <p:cNvPr id="8" name="Picture 7">
            <a:extLst>
              <a:ext uri="{FF2B5EF4-FFF2-40B4-BE49-F238E27FC236}">
                <a16:creationId xmlns:a16="http://schemas.microsoft.com/office/drawing/2014/main" id="{2430D7E6-7A67-44D1-8774-5AED7CB24F95}"/>
              </a:ext>
            </a:extLst>
          </p:cNvPr>
          <p:cNvPicPr>
            <a:picLocks noChangeAspect="1"/>
          </p:cNvPicPr>
          <p:nvPr/>
        </p:nvPicPr>
        <p:blipFill>
          <a:blip r:embed="rId3"/>
          <a:stretch>
            <a:fillRect/>
          </a:stretch>
        </p:blipFill>
        <p:spPr>
          <a:xfrm>
            <a:off x="6568319" y="2028825"/>
            <a:ext cx="4514850" cy="2809875"/>
          </a:xfrm>
          <a:prstGeom prst="rect">
            <a:avLst/>
          </a:prstGeom>
        </p:spPr>
      </p:pic>
      <p:sp>
        <p:nvSpPr>
          <p:cNvPr id="4" name="TextBox 3">
            <a:extLst>
              <a:ext uri="{FF2B5EF4-FFF2-40B4-BE49-F238E27FC236}">
                <a16:creationId xmlns:a16="http://schemas.microsoft.com/office/drawing/2014/main" id="{38660F55-C08B-4947-AF66-0BA42DBAD1F8}"/>
              </a:ext>
            </a:extLst>
          </p:cNvPr>
          <p:cNvSpPr txBox="1"/>
          <p:nvPr/>
        </p:nvSpPr>
        <p:spPr>
          <a:xfrm>
            <a:off x="1834150" y="1300402"/>
            <a:ext cx="3398023" cy="369332"/>
          </a:xfrm>
          <a:prstGeom prst="rect">
            <a:avLst/>
          </a:prstGeom>
          <a:noFill/>
        </p:spPr>
        <p:txBody>
          <a:bodyPr wrap="square" rtlCol="0">
            <a:spAutoFit/>
          </a:bodyPr>
          <a:lstStyle/>
          <a:p>
            <a:pPr algn="ctr"/>
            <a:r>
              <a:rPr lang="en-US" dirty="0"/>
              <a:t>Absences and Student Count</a:t>
            </a:r>
          </a:p>
        </p:txBody>
      </p:sp>
      <p:sp>
        <p:nvSpPr>
          <p:cNvPr id="5" name="TextBox 4">
            <a:extLst>
              <a:ext uri="{FF2B5EF4-FFF2-40B4-BE49-F238E27FC236}">
                <a16:creationId xmlns:a16="http://schemas.microsoft.com/office/drawing/2014/main" id="{81275419-16F0-4BD0-B82D-AD41CB328B29}"/>
              </a:ext>
            </a:extLst>
          </p:cNvPr>
          <p:cNvSpPr txBox="1"/>
          <p:nvPr/>
        </p:nvSpPr>
        <p:spPr>
          <a:xfrm>
            <a:off x="7126732" y="1385690"/>
            <a:ext cx="3398023" cy="646331"/>
          </a:xfrm>
          <a:prstGeom prst="rect">
            <a:avLst/>
          </a:prstGeom>
          <a:noFill/>
        </p:spPr>
        <p:txBody>
          <a:bodyPr wrap="square" rtlCol="0">
            <a:spAutoFit/>
          </a:bodyPr>
          <a:lstStyle/>
          <a:p>
            <a:pPr algn="ctr"/>
            <a:r>
              <a:rPr lang="en-US" dirty="0"/>
              <a:t>Total Test Scores and Student Count</a:t>
            </a:r>
          </a:p>
        </p:txBody>
      </p:sp>
      <p:sp>
        <p:nvSpPr>
          <p:cNvPr id="2" name="TextBox 1">
            <a:extLst>
              <a:ext uri="{FF2B5EF4-FFF2-40B4-BE49-F238E27FC236}">
                <a16:creationId xmlns:a16="http://schemas.microsoft.com/office/drawing/2014/main" id="{FA62FDB5-C8EC-4B4A-9E66-2828B60BE6CA}"/>
              </a:ext>
            </a:extLst>
          </p:cNvPr>
          <p:cNvSpPr txBox="1"/>
          <p:nvPr/>
        </p:nvSpPr>
        <p:spPr>
          <a:xfrm>
            <a:off x="1409088" y="4872145"/>
            <a:ext cx="9874103" cy="1200329"/>
          </a:xfrm>
          <a:prstGeom prst="rect">
            <a:avLst/>
          </a:prstGeom>
          <a:noFill/>
        </p:spPr>
        <p:txBody>
          <a:bodyPr wrap="square" rtlCol="0">
            <a:spAutoFit/>
          </a:bodyPr>
          <a:lstStyle/>
          <a:p>
            <a:r>
              <a:rPr lang="en-US" dirty="0"/>
              <a:t>There are outliers throughout this dataset. For absences and student count, there are &lt;10 students who has over 20 absences. For total test scores, it seems roughly a normal distribution with the bell curve being around ~low 30s which is technically half of the highest score. </a:t>
            </a:r>
          </a:p>
        </p:txBody>
      </p:sp>
    </p:spTree>
    <p:extLst>
      <p:ext uri="{BB962C8B-B14F-4D97-AF65-F5344CB8AC3E}">
        <p14:creationId xmlns:p14="http://schemas.microsoft.com/office/powerpoint/2010/main" val="425455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EE1F9E-3518-478A-8D0A-32B69A0E0786}"/>
              </a:ext>
            </a:extLst>
          </p:cNvPr>
          <p:cNvPicPr>
            <a:picLocks noChangeAspect="1"/>
          </p:cNvPicPr>
          <p:nvPr/>
        </p:nvPicPr>
        <p:blipFill>
          <a:blip r:embed="rId2"/>
          <a:stretch>
            <a:fillRect/>
          </a:stretch>
        </p:blipFill>
        <p:spPr>
          <a:xfrm>
            <a:off x="1244346" y="1660907"/>
            <a:ext cx="4495800" cy="2800350"/>
          </a:xfrm>
          <a:prstGeom prst="rect">
            <a:avLst/>
          </a:prstGeom>
        </p:spPr>
      </p:pic>
      <p:pic>
        <p:nvPicPr>
          <p:cNvPr id="8" name="Picture 7">
            <a:extLst>
              <a:ext uri="{FF2B5EF4-FFF2-40B4-BE49-F238E27FC236}">
                <a16:creationId xmlns:a16="http://schemas.microsoft.com/office/drawing/2014/main" id="{A22BD96A-0E1A-4FD9-8CBE-432D86F60D53}"/>
              </a:ext>
            </a:extLst>
          </p:cNvPr>
          <p:cNvPicPr>
            <a:picLocks noChangeAspect="1"/>
          </p:cNvPicPr>
          <p:nvPr/>
        </p:nvPicPr>
        <p:blipFill>
          <a:blip r:embed="rId3"/>
          <a:stretch>
            <a:fillRect/>
          </a:stretch>
        </p:blipFill>
        <p:spPr>
          <a:xfrm>
            <a:off x="6096000" y="1660907"/>
            <a:ext cx="4391025" cy="2809875"/>
          </a:xfrm>
          <a:prstGeom prst="rect">
            <a:avLst/>
          </a:prstGeom>
        </p:spPr>
      </p:pic>
      <p:sp>
        <p:nvSpPr>
          <p:cNvPr id="4" name="TextBox 3">
            <a:extLst>
              <a:ext uri="{FF2B5EF4-FFF2-40B4-BE49-F238E27FC236}">
                <a16:creationId xmlns:a16="http://schemas.microsoft.com/office/drawing/2014/main" id="{0363D513-5231-4E95-BC94-16919BC19749}"/>
              </a:ext>
            </a:extLst>
          </p:cNvPr>
          <p:cNvSpPr txBox="1"/>
          <p:nvPr/>
        </p:nvSpPr>
        <p:spPr>
          <a:xfrm>
            <a:off x="1793234" y="1056520"/>
            <a:ext cx="3398023" cy="369332"/>
          </a:xfrm>
          <a:prstGeom prst="rect">
            <a:avLst/>
          </a:prstGeom>
          <a:noFill/>
        </p:spPr>
        <p:txBody>
          <a:bodyPr wrap="square" rtlCol="0">
            <a:spAutoFit/>
          </a:bodyPr>
          <a:lstStyle/>
          <a:p>
            <a:pPr algn="ctr"/>
            <a:r>
              <a:rPr lang="en-US" dirty="0"/>
              <a:t>Study Time and Student Count</a:t>
            </a:r>
          </a:p>
        </p:txBody>
      </p:sp>
      <p:sp>
        <p:nvSpPr>
          <p:cNvPr id="5" name="TextBox 4">
            <a:extLst>
              <a:ext uri="{FF2B5EF4-FFF2-40B4-BE49-F238E27FC236}">
                <a16:creationId xmlns:a16="http://schemas.microsoft.com/office/drawing/2014/main" id="{8FC74A9D-B208-4950-BC20-9C5763F79665}"/>
              </a:ext>
            </a:extLst>
          </p:cNvPr>
          <p:cNvSpPr txBox="1"/>
          <p:nvPr/>
        </p:nvSpPr>
        <p:spPr>
          <a:xfrm>
            <a:off x="6592500" y="1056520"/>
            <a:ext cx="3398023" cy="646331"/>
          </a:xfrm>
          <a:prstGeom prst="rect">
            <a:avLst/>
          </a:prstGeom>
          <a:noFill/>
        </p:spPr>
        <p:txBody>
          <a:bodyPr wrap="square" rtlCol="0">
            <a:spAutoFit/>
          </a:bodyPr>
          <a:lstStyle/>
          <a:p>
            <a:pPr algn="ctr"/>
            <a:r>
              <a:rPr lang="en-US" dirty="0"/>
              <a:t>Family Relationship and Student Count</a:t>
            </a:r>
          </a:p>
        </p:txBody>
      </p:sp>
      <p:sp>
        <p:nvSpPr>
          <p:cNvPr id="2" name="TextBox 1">
            <a:extLst>
              <a:ext uri="{FF2B5EF4-FFF2-40B4-BE49-F238E27FC236}">
                <a16:creationId xmlns:a16="http://schemas.microsoft.com/office/drawing/2014/main" id="{41B40D18-4A93-4FA0-B15C-650AE155B60E}"/>
              </a:ext>
            </a:extLst>
          </p:cNvPr>
          <p:cNvSpPr txBox="1"/>
          <p:nvPr/>
        </p:nvSpPr>
        <p:spPr>
          <a:xfrm>
            <a:off x="2791894" y="5092117"/>
            <a:ext cx="7601212" cy="369332"/>
          </a:xfrm>
          <a:prstGeom prst="rect">
            <a:avLst/>
          </a:prstGeom>
          <a:noFill/>
        </p:spPr>
        <p:txBody>
          <a:bodyPr wrap="square" rtlCol="0">
            <a:spAutoFit/>
          </a:bodyPr>
          <a:lstStyle/>
          <a:p>
            <a:r>
              <a:rPr lang="en-US" dirty="0"/>
              <a:t>Variation of data set seems normal without any outliers</a:t>
            </a:r>
          </a:p>
        </p:txBody>
      </p:sp>
    </p:spTree>
    <p:extLst>
      <p:ext uri="{BB962C8B-B14F-4D97-AF65-F5344CB8AC3E}">
        <p14:creationId xmlns:p14="http://schemas.microsoft.com/office/powerpoint/2010/main" val="109594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0351-9A30-48C1-8F34-2C058C41E31E}"/>
              </a:ext>
            </a:extLst>
          </p:cNvPr>
          <p:cNvSpPr>
            <a:spLocks noGrp="1"/>
          </p:cNvSpPr>
          <p:nvPr>
            <p:ph type="title"/>
          </p:nvPr>
        </p:nvSpPr>
        <p:spPr>
          <a:xfrm>
            <a:off x="665911" y="641584"/>
            <a:ext cx="10312571" cy="995567"/>
          </a:xfrm>
        </p:spPr>
        <p:txBody>
          <a:bodyPr/>
          <a:lstStyle/>
          <a:p>
            <a:r>
              <a:rPr lang="en-US" dirty="0"/>
              <a:t>Count, Mean, STD, MIN, Percentile, MAX</a:t>
            </a:r>
          </a:p>
        </p:txBody>
      </p:sp>
      <p:pic>
        <p:nvPicPr>
          <p:cNvPr id="6" name="Picture 5">
            <a:extLst>
              <a:ext uri="{FF2B5EF4-FFF2-40B4-BE49-F238E27FC236}">
                <a16:creationId xmlns:a16="http://schemas.microsoft.com/office/drawing/2014/main" id="{3ABF2B02-3243-43D7-A0D4-36A2A6C3C97E}"/>
              </a:ext>
            </a:extLst>
          </p:cNvPr>
          <p:cNvPicPr>
            <a:picLocks noChangeAspect="1"/>
          </p:cNvPicPr>
          <p:nvPr/>
        </p:nvPicPr>
        <p:blipFill>
          <a:blip r:embed="rId2"/>
          <a:stretch>
            <a:fillRect/>
          </a:stretch>
        </p:blipFill>
        <p:spPr>
          <a:xfrm>
            <a:off x="1757203" y="1973174"/>
            <a:ext cx="8129985" cy="3790236"/>
          </a:xfrm>
          <a:prstGeom prst="rect">
            <a:avLst/>
          </a:prstGeom>
        </p:spPr>
      </p:pic>
    </p:spTree>
    <p:extLst>
      <p:ext uri="{BB962C8B-B14F-4D97-AF65-F5344CB8AC3E}">
        <p14:creationId xmlns:p14="http://schemas.microsoft.com/office/powerpoint/2010/main" val="195311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049CE4-E4A8-4E05-A7DF-270B0F3CA12E}"/>
              </a:ext>
            </a:extLst>
          </p:cNvPr>
          <p:cNvPicPr>
            <a:picLocks noChangeAspect="1"/>
          </p:cNvPicPr>
          <p:nvPr/>
        </p:nvPicPr>
        <p:blipFill>
          <a:blip r:embed="rId2"/>
          <a:stretch>
            <a:fillRect/>
          </a:stretch>
        </p:blipFill>
        <p:spPr>
          <a:xfrm>
            <a:off x="5986943" y="2009775"/>
            <a:ext cx="4362450" cy="2838450"/>
          </a:xfrm>
          <a:prstGeom prst="rect">
            <a:avLst/>
          </a:prstGeom>
        </p:spPr>
      </p:pic>
      <p:pic>
        <p:nvPicPr>
          <p:cNvPr id="10" name="Picture 9">
            <a:extLst>
              <a:ext uri="{FF2B5EF4-FFF2-40B4-BE49-F238E27FC236}">
                <a16:creationId xmlns:a16="http://schemas.microsoft.com/office/drawing/2014/main" id="{89A5D4CB-9629-47F4-9EE5-C74449D00E08}"/>
              </a:ext>
            </a:extLst>
          </p:cNvPr>
          <p:cNvPicPr>
            <a:picLocks noChangeAspect="1"/>
          </p:cNvPicPr>
          <p:nvPr/>
        </p:nvPicPr>
        <p:blipFill>
          <a:blip r:embed="rId3"/>
          <a:stretch>
            <a:fillRect/>
          </a:stretch>
        </p:blipFill>
        <p:spPr>
          <a:xfrm>
            <a:off x="979669" y="1929629"/>
            <a:ext cx="4524375" cy="2857500"/>
          </a:xfrm>
          <a:prstGeom prst="rect">
            <a:avLst/>
          </a:prstGeom>
        </p:spPr>
      </p:pic>
      <p:sp>
        <p:nvSpPr>
          <p:cNvPr id="11" name="TextBox 10">
            <a:extLst>
              <a:ext uri="{FF2B5EF4-FFF2-40B4-BE49-F238E27FC236}">
                <a16:creationId xmlns:a16="http://schemas.microsoft.com/office/drawing/2014/main" id="{A6FEB2F4-6D1B-4D1A-8B58-3F7270AD7A74}"/>
              </a:ext>
            </a:extLst>
          </p:cNvPr>
          <p:cNvSpPr txBox="1"/>
          <p:nvPr/>
        </p:nvSpPr>
        <p:spPr>
          <a:xfrm>
            <a:off x="1635123" y="1359126"/>
            <a:ext cx="3398023" cy="369332"/>
          </a:xfrm>
          <a:prstGeom prst="rect">
            <a:avLst/>
          </a:prstGeom>
          <a:noFill/>
        </p:spPr>
        <p:txBody>
          <a:bodyPr wrap="square" rtlCol="0">
            <a:spAutoFit/>
          </a:bodyPr>
          <a:lstStyle/>
          <a:p>
            <a:pPr algn="ctr"/>
            <a:r>
              <a:rPr lang="en-US" dirty="0"/>
              <a:t>G1 Grades Vs G2 Grades</a:t>
            </a:r>
          </a:p>
        </p:txBody>
      </p:sp>
      <p:sp>
        <p:nvSpPr>
          <p:cNvPr id="12" name="TextBox 11">
            <a:extLst>
              <a:ext uri="{FF2B5EF4-FFF2-40B4-BE49-F238E27FC236}">
                <a16:creationId xmlns:a16="http://schemas.microsoft.com/office/drawing/2014/main" id="{7526DF5F-B1AC-4FA1-B175-3E8162DB003B}"/>
              </a:ext>
            </a:extLst>
          </p:cNvPr>
          <p:cNvSpPr txBox="1"/>
          <p:nvPr/>
        </p:nvSpPr>
        <p:spPr>
          <a:xfrm>
            <a:off x="6661527" y="1419247"/>
            <a:ext cx="3398023" cy="369332"/>
          </a:xfrm>
          <a:prstGeom prst="rect">
            <a:avLst/>
          </a:prstGeom>
          <a:noFill/>
        </p:spPr>
        <p:txBody>
          <a:bodyPr wrap="square" rtlCol="0">
            <a:spAutoFit/>
          </a:bodyPr>
          <a:lstStyle/>
          <a:p>
            <a:pPr algn="ctr"/>
            <a:r>
              <a:rPr lang="en-US" dirty="0"/>
              <a:t>G2 Grades Vs G3 Grades</a:t>
            </a:r>
          </a:p>
        </p:txBody>
      </p:sp>
    </p:spTree>
    <p:extLst>
      <p:ext uri="{BB962C8B-B14F-4D97-AF65-F5344CB8AC3E}">
        <p14:creationId xmlns:p14="http://schemas.microsoft.com/office/powerpoint/2010/main" val="103954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B4E220-F966-401E-941E-91A5AD7D396F}"/>
              </a:ext>
            </a:extLst>
          </p:cNvPr>
          <p:cNvPicPr>
            <a:picLocks noChangeAspect="1"/>
          </p:cNvPicPr>
          <p:nvPr/>
        </p:nvPicPr>
        <p:blipFill>
          <a:blip r:embed="rId2"/>
          <a:stretch>
            <a:fillRect/>
          </a:stretch>
        </p:blipFill>
        <p:spPr>
          <a:xfrm>
            <a:off x="1439185" y="2118943"/>
            <a:ext cx="4191000" cy="2828925"/>
          </a:xfrm>
          <a:prstGeom prst="rect">
            <a:avLst/>
          </a:prstGeom>
        </p:spPr>
      </p:pic>
      <p:pic>
        <p:nvPicPr>
          <p:cNvPr id="8" name="Picture 7">
            <a:extLst>
              <a:ext uri="{FF2B5EF4-FFF2-40B4-BE49-F238E27FC236}">
                <a16:creationId xmlns:a16="http://schemas.microsoft.com/office/drawing/2014/main" id="{692DCE4B-C5A5-4DB6-AA51-8BC2603E0DD5}"/>
              </a:ext>
            </a:extLst>
          </p:cNvPr>
          <p:cNvPicPr>
            <a:picLocks noChangeAspect="1"/>
          </p:cNvPicPr>
          <p:nvPr/>
        </p:nvPicPr>
        <p:blipFill>
          <a:blip r:embed="rId3"/>
          <a:stretch>
            <a:fillRect/>
          </a:stretch>
        </p:blipFill>
        <p:spPr>
          <a:xfrm>
            <a:off x="6705236" y="2118943"/>
            <a:ext cx="4495800" cy="2971800"/>
          </a:xfrm>
          <a:prstGeom prst="rect">
            <a:avLst/>
          </a:prstGeom>
        </p:spPr>
      </p:pic>
      <p:sp>
        <p:nvSpPr>
          <p:cNvPr id="11" name="TextBox 10">
            <a:extLst>
              <a:ext uri="{FF2B5EF4-FFF2-40B4-BE49-F238E27FC236}">
                <a16:creationId xmlns:a16="http://schemas.microsoft.com/office/drawing/2014/main" id="{61451817-D6CF-4239-8E2E-1EB4139F1803}"/>
              </a:ext>
            </a:extLst>
          </p:cNvPr>
          <p:cNvSpPr txBox="1"/>
          <p:nvPr/>
        </p:nvSpPr>
        <p:spPr>
          <a:xfrm>
            <a:off x="1933707" y="1540801"/>
            <a:ext cx="3398023" cy="369332"/>
          </a:xfrm>
          <a:prstGeom prst="rect">
            <a:avLst/>
          </a:prstGeom>
          <a:noFill/>
        </p:spPr>
        <p:txBody>
          <a:bodyPr wrap="square" rtlCol="0">
            <a:spAutoFit/>
          </a:bodyPr>
          <a:lstStyle/>
          <a:p>
            <a:pPr algn="ctr"/>
            <a:r>
              <a:rPr lang="en-US" dirty="0"/>
              <a:t>Test Score PMF</a:t>
            </a:r>
          </a:p>
        </p:txBody>
      </p:sp>
      <p:sp>
        <p:nvSpPr>
          <p:cNvPr id="12" name="TextBox 11">
            <a:extLst>
              <a:ext uri="{FF2B5EF4-FFF2-40B4-BE49-F238E27FC236}">
                <a16:creationId xmlns:a16="http://schemas.microsoft.com/office/drawing/2014/main" id="{3010E7E0-80B5-4EA0-B9B6-201158C392F9}"/>
              </a:ext>
            </a:extLst>
          </p:cNvPr>
          <p:cNvSpPr txBox="1"/>
          <p:nvPr/>
        </p:nvSpPr>
        <p:spPr>
          <a:xfrm>
            <a:off x="7354792" y="1538244"/>
            <a:ext cx="3398023" cy="369332"/>
          </a:xfrm>
          <a:prstGeom prst="rect">
            <a:avLst/>
          </a:prstGeom>
          <a:noFill/>
        </p:spPr>
        <p:txBody>
          <a:bodyPr wrap="square" rtlCol="0">
            <a:spAutoFit/>
          </a:bodyPr>
          <a:lstStyle/>
          <a:p>
            <a:pPr algn="ctr"/>
            <a:r>
              <a:rPr lang="en-US" dirty="0"/>
              <a:t>Test Score CDF</a:t>
            </a:r>
          </a:p>
        </p:txBody>
      </p:sp>
    </p:spTree>
    <p:extLst>
      <p:ext uri="{BB962C8B-B14F-4D97-AF65-F5344CB8AC3E}">
        <p14:creationId xmlns:p14="http://schemas.microsoft.com/office/powerpoint/2010/main" val="28542234"/>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412F24"/>
      </a:dk2>
      <a:lt2>
        <a:srgbClr val="E2E5E8"/>
      </a:lt2>
      <a:accent1>
        <a:srgbClr val="E88B34"/>
      </a:accent1>
      <a:accent2>
        <a:srgbClr val="AEA33A"/>
      </a:accent2>
      <a:accent3>
        <a:srgbClr val="8CAB4A"/>
      </a:accent3>
      <a:accent4>
        <a:srgbClr val="58B636"/>
      </a:accent4>
      <a:accent5>
        <a:srgbClr val="2EBA43"/>
      </a:accent5>
      <a:accent6>
        <a:srgbClr val="32B67D"/>
      </a:accent6>
      <a:hlink>
        <a:srgbClr val="5E85A8"/>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10223</TotalTime>
  <Words>511</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Grandview</vt:lpstr>
      <vt:lpstr>Wingdings</vt:lpstr>
      <vt:lpstr>CosineVTI</vt:lpstr>
      <vt:lpstr>Does demographical factors (age, gender, health score, test preparedness, and family relationship) effect overall test scores?</vt:lpstr>
      <vt:lpstr>Dataset &amp; Variables</vt:lpstr>
      <vt:lpstr>Dataset &amp; Variables Part II </vt:lpstr>
      <vt:lpstr>PowerPoint Presentation</vt:lpstr>
      <vt:lpstr>PowerPoint Presentation</vt:lpstr>
      <vt:lpstr>PowerPoint Presentation</vt:lpstr>
      <vt:lpstr>Count, Mean, STD, MIN, Percentile, MAX</vt:lpstr>
      <vt:lpstr>PowerPoint Presentation</vt:lpstr>
      <vt:lpstr>PowerPoint Presentation</vt:lpstr>
      <vt:lpstr>PowerPoint Presentation</vt:lpstr>
      <vt:lpstr>PowerPoint Presentation</vt:lpstr>
      <vt:lpstr>Covariance and Correlation</vt:lpstr>
      <vt:lpstr>Spearman Correlation</vt:lpstr>
      <vt:lpstr>Inter and Slope</vt:lpstr>
      <vt:lpstr>Best Fit Line</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qvantran21@gmail.com</dc:creator>
  <cp:lastModifiedBy>qvantran21@gmail.com</cp:lastModifiedBy>
  <cp:revision>26</cp:revision>
  <dcterms:created xsi:type="dcterms:W3CDTF">2022-02-17T15:49:35Z</dcterms:created>
  <dcterms:modified xsi:type="dcterms:W3CDTF">2022-03-02T16:34:25Z</dcterms:modified>
</cp:coreProperties>
</file>