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>
        <p:scale>
          <a:sx n="75" d="100"/>
          <a:sy n="75" d="100"/>
        </p:scale>
        <p:origin x="3372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3139-08E4-4C18-99F6-19AB07CC02C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AE0-04DB-48AB-B5E5-958899B9A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65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3139-08E4-4C18-99F6-19AB07CC02C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AE0-04DB-48AB-B5E5-958899B9A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26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3139-08E4-4C18-99F6-19AB07CC02C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AE0-04DB-48AB-B5E5-958899B9A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0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3139-08E4-4C18-99F6-19AB07CC02C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AE0-04DB-48AB-B5E5-958899B9A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17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3139-08E4-4C18-99F6-19AB07CC02C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AE0-04DB-48AB-B5E5-958899B9A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88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3139-08E4-4C18-99F6-19AB07CC02C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AE0-04DB-48AB-B5E5-958899B9A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2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3139-08E4-4C18-99F6-19AB07CC02C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AE0-04DB-48AB-B5E5-958899B9A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19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3139-08E4-4C18-99F6-19AB07CC02C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AE0-04DB-48AB-B5E5-958899B9A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90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3139-08E4-4C18-99F6-19AB07CC02C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AE0-04DB-48AB-B5E5-958899B9A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99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3139-08E4-4C18-99F6-19AB07CC02C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AE0-04DB-48AB-B5E5-958899B9A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4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3139-08E4-4C18-99F6-19AB07CC02C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AE0-04DB-48AB-B5E5-958899B9A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75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13139-08E4-4C18-99F6-19AB07CC02CC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2DAE0-04DB-48AB-B5E5-958899B9A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89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26E582E-2B2D-72D0-B6E6-04A48EF71704}"/>
              </a:ext>
            </a:extLst>
          </p:cNvPr>
          <p:cNvSpPr txBox="1"/>
          <p:nvPr/>
        </p:nvSpPr>
        <p:spPr>
          <a:xfrm>
            <a:off x="1491615" y="4823620"/>
            <a:ext cx="4226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75" dirty="0"/>
              <a:t>근접 공격</a:t>
            </a:r>
            <a:endParaRPr lang="en-US" altLang="ko-KR" sz="2475" dirty="0"/>
          </a:p>
          <a:p>
            <a:endParaRPr lang="en-US" altLang="ko-KR" sz="2475" dirty="0"/>
          </a:p>
          <a:p>
            <a:r>
              <a:rPr lang="ko-KR" altLang="en-US" sz="2475" dirty="0"/>
              <a:t>돌진 공격</a:t>
            </a:r>
            <a:endParaRPr lang="en-US" altLang="ko-KR" sz="2475" dirty="0"/>
          </a:p>
          <a:p>
            <a:endParaRPr lang="en-US" altLang="ko-KR" sz="2475" dirty="0"/>
          </a:p>
          <a:p>
            <a:r>
              <a:rPr lang="ko-KR" altLang="en-US" sz="2475" dirty="0"/>
              <a:t>원거리 공격</a:t>
            </a:r>
            <a:endParaRPr lang="en-US" altLang="ko-KR" sz="2475" dirty="0"/>
          </a:p>
          <a:p>
            <a:endParaRPr lang="en-US" altLang="ko-KR" sz="2475" dirty="0"/>
          </a:p>
          <a:p>
            <a:r>
              <a:rPr lang="ko-KR" altLang="en-US" sz="2475" dirty="0"/>
              <a:t>이렇게 </a:t>
            </a:r>
            <a:r>
              <a:rPr lang="en-US" altLang="ko-KR" sz="2475" dirty="0"/>
              <a:t>3</a:t>
            </a:r>
            <a:r>
              <a:rPr lang="ko-KR" altLang="en-US" sz="2475" dirty="0"/>
              <a:t>가지 </a:t>
            </a:r>
            <a:r>
              <a:rPr lang="en-US" altLang="ko-KR" sz="2475" dirty="0"/>
              <a:t>ai</a:t>
            </a:r>
            <a:r>
              <a:rPr lang="ko-KR" altLang="en-US" sz="2475" dirty="0" err="1"/>
              <a:t>를</a:t>
            </a:r>
            <a:r>
              <a:rPr lang="ko-KR" altLang="en-US" sz="2475" dirty="0"/>
              <a:t> 짜는 걸로</a:t>
            </a:r>
            <a:endParaRPr lang="en-US" altLang="ko-KR" sz="2475" dirty="0"/>
          </a:p>
          <a:p>
            <a:endParaRPr lang="en-US" altLang="ko-KR" sz="2475" dirty="0"/>
          </a:p>
        </p:txBody>
      </p:sp>
    </p:spTree>
    <p:extLst>
      <p:ext uri="{BB962C8B-B14F-4D97-AF65-F5344CB8AC3E}">
        <p14:creationId xmlns:p14="http://schemas.microsoft.com/office/powerpoint/2010/main" val="213035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94540EF-F6E2-3922-0E01-4BECEC87DADE}"/>
              </a:ext>
            </a:extLst>
          </p:cNvPr>
          <p:cNvSpPr/>
          <p:nvPr/>
        </p:nvSpPr>
        <p:spPr>
          <a:xfrm>
            <a:off x="2836863" y="1103192"/>
            <a:ext cx="1114425" cy="4371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일반 공격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33FE22-B453-2F21-096B-A44EC72D8A54}"/>
              </a:ext>
            </a:extLst>
          </p:cNvPr>
          <p:cNvSpPr/>
          <p:nvPr/>
        </p:nvSpPr>
        <p:spPr>
          <a:xfrm>
            <a:off x="1140142" y="2932111"/>
            <a:ext cx="1114425" cy="437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위에서 베기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6830B4-D8E0-138E-6DA7-5145F6884F71}"/>
              </a:ext>
            </a:extLst>
          </p:cNvPr>
          <p:cNvSpPr/>
          <p:nvPr/>
        </p:nvSpPr>
        <p:spPr>
          <a:xfrm>
            <a:off x="2841148" y="2932111"/>
            <a:ext cx="1114425" cy="437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옆으로 베기</a:t>
            </a:r>
            <a:endParaRPr lang="ko-KR" altLang="en-US" sz="1000" dirty="0">
              <a:solidFill>
                <a:schemeClr val="tx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7E5C10-FAE3-053D-12E7-36FDA3D2B25D}"/>
              </a:ext>
            </a:extLst>
          </p:cNvPr>
          <p:cNvSpPr/>
          <p:nvPr/>
        </p:nvSpPr>
        <p:spPr>
          <a:xfrm>
            <a:off x="4603434" y="2932111"/>
            <a:ext cx="1114425" cy="437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대각선 베기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4C5265-8C25-E246-BF34-D33D3A33E72B}"/>
              </a:ext>
            </a:extLst>
          </p:cNvPr>
          <p:cNvSpPr/>
          <p:nvPr/>
        </p:nvSpPr>
        <p:spPr>
          <a:xfrm>
            <a:off x="2841147" y="3598226"/>
            <a:ext cx="1114425" cy="437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찌르는 모션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D3C1CE-2E51-4C98-FE37-7FFD5E39DEE1}"/>
              </a:ext>
            </a:extLst>
          </p:cNvPr>
          <p:cNvSpPr/>
          <p:nvPr/>
        </p:nvSpPr>
        <p:spPr>
          <a:xfrm>
            <a:off x="4603434" y="3547426"/>
            <a:ext cx="1114425" cy="437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대각선 베기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45D589-A6A3-59CC-9F98-47768E8F496D}"/>
              </a:ext>
            </a:extLst>
          </p:cNvPr>
          <p:cNvSpPr/>
          <p:nvPr/>
        </p:nvSpPr>
        <p:spPr>
          <a:xfrm>
            <a:off x="4603434" y="4226241"/>
            <a:ext cx="1114425" cy="437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약돌진</a:t>
            </a:r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후 위로 베기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34C3A2-1F3A-8FFA-BFE7-DA4AB632DB24}"/>
              </a:ext>
            </a:extLst>
          </p:cNvPr>
          <p:cNvSpPr/>
          <p:nvPr/>
        </p:nvSpPr>
        <p:spPr>
          <a:xfrm>
            <a:off x="1140141" y="3598226"/>
            <a:ext cx="1114425" cy="437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옆으로 베기</a:t>
            </a:r>
            <a:endParaRPr lang="en-US" altLang="ko-KR" sz="1000" dirty="0">
              <a:solidFill>
                <a:schemeClr val="tx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3F5A40-7F63-73BB-4791-367051C4241A}"/>
              </a:ext>
            </a:extLst>
          </p:cNvPr>
          <p:cNvSpPr/>
          <p:nvPr/>
        </p:nvSpPr>
        <p:spPr>
          <a:xfrm>
            <a:off x="1140141" y="4251959"/>
            <a:ext cx="1114425" cy="437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약돌진</a:t>
            </a:r>
            <a:endParaRPr lang="ko-KR" altLang="en-US" sz="1000" dirty="0">
              <a:solidFill>
                <a:schemeClr val="tx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027168-F605-CCE9-50E6-0CF64A33FEF7}"/>
              </a:ext>
            </a:extLst>
          </p:cNvPr>
          <p:cNvSpPr/>
          <p:nvPr/>
        </p:nvSpPr>
        <p:spPr>
          <a:xfrm>
            <a:off x="3165592" y="5480689"/>
            <a:ext cx="1114425" cy="437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선정된 일반 공격</a:t>
            </a:r>
            <a:endParaRPr lang="en-US" altLang="ko-KR" sz="1000" dirty="0">
              <a:solidFill>
                <a:schemeClr val="tx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AF4EA9-E4C0-6446-92D5-B6024E857005}"/>
              </a:ext>
            </a:extLst>
          </p:cNvPr>
          <p:cNvSpPr/>
          <p:nvPr/>
        </p:nvSpPr>
        <p:spPr>
          <a:xfrm>
            <a:off x="3165591" y="9113225"/>
            <a:ext cx="1114425" cy="437198"/>
          </a:xfrm>
          <a:prstGeom prst="rect">
            <a:avLst/>
          </a:prstGeom>
          <a:solidFill>
            <a:srgbClr val="A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대기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AC1B9D7-A5E8-9327-7057-DBC85DDD89EC}"/>
              </a:ext>
            </a:extLst>
          </p:cNvPr>
          <p:cNvSpPr/>
          <p:nvPr/>
        </p:nvSpPr>
        <p:spPr>
          <a:xfrm>
            <a:off x="5133739" y="8165558"/>
            <a:ext cx="1114425" cy="4371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공격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702F44-5B2A-3454-DA18-CB7747A10180}"/>
              </a:ext>
            </a:extLst>
          </p:cNvPr>
          <p:cNvSpPr/>
          <p:nvPr/>
        </p:nvSpPr>
        <p:spPr>
          <a:xfrm>
            <a:off x="3170153" y="11184842"/>
            <a:ext cx="1114425" cy="4371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돌진 공격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C532411-A546-9043-3341-B962A21D15C1}"/>
              </a:ext>
            </a:extLst>
          </p:cNvPr>
          <p:cNvSpPr/>
          <p:nvPr/>
        </p:nvSpPr>
        <p:spPr>
          <a:xfrm>
            <a:off x="4977999" y="11152159"/>
            <a:ext cx="1114425" cy="4371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원거리 공격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4FBA36EF-AD37-793A-D0B4-D88E88719285}"/>
              </a:ext>
            </a:extLst>
          </p:cNvPr>
          <p:cNvCxnSpPr>
            <a:stCxn id="31" idx="3"/>
            <a:endCxn id="3" idx="3"/>
          </p:cNvCxnSpPr>
          <p:nvPr/>
        </p:nvCxnSpPr>
        <p:spPr>
          <a:xfrm flipH="1" flipV="1">
            <a:off x="3951288" y="1321791"/>
            <a:ext cx="2296876" cy="7062366"/>
          </a:xfrm>
          <a:prstGeom prst="bentConnector3">
            <a:avLst>
              <a:gd name="adj1" fmla="val -995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51A174D-0129-F724-6B61-6D3B60C448D7}"/>
              </a:ext>
            </a:extLst>
          </p:cNvPr>
          <p:cNvCxnSpPr>
            <a:cxnSpLocks/>
            <a:stCxn id="66" idx="2"/>
            <a:endCxn id="27" idx="0"/>
          </p:cNvCxnSpPr>
          <p:nvPr/>
        </p:nvCxnSpPr>
        <p:spPr>
          <a:xfrm>
            <a:off x="3722803" y="8806572"/>
            <a:ext cx="1" cy="3066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6FCBF-2FFE-E0AB-B3F4-AB21484FC185}"/>
              </a:ext>
            </a:extLst>
          </p:cNvPr>
          <p:cNvSpPr/>
          <p:nvPr/>
        </p:nvSpPr>
        <p:spPr>
          <a:xfrm>
            <a:off x="622300" y="2057715"/>
            <a:ext cx="5473700" cy="3037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9745FB-3773-13E7-612D-5D86E552B541}"/>
              </a:ext>
            </a:extLst>
          </p:cNvPr>
          <p:cNvSpPr/>
          <p:nvPr/>
        </p:nvSpPr>
        <p:spPr>
          <a:xfrm>
            <a:off x="876300" y="2742432"/>
            <a:ext cx="1600200" cy="2147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8E67C4-D982-00A1-9ECB-969E8E228C63}"/>
              </a:ext>
            </a:extLst>
          </p:cNvPr>
          <p:cNvSpPr/>
          <p:nvPr/>
        </p:nvSpPr>
        <p:spPr>
          <a:xfrm>
            <a:off x="2593976" y="2742431"/>
            <a:ext cx="1600200" cy="1432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8616D9-0657-D446-5454-C3C148CF0DC5}"/>
              </a:ext>
            </a:extLst>
          </p:cNvPr>
          <p:cNvSpPr/>
          <p:nvPr/>
        </p:nvSpPr>
        <p:spPr>
          <a:xfrm>
            <a:off x="4327528" y="2728786"/>
            <a:ext cx="1600200" cy="2160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3301D7-029C-A67E-3516-FB16379B2E23}"/>
              </a:ext>
            </a:extLst>
          </p:cNvPr>
          <p:cNvSpPr/>
          <p:nvPr/>
        </p:nvSpPr>
        <p:spPr>
          <a:xfrm>
            <a:off x="1154905" y="2371154"/>
            <a:ext cx="1114425" cy="437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첫번째 일반 공격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AB5C3BE-E21C-B66C-9B13-F58A3BCA30BD}"/>
              </a:ext>
            </a:extLst>
          </p:cNvPr>
          <p:cNvSpPr/>
          <p:nvPr/>
        </p:nvSpPr>
        <p:spPr>
          <a:xfrm>
            <a:off x="2844322" y="2382936"/>
            <a:ext cx="1114425" cy="437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두번째 일반 공격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C597F3-2AF6-35FB-AE86-75266825A441}"/>
              </a:ext>
            </a:extLst>
          </p:cNvPr>
          <p:cNvSpPr/>
          <p:nvPr/>
        </p:nvSpPr>
        <p:spPr>
          <a:xfrm>
            <a:off x="4600493" y="2393251"/>
            <a:ext cx="1114425" cy="437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세번째 일반 공격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052473-8918-127B-84C0-1B5CAFDA1D28}"/>
              </a:ext>
            </a:extLst>
          </p:cNvPr>
          <p:cNvSpPr/>
          <p:nvPr/>
        </p:nvSpPr>
        <p:spPr>
          <a:xfrm>
            <a:off x="2797292" y="1819966"/>
            <a:ext cx="1202134" cy="437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세가지 일반 공격 중</a:t>
            </a:r>
            <a:endParaRPr lang="en-US" altLang="ko-KR" sz="1000" dirty="0">
              <a:solidFill>
                <a:schemeClr val="tx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랜덤으로 선정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849E69D-89BD-A1DB-5F0C-4243948CEA0A}"/>
              </a:ext>
            </a:extLst>
          </p:cNvPr>
          <p:cNvCxnSpPr>
            <a:stCxn id="3" idx="2"/>
            <a:endCxn id="33" idx="0"/>
          </p:cNvCxnSpPr>
          <p:nvPr/>
        </p:nvCxnSpPr>
        <p:spPr>
          <a:xfrm>
            <a:off x="3394076" y="1540390"/>
            <a:ext cx="4283" cy="2795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04A0600-DF7A-A294-E087-76E21E4EC186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722802" y="5121200"/>
            <a:ext cx="3" cy="3594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275FF58-F2C0-5C90-4242-71CBA47F3BC5}"/>
              </a:ext>
            </a:extLst>
          </p:cNvPr>
          <p:cNvCxnSpPr>
            <a:cxnSpLocks/>
            <a:stCxn id="23" idx="2"/>
            <a:endCxn id="58" idx="0"/>
          </p:cNvCxnSpPr>
          <p:nvPr/>
        </p:nvCxnSpPr>
        <p:spPr>
          <a:xfrm flipH="1">
            <a:off x="3722804" y="5917887"/>
            <a:ext cx="1" cy="2677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판단 57">
            <a:extLst>
              <a:ext uri="{FF2B5EF4-FFF2-40B4-BE49-F238E27FC236}">
                <a16:creationId xmlns:a16="http://schemas.microsoft.com/office/drawing/2014/main" id="{BED8178A-0AB7-C382-CADB-34FDE09F3BC3}"/>
              </a:ext>
            </a:extLst>
          </p:cNvPr>
          <p:cNvSpPr/>
          <p:nvPr/>
        </p:nvSpPr>
        <p:spPr>
          <a:xfrm>
            <a:off x="2784076" y="6185604"/>
            <a:ext cx="1877456" cy="84483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일반 공격이 종료 되었는가</a:t>
            </a:r>
            <a:r>
              <a:rPr lang="en-US" altLang="ko-KR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?</a:t>
            </a:r>
            <a:endParaRPr lang="ko-KR" altLang="en-US" sz="1000" dirty="0">
              <a:solidFill>
                <a:schemeClr val="tx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E1CD09C-BB36-670E-454A-B4566AD2DA20}"/>
              </a:ext>
            </a:extLst>
          </p:cNvPr>
          <p:cNvSpPr/>
          <p:nvPr/>
        </p:nvSpPr>
        <p:spPr>
          <a:xfrm>
            <a:off x="3165592" y="7298151"/>
            <a:ext cx="1114425" cy="437198"/>
          </a:xfrm>
          <a:prstGeom prst="rect">
            <a:avLst/>
          </a:prstGeom>
          <a:solidFill>
            <a:srgbClr val="A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대기 상태</a:t>
            </a:r>
            <a:endParaRPr lang="en-US" altLang="ko-KR" sz="1000" b="1" dirty="0">
              <a:solidFill>
                <a:schemeClr val="tx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E2CAE6C-3F6F-46BA-1F3B-7F7BB7C1C23E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>
            <a:off x="3722804" y="7030434"/>
            <a:ext cx="1" cy="26771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3634C0B1-A60F-049F-C78E-C9A7F4031F85}"/>
              </a:ext>
            </a:extLst>
          </p:cNvPr>
          <p:cNvCxnSpPr>
            <a:stCxn id="58" idx="3"/>
            <a:endCxn id="23" idx="3"/>
          </p:cNvCxnSpPr>
          <p:nvPr/>
        </p:nvCxnSpPr>
        <p:spPr>
          <a:xfrm flipH="1" flipV="1">
            <a:off x="4280017" y="5699288"/>
            <a:ext cx="381515" cy="908731"/>
          </a:xfrm>
          <a:prstGeom prst="bentConnector3">
            <a:avLst>
              <a:gd name="adj1" fmla="val -5991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판단 65">
            <a:extLst>
              <a:ext uri="{FF2B5EF4-FFF2-40B4-BE49-F238E27FC236}">
                <a16:creationId xmlns:a16="http://schemas.microsoft.com/office/drawing/2014/main" id="{4C1CD390-86BC-77B5-4A47-561BD4544FAA}"/>
              </a:ext>
            </a:extLst>
          </p:cNvPr>
          <p:cNvSpPr/>
          <p:nvPr/>
        </p:nvSpPr>
        <p:spPr>
          <a:xfrm>
            <a:off x="2649356" y="7961742"/>
            <a:ext cx="2146893" cy="84483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보스와 캐릭터의 거리가 </a:t>
            </a:r>
            <a:r>
              <a:rPr lang="en-US" altLang="ko-KR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2m </a:t>
            </a:r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이하인가</a:t>
            </a:r>
            <a:r>
              <a:rPr lang="en-US" altLang="ko-KR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?</a:t>
            </a:r>
            <a:endParaRPr lang="ko-KR" altLang="en-US" sz="1000" dirty="0">
              <a:solidFill>
                <a:schemeClr val="tx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C02F85A-1AFD-4ACC-A2AF-95EE040D93C4}"/>
              </a:ext>
            </a:extLst>
          </p:cNvPr>
          <p:cNvCxnSpPr>
            <a:cxnSpLocks/>
            <a:stCxn id="60" idx="2"/>
            <a:endCxn id="66" idx="0"/>
          </p:cNvCxnSpPr>
          <p:nvPr/>
        </p:nvCxnSpPr>
        <p:spPr>
          <a:xfrm flipH="1">
            <a:off x="3722803" y="7735349"/>
            <a:ext cx="2" cy="2263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판단 74">
            <a:extLst>
              <a:ext uri="{FF2B5EF4-FFF2-40B4-BE49-F238E27FC236}">
                <a16:creationId xmlns:a16="http://schemas.microsoft.com/office/drawing/2014/main" id="{7702363F-CED7-4DA7-6273-8E51B5C5BD66}"/>
              </a:ext>
            </a:extLst>
          </p:cNvPr>
          <p:cNvSpPr/>
          <p:nvPr/>
        </p:nvSpPr>
        <p:spPr>
          <a:xfrm>
            <a:off x="2650828" y="9995539"/>
            <a:ext cx="2146893" cy="84483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보스와 캐릭터의 거리가 </a:t>
            </a:r>
            <a:r>
              <a:rPr lang="en-US" altLang="ko-KR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2m </a:t>
            </a:r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이상 </a:t>
            </a:r>
            <a:r>
              <a:rPr lang="en-US" altLang="ko-KR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8m</a:t>
            </a:r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이하인가</a:t>
            </a:r>
            <a:r>
              <a:rPr lang="en-US" altLang="ko-KR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?</a:t>
            </a:r>
            <a:endParaRPr lang="ko-KR" altLang="en-US" sz="1000" dirty="0">
              <a:solidFill>
                <a:schemeClr val="tx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1052E13-026F-6007-BF3F-B50D87E27A08}"/>
              </a:ext>
            </a:extLst>
          </p:cNvPr>
          <p:cNvCxnSpPr>
            <a:stCxn id="27" idx="2"/>
            <a:endCxn id="75" idx="0"/>
          </p:cNvCxnSpPr>
          <p:nvPr/>
        </p:nvCxnSpPr>
        <p:spPr>
          <a:xfrm>
            <a:off x="3722804" y="9550423"/>
            <a:ext cx="1471" cy="4451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818330F-B054-2B64-E84F-79E6DB25E3A8}"/>
              </a:ext>
            </a:extLst>
          </p:cNvPr>
          <p:cNvCxnSpPr>
            <a:stCxn id="75" idx="2"/>
            <a:endCxn id="35" idx="0"/>
          </p:cNvCxnSpPr>
          <p:nvPr/>
        </p:nvCxnSpPr>
        <p:spPr>
          <a:xfrm>
            <a:off x="3724275" y="10840369"/>
            <a:ext cx="3091" cy="3444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7CBBB5A0-9706-23D6-AE91-C084EAC76D37}"/>
              </a:ext>
            </a:extLst>
          </p:cNvPr>
          <p:cNvCxnSpPr>
            <a:stCxn id="75" idx="3"/>
            <a:endCxn id="37" idx="0"/>
          </p:cNvCxnSpPr>
          <p:nvPr/>
        </p:nvCxnSpPr>
        <p:spPr>
          <a:xfrm>
            <a:off x="4797721" y="10417954"/>
            <a:ext cx="737491" cy="73420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35C870A-ECF0-A2CA-D4C7-CCEF913BCB29}"/>
              </a:ext>
            </a:extLst>
          </p:cNvPr>
          <p:cNvSpPr txBox="1"/>
          <p:nvPr/>
        </p:nvSpPr>
        <p:spPr>
          <a:xfrm>
            <a:off x="287960" y="262341"/>
            <a:ext cx="6404940" cy="400110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일반 공격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37BD8F8-CE90-6D85-8681-A6A78A434E45}"/>
              </a:ext>
            </a:extLst>
          </p:cNvPr>
          <p:cNvCxnSpPr>
            <a:cxnSpLocks/>
          </p:cNvCxnSpPr>
          <p:nvPr/>
        </p:nvCxnSpPr>
        <p:spPr>
          <a:xfrm>
            <a:off x="186419" y="714348"/>
            <a:ext cx="6341381" cy="0"/>
          </a:xfrm>
          <a:prstGeom prst="line">
            <a:avLst/>
          </a:prstGeom>
          <a:ln w="28575">
            <a:solidFill>
              <a:srgbClr val="184241"/>
            </a:solidFill>
            <a:headEnd type="oval" w="med" len="med"/>
            <a:tailEnd type="oval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6A17B0F-C6EE-20F8-ADEF-7DD7991C9F7B}"/>
              </a:ext>
            </a:extLst>
          </p:cNvPr>
          <p:cNvSpPr txBox="1"/>
          <p:nvPr/>
        </p:nvSpPr>
        <p:spPr>
          <a:xfrm>
            <a:off x="343339" y="5968605"/>
            <a:ext cx="264207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일반 공격은 총 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3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가지로 랜덤으로</a:t>
            </a:r>
            <a:b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사용 된다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선정된 일반 공격이 있으면 시전 후</a:t>
            </a:r>
            <a:b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종료 여부를 확인한다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종료 되면 대기 상태가 된다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캐릭터와의 거리가 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2m 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이하 일 경우</a:t>
            </a:r>
            <a:b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일반 공격을 다시 시전한다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  <a:b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이때 다시 시전 할 때도 랜덤으로 선정</a:t>
            </a:r>
            <a:endParaRPr lang="en-US" altLang="ko-KR" sz="1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2m 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이상 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8m 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이하의 경우 돌진 공격</a:t>
            </a:r>
            <a:b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8m 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이상일 경우 원거리 공격</a:t>
            </a:r>
            <a:endParaRPr lang="en-US" altLang="ko-KR" sz="1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A414B2D9-54A7-1075-8E83-2B6CAC4379B9}"/>
              </a:ext>
            </a:extLst>
          </p:cNvPr>
          <p:cNvCxnSpPr>
            <a:stCxn id="66" idx="3"/>
            <a:endCxn id="31" idx="1"/>
          </p:cNvCxnSpPr>
          <p:nvPr/>
        </p:nvCxnSpPr>
        <p:spPr>
          <a:xfrm>
            <a:off x="4796249" y="8384157"/>
            <a:ext cx="33749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3D17FC-8407-2987-0077-D2ABB3B07A4E}"/>
              </a:ext>
            </a:extLst>
          </p:cNvPr>
          <p:cNvSpPr/>
          <p:nvPr/>
        </p:nvSpPr>
        <p:spPr>
          <a:xfrm>
            <a:off x="1815617" y="1068776"/>
            <a:ext cx="1114425" cy="4371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돌진 공격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676C17-D07C-43E3-86ED-A70C53245BF9}"/>
              </a:ext>
            </a:extLst>
          </p:cNvPr>
          <p:cNvSpPr/>
          <p:nvPr/>
        </p:nvSpPr>
        <p:spPr>
          <a:xfrm>
            <a:off x="1815617" y="2914076"/>
            <a:ext cx="1114425" cy="437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공격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20E2B1-9FE1-1945-3BC5-333AA18B13D4}"/>
              </a:ext>
            </a:extLst>
          </p:cNvPr>
          <p:cNvSpPr/>
          <p:nvPr/>
        </p:nvSpPr>
        <p:spPr>
          <a:xfrm>
            <a:off x="1815617" y="4759253"/>
            <a:ext cx="1114425" cy="4371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대기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39A68C-6537-6C8C-EFD7-7F3D137F1B07}"/>
              </a:ext>
            </a:extLst>
          </p:cNvPr>
          <p:cNvSpPr txBox="1"/>
          <p:nvPr/>
        </p:nvSpPr>
        <p:spPr>
          <a:xfrm>
            <a:off x="287960" y="262341"/>
            <a:ext cx="6404940" cy="400110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돌진 공격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FB3EBF0-AE44-3DAE-FF5C-C18B8C30AC23}"/>
              </a:ext>
            </a:extLst>
          </p:cNvPr>
          <p:cNvCxnSpPr>
            <a:cxnSpLocks/>
          </p:cNvCxnSpPr>
          <p:nvPr/>
        </p:nvCxnSpPr>
        <p:spPr>
          <a:xfrm>
            <a:off x="186419" y="714348"/>
            <a:ext cx="6341381" cy="0"/>
          </a:xfrm>
          <a:prstGeom prst="line">
            <a:avLst/>
          </a:prstGeom>
          <a:ln w="28575">
            <a:solidFill>
              <a:srgbClr val="184241"/>
            </a:solidFill>
            <a:headEnd type="oval" w="med" len="med"/>
            <a:tailEnd type="oval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FF0EF00B-D45E-1DE5-A1C0-67C24D8FD1D7}"/>
              </a:ext>
            </a:extLst>
          </p:cNvPr>
          <p:cNvSpPr/>
          <p:nvPr/>
        </p:nvSpPr>
        <p:spPr>
          <a:xfrm>
            <a:off x="1349979" y="1762755"/>
            <a:ext cx="2045699" cy="84483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보스와 캐릭터의 거리가 </a:t>
            </a:r>
            <a:r>
              <a:rPr lang="en-US" altLang="ko-KR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2m</a:t>
            </a:r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이상 </a:t>
            </a:r>
            <a:r>
              <a:rPr lang="en-US" altLang="ko-KR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8m</a:t>
            </a:r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이하인가</a:t>
            </a:r>
            <a:r>
              <a:rPr lang="en-US" altLang="ko-KR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?</a:t>
            </a:r>
            <a:endParaRPr lang="ko-KR" altLang="en-US" sz="1000" dirty="0">
              <a:solidFill>
                <a:schemeClr val="tx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A46E95-EDED-B227-8149-AFA1041D1F91}"/>
              </a:ext>
            </a:extLst>
          </p:cNvPr>
          <p:cNvSpPr/>
          <p:nvPr/>
        </p:nvSpPr>
        <p:spPr>
          <a:xfrm>
            <a:off x="3822217" y="1966571"/>
            <a:ext cx="1114425" cy="4371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원거리 공격</a:t>
            </a:r>
            <a:endParaRPr lang="en-US" altLang="ko-KR" sz="1000" dirty="0">
              <a:solidFill>
                <a:schemeClr val="tx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Or</a:t>
            </a:r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일반 공격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CC7CF71-C5EC-27C3-AB92-8F2E8275791D}"/>
              </a:ext>
            </a:extLst>
          </p:cNvPr>
          <p:cNvCxnSpPr>
            <a:stCxn id="2" idx="2"/>
            <a:endCxn id="9" idx="0"/>
          </p:cNvCxnSpPr>
          <p:nvPr/>
        </p:nvCxnSpPr>
        <p:spPr>
          <a:xfrm flipH="1">
            <a:off x="2372829" y="1505974"/>
            <a:ext cx="1" cy="2567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7E3263F-B64E-B31A-3395-FE7FB9896BF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395678" y="2185170"/>
            <a:ext cx="42653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F1B56D-1673-1716-E0D1-9A55E838C97F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2372828" y="2607585"/>
            <a:ext cx="1" cy="3064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268B9AAD-3C11-FF66-54CF-2759E464CCF5}"/>
              </a:ext>
            </a:extLst>
          </p:cNvPr>
          <p:cNvSpPr/>
          <p:nvPr/>
        </p:nvSpPr>
        <p:spPr>
          <a:xfrm>
            <a:off x="1349978" y="3657765"/>
            <a:ext cx="2045699" cy="84483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공격이 종료 되었는가</a:t>
            </a:r>
            <a:r>
              <a:rPr lang="en-US" altLang="ko-KR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?</a:t>
            </a:r>
            <a:endParaRPr lang="ko-KR" altLang="en-US" sz="1000" dirty="0">
              <a:solidFill>
                <a:schemeClr val="tx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21E943C-A9EC-8E34-A997-2CEF66353B6E}"/>
              </a:ext>
            </a:extLst>
          </p:cNvPr>
          <p:cNvCxnSpPr>
            <a:stCxn id="23" idx="1"/>
            <a:endCxn id="16" idx="1"/>
          </p:cNvCxnSpPr>
          <p:nvPr/>
        </p:nvCxnSpPr>
        <p:spPr>
          <a:xfrm rot="10800000" flipH="1">
            <a:off x="1349977" y="3132676"/>
            <a:ext cx="465639" cy="947505"/>
          </a:xfrm>
          <a:prstGeom prst="bentConnector3">
            <a:avLst>
              <a:gd name="adj1" fmla="val -4909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1AD7AB1-F298-B48E-FD73-838C0719766E}"/>
              </a:ext>
            </a:extLst>
          </p:cNvPr>
          <p:cNvCxnSpPr>
            <a:stCxn id="16" idx="2"/>
            <a:endCxn id="23" idx="0"/>
          </p:cNvCxnSpPr>
          <p:nvPr/>
        </p:nvCxnSpPr>
        <p:spPr>
          <a:xfrm flipH="1">
            <a:off x="2372828" y="3351274"/>
            <a:ext cx="2" cy="306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3EBDDDA-7B02-A700-7536-BAECBBD09C12}"/>
              </a:ext>
            </a:extLst>
          </p:cNvPr>
          <p:cNvCxnSpPr>
            <a:stCxn id="23" idx="2"/>
            <a:endCxn id="20" idx="0"/>
          </p:cNvCxnSpPr>
          <p:nvPr/>
        </p:nvCxnSpPr>
        <p:spPr>
          <a:xfrm>
            <a:off x="2372828" y="4502595"/>
            <a:ext cx="2" cy="2566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A0B446F-CE2F-EE8D-1DCB-A434ACB585F5}"/>
              </a:ext>
            </a:extLst>
          </p:cNvPr>
          <p:cNvSpPr txBox="1"/>
          <p:nvPr/>
        </p:nvSpPr>
        <p:spPr>
          <a:xfrm>
            <a:off x="329836" y="5480709"/>
            <a:ext cx="6404940" cy="400110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아시아헤드3" panose="02020600000000000000" pitchFamily="18" charset="-127"/>
                <a:ea typeface="a아시아헤드3" panose="02020600000000000000" pitchFamily="18" charset="-127"/>
              </a:rPr>
              <a:t>원거리 공격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AAF255F-C38D-02CC-F1E8-68371496502D}"/>
              </a:ext>
            </a:extLst>
          </p:cNvPr>
          <p:cNvCxnSpPr>
            <a:cxnSpLocks/>
          </p:cNvCxnSpPr>
          <p:nvPr/>
        </p:nvCxnSpPr>
        <p:spPr>
          <a:xfrm>
            <a:off x="228295" y="5932716"/>
            <a:ext cx="6341381" cy="0"/>
          </a:xfrm>
          <a:prstGeom prst="line">
            <a:avLst/>
          </a:prstGeom>
          <a:ln w="28575">
            <a:solidFill>
              <a:srgbClr val="184241"/>
            </a:solidFill>
            <a:headEnd type="oval" w="med" len="med"/>
            <a:tailEnd type="oval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B977273-193A-338E-9116-6E5E3D548DD8}"/>
              </a:ext>
            </a:extLst>
          </p:cNvPr>
          <p:cNvSpPr/>
          <p:nvPr/>
        </p:nvSpPr>
        <p:spPr>
          <a:xfrm>
            <a:off x="1422400" y="6613575"/>
            <a:ext cx="1114425" cy="4371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원거리 공격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5BAEC22-B122-E526-BD9A-89870FF37D20}"/>
              </a:ext>
            </a:extLst>
          </p:cNvPr>
          <p:cNvSpPr/>
          <p:nvPr/>
        </p:nvSpPr>
        <p:spPr>
          <a:xfrm>
            <a:off x="1422400" y="8458875"/>
            <a:ext cx="1114425" cy="437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공격</a:t>
            </a:r>
          </a:p>
        </p:txBody>
      </p:sp>
      <p:sp>
        <p:nvSpPr>
          <p:cNvPr id="69" name="순서도: 판단 68">
            <a:extLst>
              <a:ext uri="{FF2B5EF4-FFF2-40B4-BE49-F238E27FC236}">
                <a16:creationId xmlns:a16="http://schemas.microsoft.com/office/drawing/2014/main" id="{ECEA6DD9-9D48-725F-ADBE-C8B40E17FDBA}"/>
              </a:ext>
            </a:extLst>
          </p:cNvPr>
          <p:cNvSpPr/>
          <p:nvPr/>
        </p:nvSpPr>
        <p:spPr>
          <a:xfrm>
            <a:off x="956762" y="7307554"/>
            <a:ext cx="2045699" cy="84483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보스와 캐릭터의 거리가 </a:t>
            </a:r>
            <a:r>
              <a:rPr lang="en-US" altLang="ko-KR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8m</a:t>
            </a:r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이상인가</a:t>
            </a:r>
            <a:r>
              <a:rPr lang="en-US" altLang="ko-KR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?</a:t>
            </a:r>
            <a:endParaRPr lang="ko-KR" altLang="en-US" sz="1000" dirty="0">
              <a:solidFill>
                <a:schemeClr val="tx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9CB232E-4DB7-1DF4-E2E6-6AC63B30EC6A}"/>
              </a:ext>
            </a:extLst>
          </p:cNvPr>
          <p:cNvSpPr/>
          <p:nvPr/>
        </p:nvSpPr>
        <p:spPr>
          <a:xfrm>
            <a:off x="3429000" y="7511370"/>
            <a:ext cx="1114425" cy="4371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추격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FF8C946-462E-FC69-BD63-CF256ACD49B7}"/>
              </a:ext>
            </a:extLst>
          </p:cNvPr>
          <p:cNvCxnSpPr>
            <a:cxnSpLocks/>
            <a:stCxn id="63" idx="2"/>
            <a:endCxn id="69" idx="0"/>
          </p:cNvCxnSpPr>
          <p:nvPr/>
        </p:nvCxnSpPr>
        <p:spPr>
          <a:xfrm flipH="1">
            <a:off x="1979612" y="7050773"/>
            <a:ext cx="1" cy="2567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1647499-CBD7-0438-724A-2392AE4868B0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3002461" y="7729969"/>
            <a:ext cx="42653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4B9228B-8E12-F413-FD8C-7692C49DB8F9}"/>
              </a:ext>
            </a:extLst>
          </p:cNvPr>
          <p:cNvCxnSpPr>
            <a:cxnSpLocks/>
            <a:stCxn id="69" idx="2"/>
            <a:endCxn id="65" idx="0"/>
          </p:cNvCxnSpPr>
          <p:nvPr/>
        </p:nvCxnSpPr>
        <p:spPr>
          <a:xfrm>
            <a:off x="1979612" y="8152384"/>
            <a:ext cx="1" cy="3064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순서도: 판단 78">
            <a:extLst>
              <a:ext uri="{FF2B5EF4-FFF2-40B4-BE49-F238E27FC236}">
                <a16:creationId xmlns:a16="http://schemas.microsoft.com/office/drawing/2014/main" id="{6FFA0F84-E0BF-BEF5-979E-82BF80D55F98}"/>
              </a:ext>
            </a:extLst>
          </p:cNvPr>
          <p:cNvSpPr/>
          <p:nvPr/>
        </p:nvSpPr>
        <p:spPr>
          <a:xfrm>
            <a:off x="956761" y="9202564"/>
            <a:ext cx="2045699" cy="84483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공격에 성공하였는가</a:t>
            </a:r>
            <a:r>
              <a:rPr lang="en-US" altLang="ko-KR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?</a:t>
            </a:r>
            <a:endParaRPr lang="ko-KR" altLang="en-US" sz="1000" dirty="0">
              <a:solidFill>
                <a:schemeClr val="tx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BBC844C-68C9-6B8F-2E9B-13480E1B0C7C}"/>
              </a:ext>
            </a:extLst>
          </p:cNvPr>
          <p:cNvCxnSpPr>
            <a:cxnSpLocks/>
            <a:stCxn id="65" idx="2"/>
            <a:endCxn id="79" idx="0"/>
          </p:cNvCxnSpPr>
          <p:nvPr/>
        </p:nvCxnSpPr>
        <p:spPr>
          <a:xfrm flipH="1">
            <a:off x="1979611" y="8896073"/>
            <a:ext cx="2" cy="306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74CB702-5D26-AA39-DB2C-222FE5CBC3F0}"/>
              </a:ext>
            </a:extLst>
          </p:cNvPr>
          <p:cNvSpPr/>
          <p:nvPr/>
        </p:nvSpPr>
        <p:spPr>
          <a:xfrm>
            <a:off x="1422397" y="10284914"/>
            <a:ext cx="1114425" cy="437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돌진 공격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E6C68DB-1BD6-1736-88B1-3820F6B33AC8}"/>
              </a:ext>
            </a:extLst>
          </p:cNvPr>
          <p:cNvSpPr/>
          <p:nvPr/>
        </p:nvSpPr>
        <p:spPr>
          <a:xfrm>
            <a:off x="3296917" y="10284914"/>
            <a:ext cx="1114425" cy="437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대기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C7571198-BA89-CCC0-D77C-61836FA5BD3C}"/>
              </a:ext>
            </a:extLst>
          </p:cNvPr>
          <p:cNvCxnSpPr>
            <a:endCxn id="89" idx="0"/>
          </p:cNvCxnSpPr>
          <p:nvPr/>
        </p:nvCxnSpPr>
        <p:spPr>
          <a:xfrm flipH="1">
            <a:off x="1979610" y="10047394"/>
            <a:ext cx="1" cy="2375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E1A14D37-680D-64C2-2E61-56C7BB79DDB8}"/>
              </a:ext>
            </a:extLst>
          </p:cNvPr>
          <p:cNvCxnSpPr>
            <a:stCxn id="79" idx="3"/>
            <a:endCxn id="90" idx="0"/>
          </p:cNvCxnSpPr>
          <p:nvPr/>
        </p:nvCxnSpPr>
        <p:spPr>
          <a:xfrm>
            <a:off x="3002460" y="9624979"/>
            <a:ext cx="851670" cy="65993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FEE8F17-AC23-F38D-E282-12DD4AAA8B0E}"/>
              </a:ext>
            </a:extLst>
          </p:cNvPr>
          <p:cNvCxnSpPr>
            <a:stCxn id="89" idx="3"/>
            <a:endCxn id="90" idx="1"/>
          </p:cNvCxnSpPr>
          <p:nvPr/>
        </p:nvCxnSpPr>
        <p:spPr>
          <a:xfrm>
            <a:off x="2536822" y="10503513"/>
            <a:ext cx="7600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7D362F3-3079-2233-FC95-12DD0D36B18D}"/>
              </a:ext>
            </a:extLst>
          </p:cNvPr>
          <p:cNvSpPr txBox="1"/>
          <p:nvPr/>
        </p:nvSpPr>
        <p:spPr>
          <a:xfrm>
            <a:off x="4050830" y="3118804"/>
            <a:ext cx="2563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2m 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이상 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8m 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이하 일 경우 시전 되는</a:t>
            </a:r>
            <a:b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돌진 공격</a:t>
            </a:r>
            <a:endParaRPr lang="en-US" altLang="ko-KR" sz="1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먼저 거리 계산 후 공격 시전</a:t>
            </a:r>
            <a:endParaRPr lang="en-US" altLang="ko-KR" sz="1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시전 종료 여부 확인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후 종료 시</a:t>
            </a:r>
            <a:b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대기 상태로 이동</a:t>
            </a:r>
            <a:endParaRPr lang="en-US" altLang="ko-KR" sz="1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5C33FDA-C701-0466-22B0-68AB866DF3D0}"/>
              </a:ext>
            </a:extLst>
          </p:cNvPr>
          <p:cNvSpPr txBox="1"/>
          <p:nvPr/>
        </p:nvSpPr>
        <p:spPr>
          <a:xfrm>
            <a:off x="4129378" y="8316292"/>
            <a:ext cx="2755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8m </a:t>
            </a: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이상 일 경우 시전 되는 원거리 공격</a:t>
            </a:r>
            <a:endParaRPr lang="en-US" altLang="ko-KR" sz="1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거리 계산 후 원거리 공격 시전</a:t>
            </a:r>
            <a:endParaRPr lang="en-US" altLang="ko-KR" sz="12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공격 성공 시 추가적으로 돌진공격이</a:t>
            </a:r>
            <a:b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</a:b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시전 된다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실패 시 대기 상태로 이동한다</a:t>
            </a:r>
            <a:r>
              <a:rPr lang="en-US" altLang="ko-KR" sz="12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565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237</Words>
  <Application>Microsoft Office PowerPoint</Application>
  <PresentationFormat>와이드스크린</PresentationFormat>
  <Paragraphs>59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a아시아헤드1</vt:lpstr>
      <vt:lpstr>a아시아헤드3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PC-03</dc:creator>
  <cp:lastModifiedBy>PC-12</cp:lastModifiedBy>
  <cp:revision>16</cp:revision>
  <dcterms:created xsi:type="dcterms:W3CDTF">2022-09-07T06:28:34Z</dcterms:created>
  <dcterms:modified xsi:type="dcterms:W3CDTF">2022-09-07T09:20:10Z</dcterms:modified>
</cp:coreProperties>
</file>