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423" r:id="rId3"/>
    <p:sldId id="432" r:id="rId4"/>
    <p:sldId id="426" r:id="rId5"/>
    <p:sldId id="427" r:id="rId6"/>
    <p:sldId id="428" r:id="rId7"/>
    <p:sldId id="430" r:id="rId8"/>
    <p:sldId id="431" r:id="rId9"/>
    <p:sldId id="4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11D14FE-E26A-414E-9557-CF0EE9D77208}">
          <p14:sldIdLst>
            <p14:sldId id="256"/>
            <p14:sldId id="423"/>
            <p14:sldId id="432"/>
            <p14:sldId id="426"/>
            <p14:sldId id="427"/>
            <p14:sldId id="428"/>
            <p14:sldId id="430"/>
            <p14:sldId id="431"/>
          </p14:sldIdLst>
        </p14:section>
        <p14:section name="엘리트 몬스터" id="{D78C09DD-120A-4801-B592-DF6F0075FF85}">
          <p14:sldIdLst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7210D-F4E9-4509-B17D-EB5DE864155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ACD9-9C8B-4944-BE29-0E99DDB45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4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9127-1FCB-4ACB-B2D3-BE457C4EFF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8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9127-1FCB-4ACB-B2D3-BE457C4EFF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7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9127-1FCB-4ACB-B2D3-BE457C4EFF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9127-1FCB-4ACB-B2D3-BE457C4EFF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8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9127-1FCB-4ACB-B2D3-BE457C4EFF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4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9127-1FCB-4ACB-B2D3-BE457C4EFF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2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9127-1FCB-4ACB-B2D3-BE457C4EFF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5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9127-1FCB-4ACB-B2D3-BE457C4EFF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8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8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3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1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7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6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CAE1-C358-4284-928B-E67B5BFE62D9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D5BD-5B75-4226-AE1A-56A1A163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9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60D0670-9714-4AB2-AF4A-19348709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0" y="1887640"/>
            <a:ext cx="6410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70C3FF-F6D9-4A9D-82D5-733F6E8E3FA0}"/>
              </a:ext>
            </a:extLst>
          </p:cNvPr>
          <p:cNvSpPr/>
          <p:nvPr/>
        </p:nvSpPr>
        <p:spPr>
          <a:xfrm>
            <a:off x="0" y="0"/>
            <a:ext cx="12192000" cy="34149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BFB19-BAC1-47CA-B29B-A8C57BB88A1D}"/>
              </a:ext>
            </a:extLst>
          </p:cNvPr>
          <p:cNvSpPr txBox="1"/>
          <p:nvPr/>
        </p:nvSpPr>
        <p:spPr>
          <a:xfrm>
            <a:off x="145915" y="20452"/>
            <a:ext cx="528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아시아헤드4" panose="02020600000000000000" pitchFamily="18" charset="-127"/>
                <a:ea typeface="a아시아헤드4" panose="02020600000000000000" pitchFamily="18" charset="-127"/>
              </a:rPr>
              <a:t>개요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2528CA-86F8-40BA-9945-13335AB53F19}"/>
              </a:ext>
            </a:extLst>
          </p:cNvPr>
          <p:cNvSpPr/>
          <p:nvPr/>
        </p:nvSpPr>
        <p:spPr>
          <a:xfrm>
            <a:off x="0" y="336282"/>
            <a:ext cx="12192000" cy="3414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098AC-7D3E-47FC-86B1-97B915C01F10}"/>
              </a:ext>
            </a:extLst>
          </p:cNvPr>
          <p:cNvSpPr txBox="1"/>
          <p:nvPr/>
        </p:nvSpPr>
        <p:spPr>
          <a:xfrm>
            <a:off x="343948" y="914400"/>
            <a:ext cx="9546672" cy="52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자세한 외형 설정</a:t>
            </a:r>
            <a:r>
              <a:rPr lang="en-US" altLang="ko-KR" sz="100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레퍼런스 그림 추가 및 설명은 외형 설명 문서 추가 후 기재 할 예정이므로 외형 설명 부분은 대충 어떻게 생겼는지만 알아두면 됩니다</a:t>
            </a:r>
            <a:r>
              <a:rPr lang="en-US" altLang="ko-KR" sz="100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궁금한 점이 생기는 경우 </a:t>
            </a:r>
            <a:r>
              <a:rPr lang="en-US" altLang="ko-KR" sz="100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PM</a:t>
            </a:r>
            <a:r>
              <a:rPr lang="ko-KR" altLang="en-US" sz="100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통해 연락주시면 됩니다</a:t>
            </a:r>
            <a:r>
              <a:rPr lang="en-US" altLang="ko-KR" sz="100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endParaRPr lang="ko-KR" altLang="en-US" sz="100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BE4A53-66DD-4CAD-9F41-14F050D1A03C}"/>
              </a:ext>
            </a:extLst>
          </p:cNvPr>
          <p:cNvSpPr txBox="1"/>
          <p:nvPr/>
        </p:nvSpPr>
        <p:spPr>
          <a:xfrm>
            <a:off x="1496543" y="366195"/>
            <a:ext cx="528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아시아헤드4" panose="02020600000000000000" pitchFamily="18" charset="-127"/>
                <a:ea typeface="a아시아헤드4" panose="02020600000000000000" pitchFamily="18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886252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DEF48-32E6-4F48-90CA-5E6BC7F7BF2F}"/>
              </a:ext>
            </a:extLst>
          </p:cNvPr>
          <p:cNvSpPr/>
          <p:nvPr/>
        </p:nvSpPr>
        <p:spPr>
          <a:xfrm>
            <a:off x="383093" y="1194274"/>
            <a:ext cx="5378595" cy="169114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DDFAE7-6AB6-4F57-9FA2-B65ED6A14BE2}"/>
              </a:ext>
            </a:extLst>
          </p:cNvPr>
          <p:cNvSpPr/>
          <p:nvPr/>
        </p:nvSpPr>
        <p:spPr>
          <a:xfrm>
            <a:off x="6096006" y="1157682"/>
            <a:ext cx="5378595" cy="556327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70C3FF-F6D9-4A9D-82D5-733F6E8E3FA0}"/>
              </a:ext>
            </a:extLst>
          </p:cNvPr>
          <p:cNvSpPr/>
          <p:nvPr/>
        </p:nvSpPr>
        <p:spPr>
          <a:xfrm>
            <a:off x="0" y="0"/>
            <a:ext cx="12192000" cy="34149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B988A8-68FC-449A-9F97-D7CD9779F1AD}"/>
              </a:ext>
            </a:extLst>
          </p:cNvPr>
          <p:cNvSpPr/>
          <p:nvPr/>
        </p:nvSpPr>
        <p:spPr>
          <a:xfrm>
            <a:off x="383093" y="2994274"/>
            <a:ext cx="5378595" cy="116412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D110601F-D134-4ECD-873B-4ADA4E6C1FC3}"/>
              </a:ext>
            </a:extLst>
          </p:cNvPr>
          <p:cNvSpPr/>
          <p:nvPr/>
        </p:nvSpPr>
        <p:spPr>
          <a:xfrm>
            <a:off x="383089" y="2741490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설명</a:t>
            </a:r>
          </a:p>
        </p:txBody>
      </p:sp>
      <p:graphicFrame>
        <p:nvGraphicFramePr>
          <p:cNvPr id="55" name="표 11">
            <a:extLst>
              <a:ext uri="{FF2B5EF4-FFF2-40B4-BE49-F238E27FC236}">
                <a16:creationId xmlns:a16="http://schemas.microsoft.com/office/drawing/2014/main" id="{5F5CCB76-63C5-4F32-BD65-4B003455F5C8}"/>
              </a:ext>
            </a:extLst>
          </p:cNvPr>
          <p:cNvGraphicFramePr>
            <a:graphicFrameLocks noGrp="1"/>
          </p:cNvGraphicFramePr>
          <p:nvPr/>
        </p:nvGraphicFramePr>
        <p:xfrm>
          <a:off x="383090" y="4163956"/>
          <a:ext cx="5378606" cy="256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95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26511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6434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몬스터 상세 정보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헤이든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97368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슬라임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등장 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스테이지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없음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없음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공격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나무에 붙어있다가 플레이어에게 기습해 달라붙어 공격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740771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특수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없음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307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0BFB19-BAC1-47CA-B29B-A8C57BB88A1D}"/>
              </a:ext>
            </a:extLst>
          </p:cNvPr>
          <p:cNvSpPr txBox="1"/>
          <p:nvPr/>
        </p:nvSpPr>
        <p:spPr>
          <a:xfrm>
            <a:off x="145915" y="20452"/>
            <a:ext cx="528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아시아헤드4" panose="02020600000000000000" pitchFamily="18" charset="-127"/>
                <a:ea typeface="a아시아헤드4" panose="02020600000000000000" pitchFamily="18" charset="-127"/>
              </a:rPr>
              <a:t>몬스터 컨셉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2528CA-86F8-40BA-9945-13335AB53F19}"/>
              </a:ext>
            </a:extLst>
          </p:cNvPr>
          <p:cNvSpPr/>
          <p:nvPr/>
        </p:nvSpPr>
        <p:spPr>
          <a:xfrm>
            <a:off x="0" y="336282"/>
            <a:ext cx="12192000" cy="3414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03521-89D3-4A4E-963A-31766A18945F}"/>
              </a:ext>
            </a:extLst>
          </p:cNvPr>
          <p:cNvSpPr txBox="1"/>
          <p:nvPr/>
        </p:nvSpPr>
        <p:spPr>
          <a:xfrm>
            <a:off x="1762262" y="373376"/>
            <a:ext cx="1379192" cy="307777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몬스터 정보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5B5D425-1B85-48F9-A2E6-C9489CE38152}"/>
              </a:ext>
            </a:extLst>
          </p:cNvPr>
          <p:cNvSpPr/>
          <p:nvPr/>
        </p:nvSpPr>
        <p:spPr>
          <a:xfrm>
            <a:off x="6096002" y="842505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스킬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C60B2-5BA8-44F6-A4DB-F30DAB37B07C}"/>
              </a:ext>
            </a:extLst>
          </p:cNvPr>
          <p:cNvSpPr txBox="1"/>
          <p:nvPr/>
        </p:nvSpPr>
        <p:spPr>
          <a:xfrm>
            <a:off x="483108" y="3111203"/>
            <a:ext cx="5178560" cy="988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숲 속 나무에 기생하는 몬스터로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이동시 땅을 기어다닌다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지나가는 사람 위로 떨어져 사람에게 달라붙어 공격한다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이후부터는 점프하여 달라붙어 공격한다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 몬스터가 달라붙을 시 이 몬스터의 공격이 끝날 때까지 움직일 수 없다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2F9F7575-CEC3-457B-8702-B2F5E8FA842C}"/>
              </a:ext>
            </a:extLst>
          </p:cNvPr>
          <p:cNvSpPr/>
          <p:nvPr/>
        </p:nvSpPr>
        <p:spPr>
          <a:xfrm>
            <a:off x="383089" y="858633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간단 외형 설명</a:t>
            </a:r>
          </a:p>
        </p:txBody>
      </p:sp>
      <p:pic>
        <p:nvPicPr>
          <p:cNvPr id="22" name="Picture 2" descr="게임의 슬라임 몬스터 (투명) - 스톡일러스트 [70253054] - PIXTA">
            <a:extLst>
              <a:ext uri="{FF2B5EF4-FFF2-40B4-BE49-F238E27FC236}">
                <a16:creationId xmlns:a16="http://schemas.microsoft.com/office/drawing/2014/main" id="{48ABC1A0-CADA-4410-A4FD-D5EFF1FE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3" y="1276590"/>
            <a:ext cx="1996430" cy="120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C3C68-4788-4ABA-8E1A-33A72B6BF3D1}"/>
              </a:ext>
            </a:extLst>
          </p:cNvPr>
          <p:cNvSpPr txBox="1"/>
          <p:nvPr/>
        </p:nvSpPr>
        <p:spPr>
          <a:xfrm>
            <a:off x="2717709" y="1280716"/>
            <a:ext cx="2960413" cy="5270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사진과 비슷한 눈이 달린 형태이다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색은 나뭇잎의 색과 비슷하게 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  <p:graphicFrame>
        <p:nvGraphicFramePr>
          <p:cNvPr id="27" name="표 11">
            <a:extLst>
              <a:ext uri="{FF2B5EF4-FFF2-40B4-BE49-F238E27FC236}">
                <a16:creationId xmlns:a16="http://schemas.microsoft.com/office/drawing/2014/main" id="{302A2C2D-984E-43B5-8C9D-820CF8980BC5}"/>
              </a:ext>
            </a:extLst>
          </p:cNvPr>
          <p:cNvGraphicFramePr>
            <a:graphicFrameLocks noGrp="1"/>
          </p:cNvGraphicFramePr>
          <p:nvPr/>
        </p:nvGraphicFramePr>
        <p:xfrm>
          <a:off x="6286403" y="1384764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흡수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달라붙은 객체에게 데미지를 입힌다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점프하여 상대에게 달라붙어 데미지를 입힌다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id="{EC0F021F-74AD-4145-B029-FF8FD536A443}"/>
              </a:ext>
            </a:extLst>
          </p:cNvPr>
          <p:cNvGraphicFramePr>
            <a:graphicFrameLocks noGrp="1"/>
          </p:cNvGraphicFramePr>
          <p:nvPr/>
        </p:nvGraphicFramePr>
        <p:xfrm>
          <a:off x="6286403" y="3050147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패시브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죽으면 크기와 체력이 감소하며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두 마리로 분열한다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죽으면 두 마리로 분열되는 스킬이다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단 한 번 밖에 사용하지 못한다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9CA474D-2AA4-40F6-8547-F1BA8C2CE2D4}"/>
              </a:ext>
            </a:extLst>
          </p:cNvPr>
          <p:cNvSpPr txBox="1"/>
          <p:nvPr/>
        </p:nvSpPr>
        <p:spPr>
          <a:xfrm>
            <a:off x="3405082" y="373376"/>
            <a:ext cx="13791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외형 설명</a:t>
            </a:r>
          </a:p>
        </p:txBody>
      </p:sp>
    </p:spTree>
    <p:extLst>
      <p:ext uri="{BB962C8B-B14F-4D97-AF65-F5344CB8AC3E}">
        <p14:creationId xmlns:p14="http://schemas.microsoft.com/office/powerpoint/2010/main" val="4022288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DEF48-32E6-4F48-90CA-5E6BC7F7BF2F}"/>
              </a:ext>
            </a:extLst>
          </p:cNvPr>
          <p:cNvSpPr/>
          <p:nvPr/>
        </p:nvSpPr>
        <p:spPr>
          <a:xfrm>
            <a:off x="383093" y="1194274"/>
            <a:ext cx="5378595" cy="169114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22개의 몬스터-스켈레톤 아이디어 | 괴물, 해골, 판타지">
            <a:extLst>
              <a:ext uri="{FF2B5EF4-FFF2-40B4-BE49-F238E27FC236}">
                <a16:creationId xmlns:a16="http://schemas.microsoft.com/office/drawing/2014/main" id="{7094E9F1-604C-4FDC-9730-750825131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2" y="1266164"/>
            <a:ext cx="1102911" cy="147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DDFAE7-6AB6-4F57-9FA2-B65ED6A14BE2}"/>
              </a:ext>
            </a:extLst>
          </p:cNvPr>
          <p:cNvSpPr/>
          <p:nvPr/>
        </p:nvSpPr>
        <p:spPr>
          <a:xfrm>
            <a:off x="6096006" y="1157682"/>
            <a:ext cx="5378595" cy="54056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70C3FF-F6D9-4A9D-82D5-733F6E8E3FA0}"/>
              </a:ext>
            </a:extLst>
          </p:cNvPr>
          <p:cNvSpPr/>
          <p:nvPr/>
        </p:nvSpPr>
        <p:spPr>
          <a:xfrm>
            <a:off x="0" y="0"/>
            <a:ext cx="12192000" cy="34149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B988A8-68FC-449A-9F97-D7CD9779F1AD}"/>
              </a:ext>
            </a:extLst>
          </p:cNvPr>
          <p:cNvSpPr/>
          <p:nvPr/>
        </p:nvSpPr>
        <p:spPr>
          <a:xfrm>
            <a:off x="383093" y="2994274"/>
            <a:ext cx="5378595" cy="116412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D110601F-D134-4ECD-873B-4ADA4E6C1FC3}"/>
              </a:ext>
            </a:extLst>
          </p:cNvPr>
          <p:cNvSpPr/>
          <p:nvPr/>
        </p:nvSpPr>
        <p:spPr>
          <a:xfrm>
            <a:off x="383089" y="2741490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설명</a:t>
            </a:r>
          </a:p>
        </p:txBody>
      </p:sp>
      <p:graphicFrame>
        <p:nvGraphicFramePr>
          <p:cNvPr id="55" name="표 11">
            <a:extLst>
              <a:ext uri="{FF2B5EF4-FFF2-40B4-BE49-F238E27FC236}">
                <a16:creationId xmlns:a16="http://schemas.microsoft.com/office/drawing/2014/main" id="{5F5CCB76-63C5-4F32-BD65-4B003455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03434"/>
              </p:ext>
            </p:extLst>
          </p:nvPr>
        </p:nvGraphicFramePr>
        <p:xfrm>
          <a:off x="383090" y="4003128"/>
          <a:ext cx="5378606" cy="256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95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26511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6434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몬스터 상세 정보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헤이든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97368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스켈레톤 검사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등장 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스테이지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없음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공격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검 혹은 활을 사용한 다양한 방식의 전투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740771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특수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죽은 후 뼈무더기를 공격하지 않으면 부활한다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307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0BFB19-BAC1-47CA-B29B-A8C57BB88A1D}"/>
              </a:ext>
            </a:extLst>
          </p:cNvPr>
          <p:cNvSpPr txBox="1"/>
          <p:nvPr/>
        </p:nvSpPr>
        <p:spPr>
          <a:xfrm>
            <a:off x="145915" y="20452"/>
            <a:ext cx="528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아시아헤드4" panose="02020600000000000000" pitchFamily="18" charset="-127"/>
                <a:ea typeface="a아시아헤드4" panose="02020600000000000000" pitchFamily="18" charset="-127"/>
              </a:rPr>
              <a:t>몬스터 컨셉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2528CA-86F8-40BA-9945-13335AB53F19}"/>
              </a:ext>
            </a:extLst>
          </p:cNvPr>
          <p:cNvSpPr/>
          <p:nvPr/>
        </p:nvSpPr>
        <p:spPr>
          <a:xfrm>
            <a:off x="0" y="336282"/>
            <a:ext cx="12192000" cy="3414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03521-89D3-4A4E-963A-31766A18945F}"/>
              </a:ext>
            </a:extLst>
          </p:cNvPr>
          <p:cNvSpPr txBox="1"/>
          <p:nvPr/>
        </p:nvSpPr>
        <p:spPr>
          <a:xfrm>
            <a:off x="1762262" y="373376"/>
            <a:ext cx="1379192" cy="307777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몬스터 정보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5B5D425-1B85-48F9-A2E6-C9489CE38152}"/>
              </a:ext>
            </a:extLst>
          </p:cNvPr>
          <p:cNvSpPr/>
          <p:nvPr/>
        </p:nvSpPr>
        <p:spPr>
          <a:xfrm>
            <a:off x="6096002" y="842505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스킬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C60B2-5BA8-44F6-A4DB-F30DAB37B07C}"/>
              </a:ext>
            </a:extLst>
          </p:cNvPr>
          <p:cNvSpPr txBox="1"/>
          <p:nvPr/>
        </p:nvSpPr>
        <p:spPr>
          <a:xfrm>
            <a:off x="583132" y="3182126"/>
            <a:ext cx="5178560" cy="757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땅 아래에서 일어나는 해골 병사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활 혹은 검을 사용하며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동시에 사용하는 경우가 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죽은 후 한 번 더 공격하지 않으면 무한정 부활한다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endParaRPr lang="en-US" altLang="ko-KR" sz="100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2F9F7575-CEC3-457B-8702-B2F5E8FA842C}"/>
              </a:ext>
            </a:extLst>
          </p:cNvPr>
          <p:cNvSpPr/>
          <p:nvPr/>
        </p:nvSpPr>
        <p:spPr>
          <a:xfrm>
            <a:off x="383089" y="858633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간단 외형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C3C68-4788-4ABA-8E1A-33A72B6BF3D1}"/>
              </a:ext>
            </a:extLst>
          </p:cNvPr>
          <p:cNvSpPr txBox="1"/>
          <p:nvPr/>
        </p:nvSpPr>
        <p:spPr>
          <a:xfrm>
            <a:off x="2535422" y="1609878"/>
            <a:ext cx="3142700" cy="757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전신이 검은색 뼈로 이루어져 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돌로 이루어진 방패를 들고 있으며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샤브르 검을 들고 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어깨 갑옷이 걸쳐져 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  <p:graphicFrame>
        <p:nvGraphicFramePr>
          <p:cNvPr id="27" name="표 11">
            <a:extLst>
              <a:ext uri="{FF2B5EF4-FFF2-40B4-BE49-F238E27FC236}">
                <a16:creationId xmlns:a16="http://schemas.microsoft.com/office/drawing/2014/main" id="{302A2C2D-984E-43B5-8C9D-820CF898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71066"/>
              </p:ext>
            </p:extLst>
          </p:nvPr>
        </p:nvGraphicFramePr>
        <p:xfrm>
          <a:off x="6286403" y="1384764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빠져나가지 못한 영혼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패시브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부활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죽은 후 공격받지 않은 경우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무한정으로 부활한다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id="{EC0F021F-74AD-4145-B029-FF8FD536A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87486"/>
              </p:ext>
            </p:extLst>
          </p:nvPr>
        </p:nvGraphicFramePr>
        <p:xfrm>
          <a:off x="6286403" y="3050147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내려치기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전방에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데미지를 입힌다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전방을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칼로 내려친다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9CA474D-2AA4-40F6-8547-F1BA8C2CE2D4}"/>
              </a:ext>
            </a:extLst>
          </p:cNvPr>
          <p:cNvSpPr txBox="1"/>
          <p:nvPr/>
        </p:nvSpPr>
        <p:spPr>
          <a:xfrm>
            <a:off x="3405082" y="373376"/>
            <a:ext cx="13791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외형 설명</a:t>
            </a: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C638D9A4-4E15-4698-8224-05C7273C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73797"/>
              </p:ext>
            </p:extLst>
          </p:nvPr>
        </p:nvGraphicFramePr>
        <p:xfrm>
          <a:off x="6286403" y="4715530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찌르기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찔린 상대에게 높은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데미지를 입힌다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칼로 상대를 찌른다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598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DEF48-32E6-4F48-90CA-5E6BC7F7BF2F}"/>
              </a:ext>
            </a:extLst>
          </p:cNvPr>
          <p:cNvSpPr/>
          <p:nvPr/>
        </p:nvSpPr>
        <p:spPr>
          <a:xfrm>
            <a:off x="383089" y="1194275"/>
            <a:ext cx="5378595" cy="169114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DDFAE7-6AB6-4F57-9FA2-B65ED6A14BE2}"/>
              </a:ext>
            </a:extLst>
          </p:cNvPr>
          <p:cNvSpPr/>
          <p:nvPr/>
        </p:nvSpPr>
        <p:spPr>
          <a:xfrm>
            <a:off x="6096006" y="1157682"/>
            <a:ext cx="5378595" cy="54056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70C3FF-F6D9-4A9D-82D5-733F6E8E3FA0}"/>
              </a:ext>
            </a:extLst>
          </p:cNvPr>
          <p:cNvSpPr/>
          <p:nvPr/>
        </p:nvSpPr>
        <p:spPr>
          <a:xfrm>
            <a:off x="0" y="0"/>
            <a:ext cx="12192000" cy="34149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B988A8-68FC-449A-9F97-D7CD9779F1AD}"/>
              </a:ext>
            </a:extLst>
          </p:cNvPr>
          <p:cNvSpPr/>
          <p:nvPr/>
        </p:nvSpPr>
        <p:spPr>
          <a:xfrm>
            <a:off x="383093" y="2994274"/>
            <a:ext cx="5378595" cy="116412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D110601F-D134-4ECD-873B-4ADA4E6C1FC3}"/>
              </a:ext>
            </a:extLst>
          </p:cNvPr>
          <p:cNvSpPr/>
          <p:nvPr/>
        </p:nvSpPr>
        <p:spPr>
          <a:xfrm>
            <a:off x="383089" y="2741490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설명</a:t>
            </a:r>
          </a:p>
        </p:txBody>
      </p:sp>
      <p:graphicFrame>
        <p:nvGraphicFramePr>
          <p:cNvPr id="55" name="표 11">
            <a:extLst>
              <a:ext uri="{FF2B5EF4-FFF2-40B4-BE49-F238E27FC236}">
                <a16:creationId xmlns:a16="http://schemas.microsoft.com/office/drawing/2014/main" id="{5F5CCB76-63C5-4F32-BD65-4B003455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5889"/>
              </p:ext>
            </p:extLst>
          </p:nvPr>
        </p:nvGraphicFramePr>
        <p:xfrm>
          <a:off x="383090" y="4003128"/>
          <a:ext cx="5378606" cy="256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95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26511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6434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몬스터 상세 정보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헤이든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97368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활병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등장 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스테이지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상의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장갑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하의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어깨 갑옷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무릎 갑옷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공격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활을 이용한 원거리 전투와 검을 사용한 근거리 전투를 섞는 방식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740771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특수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307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0BFB19-BAC1-47CA-B29B-A8C57BB88A1D}"/>
              </a:ext>
            </a:extLst>
          </p:cNvPr>
          <p:cNvSpPr txBox="1"/>
          <p:nvPr/>
        </p:nvSpPr>
        <p:spPr>
          <a:xfrm>
            <a:off x="145915" y="20452"/>
            <a:ext cx="528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아시아헤드4" panose="02020600000000000000" pitchFamily="18" charset="-127"/>
                <a:ea typeface="a아시아헤드4" panose="02020600000000000000" pitchFamily="18" charset="-127"/>
              </a:rPr>
              <a:t>몬스터 컨셉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2528CA-86F8-40BA-9945-13335AB53F19}"/>
              </a:ext>
            </a:extLst>
          </p:cNvPr>
          <p:cNvSpPr/>
          <p:nvPr/>
        </p:nvSpPr>
        <p:spPr>
          <a:xfrm>
            <a:off x="0" y="336282"/>
            <a:ext cx="12192000" cy="3414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03521-89D3-4A4E-963A-31766A18945F}"/>
              </a:ext>
            </a:extLst>
          </p:cNvPr>
          <p:cNvSpPr txBox="1"/>
          <p:nvPr/>
        </p:nvSpPr>
        <p:spPr>
          <a:xfrm>
            <a:off x="1762262" y="373376"/>
            <a:ext cx="1379192" cy="307777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몬스터 정보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5B5D425-1B85-48F9-A2E6-C9489CE38152}"/>
              </a:ext>
            </a:extLst>
          </p:cNvPr>
          <p:cNvSpPr/>
          <p:nvPr/>
        </p:nvSpPr>
        <p:spPr>
          <a:xfrm>
            <a:off x="6096002" y="842505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스킬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C60B2-5BA8-44F6-A4DB-F30DAB37B07C}"/>
              </a:ext>
            </a:extLst>
          </p:cNvPr>
          <p:cNvSpPr txBox="1"/>
          <p:nvPr/>
        </p:nvSpPr>
        <p:spPr>
          <a:xfrm>
            <a:off x="483108" y="3184640"/>
            <a:ext cx="5178560" cy="757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주위를 돌아다니며 정찰하는 활병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사람을 발견하면 화살을 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만약 사람이 가까이 있을 시 검으로 바꿔 들어서 공격한다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2F9F7575-CEC3-457B-8702-B2F5E8FA842C}"/>
              </a:ext>
            </a:extLst>
          </p:cNvPr>
          <p:cNvSpPr/>
          <p:nvPr/>
        </p:nvSpPr>
        <p:spPr>
          <a:xfrm>
            <a:off x="383089" y="858633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간단 외형 설명</a:t>
            </a:r>
          </a:p>
        </p:txBody>
      </p:sp>
      <p:graphicFrame>
        <p:nvGraphicFramePr>
          <p:cNvPr id="27" name="표 11">
            <a:extLst>
              <a:ext uri="{FF2B5EF4-FFF2-40B4-BE49-F238E27FC236}">
                <a16:creationId xmlns:a16="http://schemas.microsoft.com/office/drawing/2014/main" id="{302A2C2D-984E-43B5-8C9D-820CF898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74723"/>
              </p:ext>
            </p:extLst>
          </p:nvPr>
        </p:nvGraphicFramePr>
        <p:xfrm>
          <a:off x="6286403" y="1384764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화살 쏘기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화살에 맞으면 데미지를 입힌다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적에게 화살을 쏘아 데미지를 입힌다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9CA474D-2AA4-40F6-8547-F1BA8C2CE2D4}"/>
              </a:ext>
            </a:extLst>
          </p:cNvPr>
          <p:cNvSpPr txBox="1"/>
          <p:nvPr/>
        </p:nvSpPr>
        <p:spPr>
          <a:xfrm>
            <a:off x="3405082" y="373376"/>
            <a:ext cx="13791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외형 설명</a:t>
            </a: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20075FD5-3C79-4B48-9DDF-755DF642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56725"/>
              </p:ext>
            </p:extLst>
          </p:nvPr>
        </p:nvGraphicFramePr>
        <p:xfrm>
          <a:off x="6286403" y="3225046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내려치기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전방에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데미지를 입힌다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전방을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칼로 내려친다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id="{2C07D104-30D0-486C-BBD0-596DD16B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64046"/>
              </p:ext>
            </p:extLst>
          </p:nvPr>
        </p:nvGraphicFramePr>
        <p:xfrm>
          <a:off x="6286403" y="4890429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찌르기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찔린 상대에게 높은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데미지를 입힌다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칼로 상대를 찌른다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1BF8D6-F328-4478-84CB-73E5F2CA3604}"/>
              </a:ext>
            </a:extLst>
          </p:cNvPr>
          <p:cNvCxnSpPr/>
          <p:nvPr/>
        </p:nvCxnSpPr>
        <p:spPr>
          <a:xfrm>
            <a:off x="6095995" y="3044012"/>
            <a:ext cx="5378606" cy="0"/>
          </a:xfrm>
          <a:prstGeom prst="line">
            <a:avLst/>
          </a:prstGeom>
          <a:ln w="19050">
            <a:solidFill>
              <a:schemeClr val="accent3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430D6E-4D80-4FA3-A634-5E25C329B9D8}"/>
              </a:ext>
            </a:extLst>
          </p:cNvPr>
          <p:cNvSpPr txBox="1"/>
          <p:nvPr/>
        </p:nvSpPr>
        <p:spPr>
          <a:xfrm>
            <a:off x="2130804" y="1551176"/>
            <a:ext cx="3547318" cy="988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제복을 입고 있는 남성형 몬스터로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얼굴은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붕대로 가린 상태다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장비는 붉은 색을 띄고 있으며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후드가 달린 재킷 아래로 어깨 갑옷 무릎 갑옷을 장착하고 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활을 들고 있으며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허리에 검을 차고 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  <p:pic>
        <p:nvPicPr>
          <p:cNvPr id="3076" name="Picture 4" descr="원신-모델링-우인단·화염 채무...">
            <a:extLst>
              <a:ext uri="{FF2B5EF4-FFF2-40B4-BE49-F238E27FC236}">
                <a16:creationId xmlns:a16="http://schemas.microsoft.com/office/drawing/2014/main" id="{F919C1CE-3819-4F7E-803E-6F24B48E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2" y="1384962"/>
            <a:ext cx="1564110" cy="12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4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DEF48-32E6-4F48-90CA-5E6BC7F7BF2F}"/>
              </a:ext>
            </a:extLst>
          </p:cNvPr>
          <p:cNvSpPr/>
          <p:nvPr/>
        </p:nvSpPr>
        <p:spPr>
          <a:xfrm>
            <a:off x="383093" y="1194274"/>
            <a:ext cx="5378595" cy="169114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DDFAE7-6AB6-4F57-9FA2-B65ED6A14BE2}"/>
              </a:ext>
            </a:extLst>
          </p:cNvPr>
          <p:cNvSpPr/>
          <p:nvPr/>
        </p:nvSpPr>
        <p:spPr>
          <a:xfrm>
            <a:off x="6096006" y="1157682"/>
            <a:ext cx="5378595" cy="54056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70C3FF-F6D9-4A9D-82D5-733F6E8E3FA0}"/>
              </a:ext>
            </a:extLst>
          </p:cNvPr>
          <p:cNvSpPr/>
          <p:nvPr/>
        </p:nvSpPr>
        <p:spPr>
          <a:xfrm>
            <a:off x="0" y="0"/>
            <a:ext cx="12192000" cy="34149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B988A8-68FC-449A-9F97-D7CD9779F1AD}"/>
              </a:ext>
            </a:extLst>
          </p:cNvPr>
          <p:cNvSpPr/>
          <p:nvPr/>
        </p:nvSpPr>
        <p:spPr>
          <a:xfrm>
            <a:off x="383093" y="2994274"/>
            <a:ext cx="5378595" cy="116412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D110601F-D134-4ECD-873B-4ADA4E6C1FC3}"/>
              </a:ext>
            </a:extLst>
          </p:cNvPr>
          <p:cNvSpPr/>
          <p:nvPr/>
        </p:nvSpPr>
        <p:spPr>
          <a:xfrm>
            <a:off x="383089" y="2741490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설명</a:t>
            </a:r>
          </a:p>
        </p:txBody>
      </p:sp>
      <p:graphicFrame>
        <p:nvGraphicFramePr>
          <p:cNvPr id="55" name="표 11">
            <a:extLst>
              <a:ext uri="{FF2B5EF4-FFF2-40B4-BE49-F238E27FC236}">
                <a16:creationId xmlns:a16="http://schemas.microsoft.com/office/drawing/2014/main" id="{5F5CCB76-63C5-4F32-BD65-4B003455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37769"/>
              </p:ext>
            </p:extLst>
          </p:nvPr>
        </p:nvGraphicFramePr>
        <p:xfrm>
          <a:off x="383090" y="4003128"/>
          <a:ext cx="5378606" cy="256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95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26511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6434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몬스터 상세 정보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헤이든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97368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선발 돌격대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등장 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스테이지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상의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장갑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하의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어깨 갑옷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무릎 갑옷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너클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공격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너클을 사용한 근접 전투 방식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740771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특수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307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0BFB19-BAC1-47CA-B29B-A8C57BB88A1D}"/>
              </a:ext>
            </a:extLst>
          </p:cNvPr>
          <p:cNvSpPr txBox="1"/>
          <p:nvPr/>
        </p:nvSpPr>
        <p:spPr>
          <a:xfrm>
            <a:off x="145915" y="20452"/>
            <a:ext cx="528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아시아헤드4" panose="02020600000000000000" pitchFamily="18" charset="-127"/>
                <a:ea typeface="a아시아헤드4" panose="02020600000000000000" pitchFamily="18" charset="-127"/>
              </a:rPr>
              <a:t>몬스터 컨셉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2528CA-86F8-40BA-9945-13335AB53F19}"/>
              </a:ext>
            </a:extLst>
          </p:cNvPr>
          <p:cNvSpPr/>
          <p:nvPr/>
        </p:nvSpPr>
        <p:spPr>
          <a:xfrm>
            <a:off x="0" y="336282"/>
            <a:ext cx="12192000" cy="3414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03521-89D3-4A4E-963A-31766A18945F}"/>
              </a:ext>
            </a:extLst>
          </p:cNvPr>
          <p:cNvSpPr txBox="1"/>
          <p:nvPr/>
        </p:nvSpPr>
        <p:spPr>
          <a:xfrm>
            <a:off x="1762262" y="373376"/>
            <a:ext cx="1379192" cy="307777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몬스터 정보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5B5D425-1B85-48F9-A2E6-C9489CE38152}"/>
              </a:ext>
            </a:extLst>
          </p:cNvPr>
          <p:cNvSpPr/>
          <p:nvPr/>
        </p:nvSpPr>
        <p:spPr>
          <a:xfrm>
            <a:off x="6096002" y="842505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스킬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C60B2-5BA8-44F6-A4DB-F30DAB37B07C}"/>
              </a:ext>
            </a:extLst>
          </p:cNvPr>
          <p:cNvSpPr txBox="1"/>
          <p:nvPr/>
        </p:nvSpPr>
        <p:spPr>
          <a:xfrm>
            <a:off x="499562" y="3126510"/>
            <a:ext cx="5178560" cy="5270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주위를 돌아다니며 정찰하는 병사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주먹을 크게 휘두르는 병사이며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빠르게 돌진하여 데미지를 입히기도 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2F9F7575-CEC3-457B-8702-B2F5E8FA842C}"/>
              </a:ext>
            </a:extLst>
          </p:cNvPr>
          <p:cNvSpPr/>
          <p:nvPr/>
        </p:nvSpPr>
        <p:spPr>
          <a:xfrm>
            <a:off x="383089" y="858633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간단 외형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C3C68-4788-4ABA-8E1A-33A72B6BF3D1}"/>
              </a:ext>
            </a:extLst>
          </p:cNvPr>
          <p:cNvSpPr txBox="1"/>
          <p:nvPr/>
        </p:nvSpPr>
        <p:spPr>
          <a:xfrm>
            <a:off x="2200273" y="1468637"/>
            <a:ext cx="3477850" cy="988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제복을 입고 있는 남성형 몬스터로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얼굴은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붕대로 가린 상태다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장비는 붉은 색을 띄고 있으며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후드가 달린 재킷 아래로 어깨 갑옷 무릎 갑옷을 장착하고 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손에 너클을 차고 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  <p:graphicFrame>
        <p:nvGraphicFramePr>
          <p:cNvPr id="27" name="표 11">
            <a:extLst>
              <a:ext uri="{FF2B5EF4-FFF2-40B4-BE49-F238E27FC236}">
                <a16:creationId xmlns:a16="http://schemas.microsoft.com/office/drawing/2014/main" id="{302A2C2D-984E-43B5-8C9D-820CF898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65393"/>
              </p:ext>
            </p:extLst>
          </p:nvPr>
        </p:nvGraphicFramePr>
        <p:xfrm>
          <a:off x="6286403" y="1384764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일반 공격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약간의 넉백과 데미지를 입힌다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앞으로 주먹을 내지른다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id="{EC0F021F-74AD-4145-B029-FF8FD536A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22998"/>
              </p:ext>
            </p:extLst>
          </p:nvPr>
        </p:nvGraphicFramePr>
        <p:xfrm>
          <a:off x="6286403" y="3050147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돌진 찌르기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플레이어 앞으로 빠르게 돌진 후 데미지를 입힌다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플레이어 앞으로 빠르게 돌진 한 후 빠르게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연타 공격을 한다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9CA474D-2AA4-40F6-8547-F1BA8C2CE2D4}"/>
              </a:ext>
            </a:extLst>
          </p:cNvPr>
          <p:cNvSpPr txBox="1"/>
          <p:nvPr/>
        </p:nvSpPr>
        <p:spPr>
          <a:xfrm>
            <a:off x="3405082" y="373376"/>
            <a:ext cx="13791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외형 설명</a:t>
            </a:r>
          </a:p>
        </p:txBody>
      </p:sp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0D862404-F6E4-4558-9D19-ECAB74939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29144"/>
              </p:ext>
            </p:extLst>
          </p:nvPr>
        </p:nvGraphicFramePr>
        <p:xfrm>
          <a:off x="12573599" y="5283231"/>
          <a:ext cx="4997795" cy="182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바람 장막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데미지 흡수하는 장막 생성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장막에 데미지가 들어갈 경우 플레이어를 자신 쪽으로 끌고와 </a:t>
                      </a:r>
                      <a:b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</a:b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짧은 넉백을 입힌 후 높은 데미지의 공격을 입힌다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두 팔을 가드 상태로 만든 후 장막을 생성한다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 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장막에 데미지가 들어갈  경우 플레이어를 자신에게 끌고 와 주먹을 땅에 꽂으며 높은 데미지의 공격을 입힌다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pic>
        <p:nvPicPr>
          <p:cNvPr id="2050" name="Picture 2" descr="원신-모델링-심연 사도·격류">
            <a:extLst>
              <a:ext uri="{FF2B5EF4-FFF2-40B4-BE49-F238E27FC236}">
                <a16:creationId xmlns:a16="http://schemas.microsoft.com/office/drawing/2014/main" id="{A4ED5C94-410B-4745-AF67-B9E1AAE5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47" y="1276940"/>
            <a:ext cx="782328" cy="14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45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DEF48-32E6-4F48-90CA-5E6BC7F7BF2F}"/>
              </a:ext>
            </a:extLst>
          </p:cNvPr>
          <p:cNvSpPr/>
          <p:nvPr/>
        </p:nvSpPr>
        <p:spPr>
          <a:xfrm>
            <a:off x="383093" y="1194274"/>
            <a:ext cx="5378595" cy="169114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DDFAE7-6AB6-4F57-9FA2-B65ED6A14BE2}"/>
              </a:ext>
            </a:extLst>
          </p:cNvPr>
          <p:cNvSpPr/>
          <p:nvPr/>
        </p:nvSpPr>
        <p:spPr>
          <a:xfrm>
            <a:off x="6096006" y="1157682"/>
            <a:ext cx="5378595" cy="54056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70C3FF-F6D9-4A9D-82D5-733F6E8E3FA0}"/>
              </a:ext>
            </a:extLst>
          </p:cNvPr>
          <p:cNvSpPr/>
          <p:nvPr/>
        </p:nvSpPr>
        <p:spPr>
          <a:xfrm>
            <a:off x="0" y="0"/>
            <a:ext cx="12192000" cy="34149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B988A8-68FC-449A-9F97-D7CD9779F1AD}"/>
              </a:ext>
            </a:extLst>
          </p:cNvPr>
          <p:cNvSpPr/>
          <p:nvPr/>
        </p:nvSpPr>
        <p:spPr>
          <a:xfrm>
            <a:off x="383093" y="2994274"/>
            <a:ext cx="5378595" cy="116412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D110601F-D134-4ECD-873B-4ADA4E6C1FC3}"/>
              </a:ext>
            </a:extLst>
          </p:cNvPr>
          <p:cNvSpPr/>
          <p:nvPr/>
        </p:nvSpPr>
        <p:spPr>
          <a:xfrm>
            <a:off x="383089" y="2741490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설명</a:t>
            </a:r>
          </a:p>
        </p:txBody>
      </p:sp>
      <p:graphicFrame>
        <p:nvGraphicFramePr>
          <p:cNvPr id="55" name="표 11">
            <a:extLst>
              <a:ext uri="{FF2B5EF4-FFF2-40B4-BE49-F238E27FC236}">
                <a16:creationId xmlns:a16="http://schemas.microsoft.com/office/drawing/2014/main" id="{5F5CCB76-63C5-4F32-BD65-4B003455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07314"/>
              </p:ext>
            </p:extLst>
          </p:nvPr>
        </p:nvGraphicFramePr>
        <p:xfrm>
          <a:off x="383090" y="4003128"/>
          <a:ext cx="5378606" cy="256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95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26511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6434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몬스터 상세 정보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헤이든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97368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소환사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등장 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스테이지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모자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의상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장갑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지팡이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공격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몬스터를 소환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및 마법을 사용한 원거리 전투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740771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특수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307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0BFB19-BAC1-47CA-B29B-A8C57BB88A1D}"/>
              </a:ext>
            </a:extLst>
          </p:cNvPr>
          <p:cNvSpPr txBox="1"/>
          <p:nvPr/>
        </p:nvSpPr>
        <p:spPr>
          <a:xfrm>
            <a:off x="145915" y="20452"/>
            <a:ext cx="528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아시아헤드4" panose="02020600000000000000" pitchFamily="18" charset="-127"/>
                <a:ea typeface="a아시아헤드4" panose="02020600000000000000" pitchFamily="18" charset="-127"/>
              </a:rPr>
              <a:t>몬스터 컨셉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2528CA-86F8-40BA-9945-13335AB53F19}"/>
              </a:ext>
            </a:extLst>
          </p:cNvPr>
          <p:cNvSpPr/>
          <p:nvPr/>
        </p:nvSpPr>
        <p:spPr>
          <a:xfrm>
            <a:off x="0" y="336282"/>
            <a:ext cx="12192000" cy="3414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03521-89D3-4A4E-963A-31766A18945F}"/>
              </a:ext>
            </a:extLst>
          </p:cNvPr>
          <p:cNvSpPr txBox="1"/>
          <p:nvPr/>
        </p:nvSpPr>
        <p:spPr>
          <a:xfrm>
            <a:off x="1762262" y="373376"/>
            <a:ext cx="1379192" cy="307777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몬스터 정보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5B5D425-1B85-48F9-A2E6-C9489CE38152}"/>
              </a:ext>
            </a:extLst>
          </p:cNvPr>
          <p:cNvSpPr/>
          <p:nvPr/>
        </p:nvSpPr>
        <p:spPr>
          <a:xfrm>
            <a:off x="6096002" y="842505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스킬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C60B2-5BA8-44F6-A4DB-F30DAB37B07C}"/>
              </a:ext>
            </a:extLst>
          </p:cNvPr>
          <p:cNvSpPr txBox="1"/>
          <p:nvPr/>
        </p:nvSpPr>
        <p:spPr>
          <a:xfrm>
            <a:off x="483108" y="3158101"/>
            <a:ext cx="5178560" cy="5270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사뿐사뿐 주위를 돌아다니며 정찰하는 소환사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개의 유성을 만들어 내 직접 공격하지만 몬스터 슈슈를 소환하여 공격하기도 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2F9F7575-CEC3-457B-8702-B2F5E8FA842C}"/>
              </a:ext>
            </a:extLst>
          </p:cNvPr>
          <p:cNvSpPr/>
          <p:nvPr/>
        </p:nvSpPr>
        <p:spPr>
          <a:xfrm>
            <a:off x="383089" y="858633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간단 외형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C3C68-4788-4ABA-8E1A-33A72B6BF3D1}"/>
              </a:ext>
            </a:extLst>
          </p:cNvPr>
          <p:cNvSpPr txBox="1"/>
          <p:nvPr/>
        </p:nvSpPr>
        <p:spPr>
          <a:xfrm>
            <a:off x="2717709" y="1545481"/>
            <a:ext cx="2960413" cy="988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제복을 입고 있는 여성형 몬스터로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박쥐 날개 모양이 달린 후드를 쓰고 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얼굴 중 눈은 안대로 가린 상태로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입만 보인다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aphicFrame>
        <p:nvGraphicFramePr>
          <p:cNvPr id="27" name="표 11">
            <a:extLst>
              <a:ext uri="{FF2B5EF4-FFF2-40B4-BE49-F238E27FC236}">
                <a16:creationId xmlns:a16="http://schemas.microsoft.com/office/drawing/2014/main" id="{302A2C2D-984E-43B5-8C9D-820CF898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99590"/>
              </p:ext>
            </p:extLst>
          </p:nvPr>
        </p:nvGraphicFramePr>
        <p:xfrm>
          <a:off x="6286403" y="1384764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슈슈 소환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몬스터 슈슈를 소환한다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지팡이를 위로 흔들면 몬스터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‘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슈슈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’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를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마리 소환한다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단 쿨타임은 조금 길게 설정해주길 바람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id="{EC0F021F-74AD-4145-B029-FF8FD536A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78262"/>
              </p:ext>
            </p:extLst>
          </p:nvPr>
        </p:nvGraphicFramePr>
        <p:xfrm>
          <a:off x="6286403" y="3050147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유성군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5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개의 유성을 플레이어에게 날려 데미지를 입힌다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지팡이를 돌리며 유성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5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개를 소환한 후 왼쪽에서 오른쪽으로 지팡이를 휘두르면 생성된 유성이 동시에 플레이어를 향해 날아간다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9CA474D-2AA4-40F6-8547-F1BA8C2CE2D4}"/>
              </a:ext>
            </a:extLst>
          </p:cNvPr>
          <p:cNvSpPr txBox="1"/>
          <p:nvPr/>
        </p:nvSpPr>
        <p:spPr>
          <a:xfrm>
            <a:off x="3405082" y="373376"/>
            <a:ext cx="13791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외형 설명</a:t>
            </a:r>
          </a:p>
        </p:txBody>
      </p:sp>
      <p:pic>
        <p:nvPicPr>
          <p:cNvPr id="4098" name="Picture 2" descr="원신-모델링-우인단·번개 치친...">
            <a:extLst>
              <a:ext uri="{FF2B5EF4-FFF2-40B4-BE49-F238E27FC236}">
                <a16:creationId xmlns:a16="http://schemas.microsoft.com/office/drawing/2014/main" id="{269791E8-0030-415D-B91A-7AFC3D4D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0" y="1220039"/>
            <a:ext cx="1283600" cy="15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40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DEF48-32E6-4F48-90CA-5E6BC7F7BF2F}"/>
              </a:ext>
            </a:extLst>
          </p:cNvPr>
          <p:cNvSpPr/>
          <p:nvPr/>
        </p:nvSpPr>
        <p:spPr>
          <a:xfrm>
            <a:off x="383093" y="1194274"/>
            <a:ext cx="5378595" cy="169114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DDFAE7-6AB6-4F57-9FA2-B65ED6A14BE2}"/>
              </a:ext>
            </a:extLst>
          </p:cNvPr>
          <p:cNvSpPr/>
          <p:nvPr/>
        </p:nvSpPr>
        <p:spPr>
          <a:xfrm>
            <a:off x="6096006" y="1157682"/>
            <a:ext cx="5378595" cy="54056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70C3FF-F6D9-4A9D-82D5-733F6E8E3FA0}"/>
              </a:ext>
            </a:extLst>
          </p:cNvPr>
          <p:cNvSpPr/>
          <p:nvPr/>
        </p:nvSpPr>
        <p:spPr>
          <a:xfrm>
            <a:off x="0" y="0"/>
            <a:ext cx="12192000" cy="34149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B988A8-68FC-449A-9F97-D7CD9779F1AD}"/>
              </a:ext>
            </a:extLst>
          </p:cNvPr>
          <p:cNvSpPr/>
          <p:nvPr/>
        </p:nvSpPr>
        <p:spPr>
          <a:xfrm>
            <a:off x="383093" y="2994274"/>
            <a:ext cx="5378595" cy="116412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D110601F-D134-4ECD-873B-4ADA4E6C1FC3}"/>
              </a:ext>
            </a:extLst>
          </p:cNvPr>
          <p:cNvSpPr/>
          <p:nvPr/>
        </p:nvSpPr>
        <p:spPr>
          <a:xfrm>
            <a:off x="383089" y="2741490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설명</a:t>
            </a:r>
          </a:p>
        </p:txBody>
      </p:sp>
      <p:graphicFrame>
        <p:nvGraphicFramePr>
          <p:cNvPr id="55" name="표 11">
            <a:extLst>
              <a:ext uri="{FF2B5EF4-FFF2-40B4-BE49-F238E27FC236}">
                <a16:creationId xmlns:a16="http://schemas.microsoft.com/office/drawing/2014/main" id="{5F5CCB76-63C5-4F32-BD65-4B003455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28465"/>
              </p:ext>
            </p:extLst>
          </p:nvPr>
        </p:nvGraphicFramePr>
        <p:xfrm>
          <a:off x="383090" y="4003128"/>
          <a:ext cx="5378606" cy="256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95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26511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6434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몬스터 상세 정보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헤이든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97368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슈슈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등장 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스테이지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없음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없음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공격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마법을 사용한 원거리 전투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740771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특수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매달리는 것을 성공했을 시 슈퍼아머 적용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307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0BFB19-BAC1-47CA-B29B-A8C57BB88A1D}"/>
              </a:ext>
            </a:extLst>
          </p:cNvPr>
          <p:cNvSpPr txBox="1"/>
          <p:nvPr/>
        </p:nvSpPr>
        <p:spPr>
          <a:xfrm>
            <a:off x="145915" y="20452"/>
            <a:ext cx="528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아시아헤드4" panose="02020600000000000000" pitchFamily="18" charset="-127"/>
                <a:ea typeface="a아시아헤드4" panose="02020600000000000000" pitchFamily="18" charset="-127"/>
              </a:rPr>
              <a:t>몬스터 컨셉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2528CA-86F8-40BA-9945-13335AB53F19}"/>
              </a:ext>
            </a:extLst>
          </p:cNvPr>
          <p:cNvSpPr/>
          <p:nvPr/>
        </p:nvSpPr>
        <p:spPr>
          <a:xfrm>
            <a:off x="0" y="336282"/>
            <a:ext cx="12192000" cy="3414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03521-89D3-4A4E-963A-31766A18945F}"/>
              </a:ext>
            </a:extLst>
          </p:cNvPr>
          <p:cNvSpPr txBox="1"/>
          <p:nvPr/>
        </p:nvSpPr>
        <p:spPr>
          <a:xfrm>
            <a:off x="1762262" y="373376"/>
            <a:ext cx="1379192" cy="307777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몬스터 정보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5B5D425-1B85-48F9-A2E6-C9489CE38152}"/>
              </a:ext>
            </a:extLst>
          </p:cNvPr>
          <p:cNvSpPr/>
          <p:nvPr/>
        </p:nvSpPr>
        <p:spPr>
          <a:xfrm>
            <a:off x="6096002" y="842505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스킬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C60B2-5BA8-44F6-A4DB-F30DAB37B07C}"/>
              </a:ext>
            </a:extLst>
          </p:cNvPr>
          <p:cNvSpPr txBox="1"/>
          <p:nvPr/>
        </p:nvSpPr>
        <p:spPr>
          <a:xfrm>
            <a:off x="483108" y="3143083"/>
            <a:ext cx="5178560" cy="757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소환사가 소환하는 박쥐 형태를 가진 몬스터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지나가는 사람에게 마법으로 공격하거나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붙잡아 귀에 초음파를 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상대가 근처에 있을 시 독을 뿌리기도 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2F9F7575-CEC3-457B-8702-B2F5E8FA842C}"/>
              </a:ext>
            </a:extLst>
          </p:cNvPr>
          <p:cNvSpPr/>
          <p:nvPr/>
        </p:nvSpPr>
        <p:spPr>
          <a:xfrm>
            <a:off x="383089" y="858633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간단 외형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C3C68-4788-4ABA-8E1A-33A72B6BF3D1}"/>
              </a:ext>
            </a:extLst>
          </p:cNvPr>
          <p:cNvSpPr txBox="1"/>
          <p:nvPr/>
        </p:nvSpPr>
        <p:spPr>
          <a:xfrm>
            <a:off x="2450725" y="1835933"/>
            <a:ext cx="3287906" cy="296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사진과 비슷한 형태로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눈은 노란색 몸은 보라색으로 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  <p:graphicFrame>
        <p:nvGraphicFramePr>
          <p:cNvPr id="27" name="표 11">
            <a:extLst>
              <a:ext uri="{FF2B5EF4-FFF2-40B4-BE49-F238E27FC236}">
                <a16:creationId xmlns:a16="http://schemas.microsoft.com/office/drawing/2014/main" id="{302A2C2D-984E-43B5-8C9D-820CF898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48533"/>
              </p:ext>
            </p:extLst>
          </p:nvPr>
        </p:nvGraphicFramePr>
        <p:xfrm>
          <a:off x="6286403" y="1384764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유성 돌팔매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개의 마력 탄을 날려 데미지를 입힌다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마력탄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개를 만들어 낸 후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플레이어를 향해 날린다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id="{EC0F021F-74AD-4145-B029-FF8FD536A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11698"/>
              </p:ext>
            </p:extLst>
          </p:nvPr>
        </p:nvGraphicFramePr>
        <p:xfrm>
          <a:off x="6286403" y="3050147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매달리기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매달린 상대에게 높은 데미지를 입힌다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플레이어에게 돌진 한 후 매달린다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붙잡힌 플레이어에게 초음파를 쏘아 높은 데미지를 입힌 후 뒤로 빠진다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9CA474D-2AA4-40F6-8547-F1BA8C2CE2D4}"/>
              </a:ext>
            </a:extLst>
          </p:cNvPr>
          <p:cNvSpPr txBox="1"/>
          <p:nvPr/>
        </p:nvSpPr>
        <p:spPr>
          <a:xfrm>
            <a:off x="3405082" y="373376"/>
            <a:ext cx="13791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외형 설명</a:t>
            </a:r>
          </a:p>
        </p:txBody>
      </p:sp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79D5FC92-2531-4C18-91DA-5038BB0B4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03830"/>
              </p:ext>
            </p:extLst>
          </p:nvPr>
        </p:nvGraphicFramePr>
        <p:xfrm>
          <a:off x="6286403" y="4715530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접근 금지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플레이어가 가까이 있을 시 일정범위 내에 독 안개를 뿌린다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pic>
        <p:nvPicPr>
          <p:cNvPr id="5122" name="Picture 2" descr="언라이트: 스키조크로니클/몬스터 - 나무위키">
            <a:extLst>
              <a:ext uri="{FF2B5EF4-FFF2-40B4-BE49-F238E27FC236}">
                <a16:creationId xmlns:a16="http://schemas.microsoft.com/office/drawing/2014/main" id="{1D584918-935F-4E67-AC21-4912D9F13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" t="2583" r="555" b="38967"/>
          <a:stretch/>
        </p:blipFill>
        <p:spPr bwMode="auto">
          <a:xfrm>
            <a:off x="717399" y="1313465"/>
            <a:ext cx="1613231" cy="134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89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DEF48-32E6-4F48-90CA-5E6BC7F7BF2F}"/>
              </a:ext>
            </a:extLst>
          </p:cNvPr>
          <p:cNvSpPr/>
          <p:nvPr/>
        </p:nvSpPr>
        <p:spPr>
          <a:xfrm>
            <a:off x="383093" y="1194274"/>
            <a:ext cx="5378595" cy="189517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DDFAE7-6AB6-4F57-9FA2-B65ED6A14BE2}"/>
              </a:ext>
            </a:extLst>
          </p:cNvPr>
          <p:cNvSpPr/>
          <p:nvPr/>
        </p:nvSpPr>
        <p:spPr>
          <a:xfrm>
            <a:off x="6096006" y="1157682"/>
            <a:ext cx="5378595" cy="556327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70C3FF-F6D9-4A9D-82D5-733F6E8E3FA0}"/>
              </a:ext>
            </a:extLst>
          </p:cNvPr>
          <p:cNvSpPr/>
          <p:nvPr/>
        </p:nvSpPr>
        <p:spPr>
          <a:xfrm>
            <a:off x="0" y="0"/>
            <a:ext cx="12192000" cy="34149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B988A8-68FC-449A-9F97-D7CD9779F1AD}"/>
              </a:ext>
            </a:extLst>
          </p:cNvPr>
          <p:cNvSpPr/>
          <p:nvPr/>
        </p:nvSpPr>
        <p:spPr>
          <a:xfrm>
            <a:off x="383093" y="3095006"/>
            <a:ext cx="5378595" cy="106339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D110601F-D134-4ECD-873B-4ADA4E6C1FC3}"/>
              </a:ext>
            </a:extLst>
          </p:cNvPr>
          <p:cNvSpPr/>
          <p:nvPr/>
        </p:nvSpPr>
        <p:spPr>
          <a:xfrm>
            <a:off x="383089" y="2923079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설명</a:t>
            </a:r>
          </a:p>
        </p:txBody>
      </p:sp>
      <p:graphicFrame>
        <p:nvGraphicFramePr>
          <p:cNvPr id="55" name="표 11">
            <a:extLst>
              <a:ext uri="{FF2B5EF4-FFF2-40B4-BE49-F238E27FC236}">
                <a16:creationId xmlns:a16="http://schemas.microsoft.com/office/drawing/2014/main" id="{5F5CCB76-63C5-4F32-BD65-4B003455F5C8}"/>
              </a:ext>
            </a:extLst>
          </p:cNvPr>
          <p:cNvGraphicFramePr>
            <a:graphicFrameLocks noGrp="1"/>
          </p:cNvGraphicFramePr>
          <p:nvPr/>
        </p:nvGraphicFramePr>
        <p:xfrm>
          <a:off x="383090" y="4163956"/>
          <a:ext cx="5378606" cy="256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95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26511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6434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몬스터 상세 정보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아시아헤드3" panose="02020600000000000000" pitchFamily="18" charset="-127"/>
                        <a:ea typeface="a아시아헤드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헤이든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97368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상위 스켈레톤 나이트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등장 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기사 투구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어깨 갑옷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장갑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하의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신발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찢어진 망토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장검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대형방패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공격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검과 방패를 활용한 근거리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740771"/>
                  </a:ext>
                </a:extLst>
              </a:tr>
              <a:tr h="364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특수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공격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슈퍼아머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307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0BFB19-BAC1-47CA-B29B-A8C57BB88A1D}"/>
              </a:ext>
            </a:extLst>
          </p:cNvPr>
          <p:cNvSpPr txBox="1"/>
          <p:nvPr/>
        </p:nvSpPr>
        <p:spPr>
          <a:xfrm>
            <a:off x="145915" y="20452"/>
            <a:ext cx="528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아시아헤드4" panose="02020600000000000000" pitchFamily="18" charset="-127"/>
                <a:ea typeface="a아시아헤드4" panose="02020600000000000000" pitchFamily="18" charset="-127"/>
              </a:rPr>
              <a:t>몬스터 컨셉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2528CA-86F8-40BA-9945-13335AB53F19}"/>
              </a:ext>
            </a:extLst>
          </p:cNvPr>
          <p:cNvSpPr/>
          <p:nvPr/>
        </p:nvSpPr>
        <p:spPr>
          <a:xfrm>
            <a:off x="0" y="336282"/>
            <a:ext cx="12192000" cy="3414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03521-89D3-4A4E-963A-31766A18945F}"/>
              </a:ext>
            </a:extLst>
          </p:cNvPr>
          <p:cNvSpPr txBox="1"/>
          <p:nvPr/>
        </p:nvSpPr>
        <p:spPr>
          <a:xfrm>
            <a:off x="1762262" y="373376"/>
            <a:ext cx="1379192" cy="307777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몬스터 정보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5B5D425-1B85-48F9-A2E6-C9489CE38152}"/>
              </a:ext>
            </a:extLst>
          </p:cNvPr>
          <p:cNvSpPr/>
          <p:nvPr/>
        </p:nvSpPr>
        <p:spPr>
          <a:xfrm>
            <a:off x="6096002" y="842505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스킬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2F9F7575-CEC3-457B-8702-B2F5E8FA842C}"/>
              </a:ext>
            </a:extLst>
          </p:cNvPr>
          <p:cNvSpPr/>
          <p:nvPr/>
        </p:nvSpPr>
        <p:spPr>
          <a:xfrm>
            <a:off x="383089" y="873012"/>
            <a:ext cx="5378599" cy="377534"/>
          </a:xfrm>
          <a:prstGeom prst="round2SameRect">
            <a:avLst>
              <a:gd name="adj1" fmla="val 39938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외형 설명</a:t>
            </a:r>
          </a:p>
        </p:txBody>
      </p:sp>
      <p:graphicFrame>
        <p:nvGraphicFramePr>
          <p:cNvPr id="27" name="표 11">
            <a:extLst>
              <a:ext uri="{FF2B5EF4-FFF2-40B4-BE49-F238E27FC236}">
                <a16:creationId xmlns:a16="http://schemas.microsoft.com/office/drawing/2014/main" id="{302A2C2D-984E-43B5-8C9D-820CF898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64548"/>
              </p:ext>
            </p:extLst>
          </p:nvPr>
        </p:nvGraphicFramePr>
        <p:xfrm>
          <a:off x="6286403" y="1384764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강타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전방에 높은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데미지를 입힌다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전방을 칼로 힘껏 내려친다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graphicFrame>
        <p:nvGraphicFramePr>
          <p:cNvPr id="28" name="표 11">
            <a:extLst>
              <a:ext uri="{FF2B5EF4-FFF2-40B4-BE49-F238E27FC236}">
                <a16:creationId xmlns:a16="http://schemas.microsoft.com/office/drawing/2014/main" id="{51B9A17F-70D7-4C9A-86CF-77DC22EFC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17352"/>
              </p:ext>
            </p:extLst>
          </p:nvPr>
        </p:nvGraphicFramePr>
        <p:xfrm>
          <a:off x="6286402" y="3050147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방패 카운터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액티브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전방에 높은 데미지를 입히고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날려버린다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전방을 방패로 힘껏 밀어 올려 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62EF7F07-F2A8-4095-AD95-0AE2E3BC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21348"/>
              </p:ext>
            </p:extLst>
          </p:nvPr>
        </p:nvGraphicFramePr>
        <p:xfrm>
          <a:off x="6286401" y="4715530"/>
          <a:ext cx="4997795" cy="150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49">
                  <a:extLst>
                    <a:ext uri="{9D8B030D-6E8A-4147-A177-3AD203B41FA5}">
                      <a16:colId xmlns:a16="http://schemas.microsoft.com/office/drawing/2014/main" val="2649366312"/>
                    </a:ext>
                  </a:extLst>
                </a:gridCol>
                <a:gridCol w="4237446">
                  <a:extLst>
                    <a:ext uri="{9D8B030D-6E8A-4147-A177-3AD203B41FA5}">
                      <a16:colId xmlns:a16="http://schemas.microsoft.com/office/drawing/2014/main" val="842322876"/>
                    </a:ext>
                  </a:extLst>
                </a:gridCol>
              </a:tblGrid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이름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포효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93265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분류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패시브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56650"/>
                  </a:ext>
                </a:extLst>
              </a:tr>
              <a:tr h="3385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효과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체력이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50%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이하가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되면 주변에 몬스터를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마리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소환 시킨다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82420"/>
                  </a:ext>
                </a:extLst>
              </a:tr>
              <a:tr h="485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아시아헤드3" panose="02020600000000000000" pitchFamily="18" charset="-127"/>
                          <a:ea typeface="a아시아헤드3" panose="02020600000000000000" pitchFamily="18" charset="-127"/>
                        </a:rPr>
                        <a:t>설명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칼로 방패를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번 친 후 양팔을 벌린 채 포효를 내지른다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이후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몬스터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마리가 해당 몬스터 주변 땅속에서부터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소환된다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57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4E11ECC-6B06-4361-82E2-EAC6F22B5F03}"/>
              </a:ext>
            </a:extLst>
          </p:cNvPr>
          <p:cNvSpPr txBox="1"/>
          <p:nvPr/>
        </p:nvSpPr>
        <p:spPr>
          <a:xfrm>
            <a:off x="1578755" y="1346118"/>
            <a:ext cx="4326848" cy="14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3m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가 넘는 키와 육중한 체격을 지니고 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전신은 뼈로만 이루어져 있으며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뼈의 색은 검붉은 색이다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장비는 흑색이며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전부 긁혀 있고 약간 광이 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망토의 밑 부분이 찢어져 있으며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바람에 날리지 않을 때 길이는 발목까지 내려온다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얼굴은 헬멧에 대부분 가려져 있으나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모양으로 눈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코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입 부분만 보인다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눈이 없어 검은색으로 텅 비어있다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  <p:pic>
        <p:nvPicPr>
          <p:cNvPr id="24" name="Picture 2" descr="오버로드(소설)/종족/언데드 (r176 판) - 나무위키">
            <a:extLst>
              <a:ext uri="{FF2B5EF4-FFF2-40B4-BE49-F238E27FC236}">
                <a16:creationId xmlns:a16="http://schemas.microsoft.com/office/drawing/2014/main" id="{2175D970-3A84-4769-96D6-6378A60A7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44" y="1462907"/>
            <a:ext cx="1286079" cy="118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6AF819C-492E-4F68-A3A5-82DAB5D80D65}"/>
              </a:ext>
            </a:extLst>
          </p:cNvPr>
          <p:cNvSpPr txBox="1"/>
          <p:nvPr/>
        </p:nvSpPr>
        <p:spPr>
          <a:xfrm>
            <a:off x="453006" y="3357196"/>
            <a:ext cx="5475839" cy="75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뗏목 이벤트 진입직전 부분에서 서성이는 몬스터로 플레이어를 발견하면 경계 상태로 전환한다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경계 상태 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{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방패를 들고 천천히 걸으며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플레이어와의 걸리를 유지하는 상태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방패를 들 시 전방의 방어력이 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90%</a:t>
            </a:r>
            <a:r>
              <a:rPr lang="ko-KR" altLang="en-US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까지 상승한다</a:t>
            </a:r>
            <a:r>
              <a:rPr lang="en-US" altLang="ko-KR" sz="1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74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사용자 지정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E9FB"/>
      </a:accent1>
      <a:accent2>
        <a:srgbClr val="EDDFF9"/>
      </a:accent2>
      <a:accent3>
        <a:srgbClr val="CBCCEA"/>
      </a:accent3>
      <a:accent4>
        <a:srgbClr val="85C3BE"/>
      </a:accent4>
      <a:accent5>
        <a:srgbClr val="647759"/>
      </a:accent5>
      <a:accent6>
        <a:srgbClr val="EFC9C8"/>
      </a:accent6>
      <a:hlink>
        <a:srgbClr val="A2A3DA"/>
      </a:hlink>
      <a:folHlink>
        <a:srgbClr val="7375C7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1187</Words>
  <Application>Microsoft Office PowerPoint</Application>
  <PresentationFormat>와이드스크린</PresentationFormat>
  <Paragraphs>341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a아시아헤드1</vt:lpstr>
      <vt:lpstr>a아시아헤드3</vt:lpstr>
      <vt:lpstr>Arial</vt:lpstr>
      <vt:lpstr>a아시아헤드2</vt:lpstr>
      <vt:lpstr>a아시아헤드4</vt:lpstr>
      <vt:lpstr>Calibri</vt:lpstr>
      <vt:lpstr>Calibri 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채원</dc:creator>
  <cp:lastModifiedBy>조 채원</cp:lastModifiedBy>
  <cp:revision>18</cp:revision>
  <dcterms:created xsi:type="dcterms:W3CDTF">2022-03-19T08:58:52Z</dcterms:created>
  <dcterms:modified xsi:type="dcterms:W3CDTF">2022-04-03T06:48:52Z</dcterms:modified>
</cp:coreProperties>
</file>