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1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2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BCA5E-A290-4ED9-87CD-13F55B220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3379579-95E2-4168-A17F-E179C038DA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90E86C-1290-417E-91E3-25EC72EB4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CAF1-CC24-4C5A-891E-5DB09C56137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BD5DCD-DE2A-43B3-AB7A-84F29BD1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FC9917-C4EB-4F82-865F-D4502DFDE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8118-96EF-49B7-939B-8B36F1BD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982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30B55-E657-4CF6-B6B4-E962E324E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08EBA-18A5-4539-9D60-B6631CECEE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87F53E-CA2F-464F-85C6-3F083CD82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CAF1-CC24-4C5A-891E-5DB09C56137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251608-DC3A-400D-A30D-DC3A25F08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1DF055-F90B-4A7F-A98C-A0B2A9AF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8118-96EF-49B7-939B-8B36F1BD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296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241F453-BADB-4D5F-B6C6-EFE06A1BA4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B86C7F-1B4E-4168-8349-435F257F9F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44342C-C645-41B0-B2FD-9E162900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CAF1-CC24-4C5A-891E-5DB09C56137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806BE1D-F7EA-4D55-A5A1-3E4E7E174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DB4903-7856-4C5E-908D-0A35FBDA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8118-96EF-49B7-939B-8B36F1BD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25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2E43CA-1E37-4388-BC9A-18B64092C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1FE2D-B5FF-4473-A5F4-5C67D73BA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053EF-0BDB-465A-AFB5-771D7F817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CAF1-CC24-4C5A-891E-5DB09C56137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BAE634-FE03-419E-B9E5-74B59EC25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00ADE9-5C3F-4108-95EC-11D05281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8118-96EF-49B7-939B-8B36F1BD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1863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A06BA-65F9-4E10-A42A-53FD6E377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9EC030-5A78-4DD2-BAF7-3472932B7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21F650-9432-4109-A44E-E8FB0B296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CAF1-CC24-4C5A-891E-5DB09C56137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E8AC60-C615-4D61-88FB-1A36E01CB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1CCB4E-A3C1-49A3-974B-D746B1A29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8118-96EF-49B7-939B-8B36F1BD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9542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62BD2-5997-4603-9FD3-004058AF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59742E-9967-453D-9E8C-FB76F7E428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50A133-17FE-43DE-AE30-EAF4C2A65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207CDB-87FA-4D24-8B5A-7C09829A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CAF1-CC24-4C5A-891E-5DB09C56137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025DD4-A67C-4ECA-A7AD-1443A32CC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42241-00E2-4F1F-8088-C4262872D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8118-96EF-49B7-939B-8B36F1BD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320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4F68D1-5DC8-4284-BDDA-91F5F8B6E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3603C9-CAD6-4818-AB45-5E183B318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1BB9C0-A1AB-4859-B13A-ABD62C2DA6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47FC70-62CF-4334-8450-A015AD573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DAE1A5-61A2-4E76-AFDE-9ED2D7141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1C1572-A178-46D1-833B-EB5A1F363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CAF1-CC24-4C5A-891E-5DB09C56137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85126F-19AC-45FF-B4D1-E17BB22F4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EB8004-BFE4-496E-BEAF-C6657503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8118-96EF-49B7-939B-8B36F1BD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32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0207A4-38C6-4D5A-8A01-B98E64C5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D42BA5-D032-4F37-A7B4-75ACA215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CAF1-CC24-4C5A-891E-5DB09C56137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DB6718-55A0-4A87-A0A4-93D41420A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E77E393-8C12-4919-A3A9-CBF0267B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8118-96EF-49B7-939B-8B36F1BD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1422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0B6E7B-92CB-4846-AC55-CAD9CA147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CAF1-CC24-4C5A-891E-5DB09C56137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9015A6-5759-4E34-9613-9FDBAE55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CAB5CE-899E-478F-B8C2-D2E24E4C4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8118-96EF-49B7-939B-8B36F1BD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43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7D09E-F872-402A-BBF9-C1EEE10FB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70368C-ABBA-41F5-A905-D7D011B13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1F1CB-3697-4DBA-BE3B-C043B42456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B4DE93-6999-4E00-9AA3-538701F84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CAF1-CC24-4C5A-891E-5DB09C56137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37DC19-227B-42FD-B516-BB17F27BE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2DBF93-742E-4442-8D1E-F82004696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8118-96EF-49B7-939B-8B36F1BD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002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312DB-77FE-4CB6-94C6-FE20DA228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3073034-6373-48CF-8BF1-873DE4A11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BDD66D-09DF-4769-AFB4-749CE9B6CC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6433CE-9FB0-4F43-808A-51194CC0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BCAF1-CC24-4C5A-891E-5DB09C56137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6AC452-D610-4F1B-995B-9879B2B8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21600A4-1D3F-419F-BADD-8A30F6CE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378118-96EF-49B7-939B-8B36F1BD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520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64EEE8-A5E8-4DC7-B714-3B172C123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FCAAA0-D857-46C7-84F8-DAEF151BA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0E72A-0DBC-495E-B21E-2A6A89D49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BCAF1-CC24-4C5A-891E-5DB09C56137C}" type="datetimeFigureOut">
              <a:rPr lang="ko-KR" altLang="en-US" smtClean="0"/>
              <a:t>2022-04-03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0E27DC-AE3D-45C2-AD22-78ADDA263E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CD8907-AB46-46E8-88A8-374083C96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378118-96EF-49B7-939B-8B36F1BD0C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044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F6F9F4-B389-4C20-8E70-9F50EDD64D54}"/>
              </a:ext>
            </a:extLst>
          </p:cNvPr>
          <p:cNvSpPr txBox="1"/>
          <p:nvPr/>
        </p:nvSpPr>
        <p:spPr>
          <a:xfrm>
            <a:off x="4503174" y="2782669"/>
            <a:ext cx="26664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DirectX9</a:t>
            </a:r>
          </a:p>
          <a:p>
            <a:pPr algn="ctr"/>
            <a:r>
              <a:rPr lang="en-US" altLang="ko-KR" dirty="0"/>
              <a:t>Tut02_Vertices </a:t>
            </a:r>
            <a:r>
              <a:rPr lang="ko-KR" altLang="en-US" dirty="0"/>
              <a:t>용어정리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8672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DCAF14-945E-4596-B15D-37282C51E9AB}"/>
              </a:ext>
            </a:extLst>
          </p:cNvPr>
          <p:cNvSpPr/>
          <p:nvPr/>
        </p:nvSpPr>
        <p:spPr>
          <a:xfrm>
            <a:off x="420129" y="226740"/>
            <a:ext cx="11306432" cy="29871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3D1017-0633-4C5B-80C2-5EAB31BF27B2}"/>
              </a:ext>
            </a:extLst>
          </p:cNvPr>
          <p:cNvSpPr txBox="1"/>
          <p:nvPr/>
        </p:nvSpPr>
        <p:spPr>
          <a:xfrm>
            <a:off x="420129" y="321276"/>
            <a:ext cx="3361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solidFill>
                  <a:srgbClr val="FF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LPDIRECT3DVERTEXBUFFER9</a:t>
            </a:r>
            <a:endParaRPr lang="ko-KR" altLang="en-US" b="1" dirty="0">
              <a:solidFill>
                <a:srgbClr val="FF0000"/>
              </a:solidFill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9C19BA-5B92-47C1-88A6-A561748EEDE1}"/>
              </a:ext>
            </a:extLst>
          </p:cNvPr>
          <p:cNvSpPr txBox="1"/>
          <p:nvPr/>
        </p:nvSpPr>
        <p:spPr>
          <a:xfrm>
            <a:off x="925685" y="2109153"/>
            <a:ext cx="87077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1.</a:t>
            </a:r>
            <a:r>
              <a:rPr lang="en-US" altLang="ko-KR" dirty="0">
                <a:solidFill>
                  <a:srgbClr val="FF0000"/>
                </a:solidFill>
              </a:rPr>
              <a:t> IDirect3D9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는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IDirect3DDecive9::</a:t>
            </a:r>
            <a:r>
              <a:rPr lang="en-US" altLang="ko-KR" dirty="0" err="1">
                <a:solidFill>
                  <a:srgbClr val="FF0000"/>
                </a:solidFill>
              </a:rPr>
              <a:t>CreateVertecBuffer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함수를 호출하여 받아온다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altLang="ko-KR" dirty="0">
                <a:solidFill>
                  <a:schemeClr val="accent5">
                    <a:lumMod val="50000"/>
                  </a:schemeClr>
                </a:solidFill>
              </a:rPr>
              <a:t>2.</a:t>
            </a:r>
            <a:r>
              <a:rPr lang="en-US" altLang="ko-KR" dirty="0">
                <a:solidFill>
                  <a:srgbClr val="FF0000"/>
                </a:solidFill>
              </a:rPr>
              <a:t> IDirect3DResoutce9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인터페이스를 상속받는다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  <a:p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3.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이 인터페이스는 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COM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인터페이스와 같이 </a:t>
            </a:r>
            <a:r>
              <a:rPr lang="en-US" altLang="ko-KR" dirty="0" err="1">
                <a:solidFill>
                  <a:schemeClr val="accent1">
                    <a:lumMod val="50000"/>
                  </a:schemeClr>
                </a:solidFill>
              </a:rPr>
              <a:t>IUnknown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인터페이스를 상속받는다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E874B6E-D512-4B87-B496-0D2F464094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685" y="869921"/>
            <a:ext cx="8224926" cy="10577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0C529D7-9FF0-44F3-BFBB-C00BDD7D541D}"/>
              </a:ext>
            </a:extLst>
          </p:cNvPr>
          <p:cNvSpPr txBox="1"/>
          <p:nvPr/>
        </p:nvSpPr>
        <p:spPr>
          <a:xfrm>
            <a:off x="420129" y="3303108"/>
            <a:ext cx="9076459" cy="34163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제공 메소드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err="1"/>
              <a:t>FreePrivateData</a:t>
            </a:r>
            <a:r>
              <a:rPr lang="en-US" altLang="ko-KR" dirty="0"/>
              <a:t> – </a:t>
            </a:r>
            <a:r>
              <a:rPr lang="ko-KR" altLang="en-US" dirty="0"/>
              <a:t>이 리소스에 </a:t>
            </a:r>
            <a:r>
              <a:rPr lang="ko-KR" altLang="en-US" dirty="0" err="1"/>
              <a:t>관련지을</a:t>
            </a:r>
            <a:r>
              <a:rPr lang="ko-KR" altLang="en-US" dirty="0"/>
              <a:t> 수 있는 지정된 </a:t>
            </a:r>
            <a:r>
              <a:rPr lang="en-US" altLang="ko-KR" dirty="0"/>
              <a:t>private</a:t>
            </a:r>
            <a:r>
              <a:rPr lang="ko-KR" altLang="en-US" dirty="0"/>
              <a:t>데이터를 </a:t>
            </a:r>
            <a:r>
              <a:rPr lang="ko-KR" altLang="en-US" dirty="0" err="1"/>
              <a:t>리턴한다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GetDesc</a:t>
            </a:r>
            <a:r>
              <a:rPr lang="en-US" altLang="ko-KR" dirty="0"/>
              <a:t> – </a:t>
            </a:r>
            <a:r>
              <a:rPr lang="ko-KR" altLang="en-US" dirty="0"/>
              <a:t>정점 버퍼 리소스를 얻어온다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GetDevice</a:t>
            </a:r>
            <a:r>
              <a:rPr lang="en-US" altLang="ko-KR" dirty="0"/>
              <a:t> – </a:t>
            </a:r>
            <a:r>
              <a:rPr lang="ko-KR" altLang="en-US" dirty="0"/>
              <a:t>연결된 장치를 얻어온다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GetPriority</a:t>
            </a:r>
            <a:r>
              <a:rPr lang="en-US" altLang="ko-KR" dirty="0"/>
              <a:t> – </a:t>
            </a:r>
            <a:r>
              <a:rPr lang="ko-KR" altLang="en-US" dirty="0"/>
              <a:t>이 리소스에 대한 우선 순위를 얻어온다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GetPrivateData</a:t>
            </a:r>
            <a:r>
              <a:rPr lang="en-US" altLang="ko-KR" dirty="0"/>
              <a:t> – </a:t>
            </a:r>
            <a:r>
              <a:rPr lang="ko-KR" altLang="en-US" dirty="0"/>
              <a:t>리소스에 관련된 </a:t>
            </a:r>
            <a:r>
              <a:rPr lang="en-US" altLang="ko-KR" dirty="0"/>
              <a:t>private </a:t>
            </a:r>
            <a:r>
              <a:rPr lang="ko-KR" altLang="en-US" dirty="0"/>
              <a:t>데이터를 제공된 버퍼에 복사한다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GetType</a:t>
            </a:r>
            <a:r>
              <a:rPr lang="en-US" altLang="ko-KR" dirty="0"/>
              <a:t> – </a:t>
            </a:r>
            <a:r>
              <a:rPr lang="ko-KR" altLang="en-US" dirty="0"/>
              <a:t>리소스의 타입을 돌려준다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>
                <a:solidFill>
                  <a:srgbClr val="FF0000"/>
                </a:solidFill>
              </a:rPr>
              <a:t>Lock – </a:t>
            </a:r>
            <a:r>
              <a:rPr lang="ko-KR" altLang="en-US" dirty="0">
                <a:solidFill>
                  <a:srgbClr val="FF0000"/>
                </a:solidFill>
              </a:rPr>
              <a:t>정점 데이터의 범위를 잠그고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정점 버퍼 메모리의 포인터를 얻어온다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PreLoad</a:t>
            </a:r>
            <a:r>
              <a:rPr lang="en-US" altLang="ko-KR" dirty="0"/>
              <a:t> – </a:t>
            </a:r>
            <a:r>
              <a:rPr lang="ko-KR" altLang="en-US" dirty="0"/>
              <a:t>관리되는 리소스들을 </a:t>
            </a:r>
            <a:r>
              <a:rPr lang="ko-KR" altLang="en-US" dirty="0" err="1"/>
              <a:t>프리로드</a:t>
            </a:r>
            <a:r>
              <a:rPr lang="ko-KR" altLang="en-US" dirty="0"/>
              <a:t>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SetPriority</a:t>
            </a:r>
            <a:r>
              <a:rPr lang="en-US" altLang="ko-KR" dirty="0"/>
              <a:t> – </a:t>
            </a:r>
            <a:r>
              <a:rPr lang="ko-KR" altLang="en-US" dirty="0"/>
              <a:t>해당 리소스 관리의 우선순위를 할당한다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 </a:t>
            </a:r>
            <a:r>
              <a:rPr lang="en-US" altLang="ko-KR" dirty="0" err="1"/>
              <a:t>SetPrivateData</a:t>
            </a:r>
            <a:r>
              <a:rPr lang="en-US" altLang="ko-KR" dirty="0"/>
              <a:t> – </a:t>
            </a:r>
            <a:r>
              <a:rPr lang="ko-KR" altLang="en-US" dirty="0"/>
              <a:t>다른 리소스를 받아온다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 </a:t>
            </a:r>
            <a:r>
              <a:rPr lang="en-US" altLang="ko-KR" dirty="0">
                <a:solidFill>
                  <a:srgbClr val="FF0000"/>
                </a:solidFill>
              </a:rPr>
              <a:t>Unlock – </a:t>
            </a:r>
            <a:r>
              <a:rPr lang="ko-KR" altLang="en-US" dirty="0">
                <a:solidFill>
                  <a:srgbClr val="FF0000"/>
                </a:solidFill>
              </a:rPr>
              <a:t>정점 데이터를 </a:t>
            </a:r>
            <a:r>
              <a:rPr lang="ko-KR" altLang="en-US" dirty="0" err="1">
                <a:solidFill>
                  <a:srgbClr val="FF0000"/>
                </a:solidFill>
              </a:rPr>
              <a:t>언락한다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2125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CD892D-77DC-4708-832D-6D3599CB7999}"/>
              </a:ext>
            </a:extLst>
          </p:cNvPr>
          <p:cNvSpPr/>
          <p:nvPr/>
        </p:nvSpPr>
        <p:spPr>
          <a:xfrm>
            <a:off x="420129" y="226740"/>
            <a:ext cx="11306432" cy="29871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/>
          </a:p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668146-C79E-45D1-9102-70E84BC062E4}"/>
              </a:ext>
            </a:extLst>
          </p:cNvPr>
          <p:cNvSpPr txBox="1"/>
          <p:nvPr/>
        </p:nvSpPr>
        <p:spPr>
          <a:xfrm>
            <a:off x="420129" y="321276"/>
            <a:ext cx="4279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effectLst/>
              </a:rPr>
              <a:t>IDirect3DDevice9::</a:t>
            </a:r>
            <a:r>
              <a:rPr lang="en-US" altLang="ko-KR" b="1" dirty="0" err="1">
                <a:solidFill>
                  <a:srgbClr val="FF0000"/>
                </a:solidFill>
                <a:effectLst/>
              </a:rPr>
              <a:t>CreateVertexBuffer</a:t>
            </a:r>
            <a:endParaRPr lang="en-US" altLang="ko-KR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49DE3E3-97C5-463E-8699-6046BBF357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39" y="785144"/>
            <a:ext cx="4618570" cy="21168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AA577E-FDB0-4851-959C-E7A454D74CEF}"/>
              </a:ext>
            </a:extLst>
          </p:cNvPr>
          <p:cNvSpPr txBox="1"/>
          <p:nvPr/>
        </p:nvSpPr>
        <p:spPr>
          <a:xfrm>
            <a:off x="420129" y="3772297"/>
            <a:ext cx="11306432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파라미터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/>
              <a:t>Length – </a:t>
            </a:r>
            <a:r>
              <a:rPr lang="ko-KR" altLang="en-US" dirty="0"/>
              <a:t>정점 버퍼의 사이즈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Usage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버퍼가 이용되는 방법을 결정하는 특성을 지정한다</a:t>
            </a:r>
            <a:r>
              <a:rPr lang="en-US" altLang="ko-KR" dirty="0"/>
              <a:t>. 0 </a:t>
            </a:r>
            <a:r>
              <a:rPr lang="ko-KR" altLang="en-US" dirty="0" err="1"/>
              <a:t>을넣으면</a:t>
            </a:r>
            <a:r>
              <a:rPr lang="ko-KR" altLang="en-US" dirty="0"/>
              <a:t> 아무런 특성이 없음을 의미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FVF – </a:t>
            </a:r>
            <a:r>
              <a:rPr lang="ko-KR" altLang="en-US" dirty="0"/>
              <a:t>정점 버퍼에 보관될 </a:t>
            </a:r>
            <a:r>
              <a:rPr lang="en-US" altLang="ko-KR" dirty="0"/>
              <a:t>FVF</a:t>
            </a:r>
          </a:p>
          <a:p>
            <a:pPr marL="342900" indent="-342900">
              <a:buAutoNum type="arabicParenR"/>
            </a:pPr>
            <a:r>
              <a:rPr lang="en-US" altLang="ko-KR" dirty="0"/>
              <a:t>Pool – </a:t>
            </a:r>
            <a:r>
              <a:rPr lang="ko-KR" altLang="en-US" dirty="0"/>
              <a:t>정점 버퍼가 저장될 메모리의 위치</a:t>
            </a:r>
            <a:r>
              <a:rPr lang="en-US" altLang="ko-KR" dirty="0"/>
              <a:t>(</a:t>
            </a:r>
            <a:r>
              <a:rPr lang="ko-KR" altLang="en-US" dirty="0"/>
              <a:t>그래픽카드</a:t>
            </a:r>
            <a:r>
              <a:rPr lang="en-US" altLang="ko-KR" dirty="0"/>
              <a:t>, </a:t>
            </a:r>
            <a:r>
              <a:rPr lang="ko-KR" altLang="en-US" dirty="0"/>
              <a:t>시스템 메모리</a:t>
            </a:r>
            <a:r>
              <a:rPr lang="en-US" altLang="ko-KR" dirty="0"/>
              <a:t>)</a:t>
            </a:r>
            <a:r>
              <a:rPr lang="ko-KR" altLang="en-US" dirty="0"/>
              <a:t>와 관리방식 지정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ppVertexBuffer</a:t>
            </a:r>
            <a:r>
              <a:rPr lang="en-US" altLang="ko-KR" dirty="0"/>
              <a:t> – </a:t>
            </a:r>
            <a:r>
              <a:rPr lang="ko-KR" altLang="en-US" dirty="0"/>
              <a:t>반환된 정점 버퍼를 받을 포인터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 err="1"/>
              <a:t>pHandle</a:t>
            </a:r>
            <a:r>
              <a:rPr lang="en-US" altLang="ko-KR" dirty="0"/>
              <a:t> – </a:t>
            </a:r>
            <a:r>
              <a:rPr lang="ko-KR" altLang="en-US" dirty="0"/>
              <a:t>해당 파라미터는 </a:t>
            </a:r>
            <a:r>
              <a:rPr lang="en-US" altLang="ko-KR" dirty="0"/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367864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28C5E47-2AFB-4379-95A5-1F3384AF95D1}"/>
              </a:ext>
            </a:extLst>
          </p:cNvPr>
          <p:cNvSpPr/>
          <p:nvPr/>
        </p:nvSpPr>
        <p:spPr>
          <a:xfrm>
            <a:off x="420129" y="-19062"/>
            <a:ext cx="11306432" cy="18085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1CF33-D174-41AC-81AA-D209F54E486C}"/>
              </a:ext>
            </a:extLst>
          </p:cNvPr>
          <p:cNvSpPr txBox="1"/>
          <p:nvPr/>
        </p:nvSpPr>
        <p:spPr>
          <a:xfrm>
            <a:off x="420129" y="75474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D3DFVF</a:t>
            </a:r>
            <a:endParaRPr lang="ko-KR" altLang="en-US" b="1" dirty="0">
              <a:solidFill>
                <a:srgbClr val="FF0000"/>
              </a:solidFill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DD25890-1B31-4107-9378-5859367C3D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70" y="611073"/>
            <a:ext cx="10801350" cy="10953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A35B792-5808-4744-BD0A-3947E8C9D30E}"/>
              </a:ext>
            </a:extLst>
          </p:cNvPr>
          <p:cNvSpPr txBox="1"/>
          <p:nvPr/>
        </p:nvSpPr>
        <p:spPr>
          <a:xfrm>
            <a:off x="420129" y="1857424"/>
            <a:ext cx="11306432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플래그들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/>
              <a:t>D3DFVF_DIFFUSE – </a:t>
            </a:r>
            <a:r>
              <a:rPr lang="ko-KR" altLang="en-US" dirty="0"/>
              <a:t>정점 포맷이 </a:t>
            </a:r>
            <a:r>
              <a:rPr lang="ko-KR" altLang="en-US" dirty="0" err="1"/>
              <a:t>디퓨즈색상</a:t>
            </a:r>
            <a:r>
              <a:rPr lang="ko-KR" altLang="en-US" dirty="0"/>
              <a:t> 성분을 포함한다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D3DFVF_NORMAL – </a:t>
            </a:r>
            <a:r>
              <a:rPr lang="ko-KR" altLang="en-US" dirty="0"/>
              <a:t>정점 포맷이 </a:t>
            </a:r>
            <a:r>
              <a:rPr lang="ko-KR" altLang="en-US" dirty="0" err="1"/>
              <a:t>법선벡터를</a:t>
            </a:r>
            <a:r>
              <a:rPr lang="ko-KR" altLang="en-US" dirty="0"/>
              <a:t> 포함한다</a:t>
            </a:r>
            <a:r>
              <a:rPr lang="en-US" altLang="ko-KR" dirty="0"/>
              <a:t>. D3DFVF_XYZRHW </a:t>
            </a:r>
            <a:r>
              <a:rPr lang="ko-KR" altLang="en-US" dirty="0"/>
              <a:t>플래그와 함께 사용 불가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D3DFVF_PSIZE – </a:t>
            </a:r>
            <a:r>
              <a:rPr lang="ko-KR" altLang="en-US" dirty="0"/>
              <a:t>정점 포맷이 포인트 사이즈를 포함한다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D3DFVF_SPECULAR– </a:t>
            </a:r>
            <a:r>
              <a:rPr lang="ko-KR" altLang="en-US" dirty="0"/>
              <a:t>정점 포맷이 </a:t>
            </a:r>
            <a:r>
              <a:rPr lang="en-US" altLang="ko-KR" dirty="0"/>
              <a:t>specular</a:t>
            </a:r>
            <a:r>
              <a:rPr lang="ko-KR" altLang="en-US" dirty="0"/>
              <a:t>색 성분을 포함한다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D3DFVF_XYZ – </a:t>
            </a:r>
            <a:r>
              <a:rPr lang="ko-KR" altLang="en-US" dirty="0"/>
              <a:t>정점 포맷이 변환되지 않는 정점의 위치 좌표를 포함한다</a:t>
            </a:r>
            <a:r>
              <a:rPr lang="en-US" altLang="ko-KR" dirty="0"/>
              <a:t>. D3DFVF_XYZRHW </a:t>
            </a:r>
            <a:r>
              <a:rPr lang="ko-KR" altLang="en-US" dirty="0"/>
              <a:t>플래그와 함께 사용 불가 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D3DFVF_XYZRHW – </a:t>
            </a:r>
            <a:r>
              <a:rPr lang="ko-KR" altLang="en-US" dirty="0"/>
              <a:t>정점 포맷이 변환된 정점의 위치 좌표를 포함한다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D3DFVF_XYZB1~B5 – </a:t>
            </a:r>
            <a:r>
              <a:rPr lang="ko-KR" altLang="en-US" dirty="0" err="1"/>
              <a:t>정점포멧이</a:t>
            </a:r>
            <a:r>
              <a:rPr lang="ko-KR" altLang="en-US" dirty="0"/>
              <a:t> 위치좌표를 포함한다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D3DFVF_XYZW – </a:t>
            </a:r>
            <a:r>
              <a:rPr lang="ko-KR" altLang="en-US" dirty="0"/>
              <a:t>정점 포맷이 변환 및 </a:t>
            </a:r>
            <a:r>
              <a:rPr lang="ko-KR" altLang="en-US" dirty="0" err="1"/>
              <a:t>클리핑된</a:t>
            </a:r>
            <a:r>
              <a:rPr lang="ko-KR" altLang="en-US" dirty="0"/>
              <a:t> </a:t>
            </a:r>
            <a:r>
              <a:rPr lang="en-US" altLang="ko-KR" dirty="0" err="1"/>
              <a:t>x,y,z,w</a:t>
            </a:r>
            <a:r>
              <a:rPr lang="ko-KR" altLang="en-US" dirty="0"/>
              <a:t>데이터를 포함한다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D3DFVF_TEX0~8 – </a:t>
            </a:r>
            <a:r>
              <a:rPr lang="ko-KR" altLang="en-US" dirty="0"/>
              <a:t>이 정점에 대응하는 </a:t>
            </a:r>
            <a:r>
              <a:rPr lang="ko-KR" altLang="en-US" dirty="0" err="1"/>
              <a:t>텍스쳐</a:t>
            </a:r>
            <a:r>
              <a:rPr lang="ko-KR" altLang="en-US" dirty="0"/>
              <a:t> 좌표 세트의 번호를 나타낸다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 D3DFVF_TEXCOORDSIZEn– </a:t>
            </a:r>
            <a:r>
              <a:rPr lang="ko-KR" altLang="en-US" dirty="0" err="1"/>
              <a:t>텍스쳐</a:t>
            </a:r>
            <a:r>
              <a:rPr lang="ko-KR" altLang="en-US" dirty="0"/>
              <a:t> 좌표 데이터 세트를 정의한다</a:t>
            </a:r>
            <a:r>
              <a:rPr lang="en-US" altLang="ko-KR" dirty="0"/>
              <a:t>. N</a:t>
            </a:r>
            <a:r>
              <a:rPr lang="ko-KR" altLang="en-US" dirty="0"/>
              <a:t>은 텍스처 좌표의 넓이를 나타낸다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 D3DFVF_POSITION_MASK – </a:t>
            </a:r>
            <a:r>
              <a:rPr lang="ko-KR" altLang="en-US" dirty="0"/>
              <a:t>위치 좌표 비트를 추출하는 마스크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 D3DFVF_RESERVED0,2 – </a:t>
            </a:r>
            <a:r>
              <a:rPr lang="ko-KR" altLang="en-US" dirty="0"/>
              <a:t>유연한 정점 </a:t>
            </a:r>
            <a:r>
              <a:rPr lang="ko-KR" altLang="en-US" dirty="0" err="1"/>
              <a:t>포멧의</a:t>
            </a:r>
            <a:r>
              <a:rPr lang="ko-KR" altLang="en-US" dirty="0"/>
              <a:t> 예약 비트를 추출하기 위한 </a:t>
            </a:r>
            <a:r>
              <a:rPr lang="ko-KR" altLang="en-US" dirty="0" err="1"/>
              <a:t>마스크값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 D3DFVF_TEXCOUNT_MASK – </a:t>
            </a:r>
            <a:r>
              <a:rPr lang="ko-KR" altLang="en-US" dirty="0"/>
              <a:t>텍스처 </a:t>
            </a:r>
            <a:r>
              <a:rPr lang="en-US" altLang="ko-KR" dirty="0"/>
              <a:t>flag bit </a:t>
            </a:r>
            <a:r>
              <a:rPr lang="ko-KR" altLang="en-US" dirty="0"/>
              <a:t>를 추출하기 위한 </a:t>
            </a:r>
            <a:r>
              <a:rPr lang="ko-KR" altLang="en-US" dirty="0" err="1"/>
              <a:t>마스크값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 D3DFVF_LASTBETA_D3DCOLOR – </a:t>
            </a:r>
            <a:r>
              <a:rPr lang="ko-KR" altLang="en-US" dirty="0"/>
              <a:t>정점 위치 데이터의 마지막 베타 필드는 </a:t>
            </a:r>
            <a:r>
              <a:rPr lang="en-US" altLang="ko-KR" dirty="0"/>
              <a:t>D3DCOLOR</a:t>
            </a:r>
            <a:r>
              <a:rPr lang="ko-KR" altLang="en-US" dirty="0"/>
              <a:t>형이 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 D3DFVF_LASTBETA_UBYTE4 – </a:t>
            </a:r>
            <a:r>
              <a:rPr lang="ko-KR" altLang="en-US" dirty="0"/>
              <a:t>정점 위치 데이터의 마지막 베타 필드는 </a:t>
            </a:r>
            <a:r>
              <a:rPr lang="en-US" altLang="ko-KR" dirty="0"/>
              <a:t>UBYTE4</a:t>
            </a:r>
            <a:r>
              <a:rPr lang="ko-KR" altLang="en-US" dirty="0"/>
              <a:t>형이 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/>
              <a:t> D3DFVF_TEXCOUNT_SHIFT – </a:t>
            </a:r>
            <a:r>
              <a:rPr lang="ko-KR" altLang="en-US" dirty="0"/>
              <a:t>정점의 텍스처 </a:t>
            </a:r>
            <a:r>
              <a:rPr lang="ko-KR" altLang="en-US" dirty="0" err="1"/>
              <a:t>좌표수를</a:t>
            </a:r>
            <a:r>
              <a:rPr lang="ko-KR" altLang="en-US" dirty="0"/>
              <a:t> 식별하는 </a:t>
            </a:r>
            <a:r>
              <a:rPr lang="ko-KR" altLang="en-US" dirty="0" err="1"/>
              <a:t>정수값을</a:t>
            </a:r>
            <a:r>
              <a:rPr lang="ko-KR" altLang="en-US" dirty="0"/>
              <a:t> 얼마나 </a:t>
            </a:r>
            <a:r>
              <a:rPr lang="ko-KR" altLang="en-US" dirty="0" err="1"/>
              <a:t>쉬프트하는지</a:t>
            </a:r>
            <a:r>
              <a:rPr lang="ko-KR" altLang="en-US" dirty="0"/>
              <a:t> 나타낸다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0863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25E85B-80A5-439A-8D48-BF1C1DAA32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6048" y="2558542"/>
            <a:ext cx="5581650" cy="1895475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164E8317-B2F1-44DB-B850-5D8663E62DD3}"/>
              </a:ext>
            </a:extLst>
          </p:cNvPr>
          <p:cNvSpPr/>
          <p:nvPr/>
        </p:nvSpPr>
        <p:spPr>
          <a:xfrm>
            <a:off x="442784" y="315235"/>
            <a:ext cx="11306432" cy="180853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ㅍ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B21CE3-55E0-4FFB-B9E3-0B8775811F3B}"/>
              </a:ext>
            </a:extLst>
          </p:cNvPr>
          <p:cNvSpPr txBox="1"/>
          <p:nvPr/>
        </p:nvSpPr>
        <p:spPr>
          <a:xfrm>
            <a:off x="442784" y="409771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rgbClr val="FF0000"/>
                </a:solidFill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D3DFVF</a:t>
            </a:r>
            <a:endParaRPr lang="ko-KR" altLang="en-US" b="1" dirty="0">
              <a:solidFill>
                <a:srgbClr val="FF0000"/>
              </a:solidFill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C693E3-CBD4-491F-9399-AF7738461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" y="945370"/>
            <a:ext cx="10801350" cy="1095375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4A84238-E22F-4B1F-9554-DC9C0BD56209}"/>
              </a:ext>
            </a:extLst>
          </p:cNvPr>
          <p:cNvCxnSpPr>
            <a:cxnSpLocks/>
          </p:cNvCxnSpPr>
          <p:nvPr/>
        </p:nvCxnSpPr>
        <p:spPr>
          <a:xfrm flipH="1">
            <a:off x="5624052" y="4336026"/>
            <a:ext cx="147483" cy="105205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AF24D-AE6D-4591-8BED-A10141E7E33C}"/>
              </a:ext>
            </a:extLst>
          </p:cNvPr>
          <p:cNvSpPr txBox="1"/>
          <p:nvPr/>
        </p:nvSpPr>
        <p:spPr>
          <a:xfrm>
            <a:off x="3992100" y="5388077"/>
            <a:ext cx="6579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플래그들 지정</a:t>
            </a:r>
            <a:endParaRPr lang="en-US" altLang="ko-KR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위에서 정의한 커스텀 요소들과 순서와 형식이 일치해야 한다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988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86E4C1-3EA4-4400-9744-69A50DC992E7}"/>
              </a:ext>
            </a:extLst>
          </p:cNvPr>
          <p:cNvSpPr/>
          <p:nvPr/>
        </p:nvSpPr>
        <p:spPr>
          <a:xfrm>
            <a:off x="442784" y="315235"/>
            <a:ext cx="11306432" cy="31137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895A44-6174-47C5-B770-AE171BB17FDD}"/>
              </a:ext>
            </a:extLst>
          </p:cNvPr>
          <p:cNvSpPr txBox="1"/>
          <p:nvPr/>
        </p:nvSpPr>
        <p:spPr>
          <a:xfrm>
            <a:off x="442784" y="409771"/>
            <a:ext cx="404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effectLst/>
              </a:rPr>
              <a:t>IDirect3DDevice9::</a:t>
            </a:r>
            <a:r>
              <a:rPr lang="en-US" altLang="ko-KR" b="1" dirty="0" err="1">
                <a:solidFill>
                  <a:srgbClr val="FF0000"/>
                </a:solidFill>
                <a:effectLst/>
              </a:rPr>
              <a:t>SetStreamSource</a:t>
            </a:r>
            <a:endParaRPr lang="en-US" altLang="ko-KR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62802B9-F2B5-4CA7-A806-58F3F2B71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1" y="963356"/>
            <a:ext cx="6467475" cy="20478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11B88B3-16FF-4632-9900-F65FC01401FF}"/>
              </a:ext>
            </a:extLst>
          </p:cNvPr>
          <p:cNvSpPr txBox="1"/>
          <p:nvPr/>
        </p:nvSpPr>
        <p:spPr>
          <a:xfrm>
            <a:off x="442784" y="3010405"/>
            <a:ext cx="8768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정점을 출력하기 위해 출력할 정점 버퍼를 디바이스의 데이터 스트림과 연결시킨다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3301B5-234D-4296-B7D8-64B6DCCC9502}"/>
              </a:ext>
            </a:extLst>
          </p:cNvPr>
          <p:cNvSpPr txBox="1"/>
          <p:nvPr/>
        </p:nvSpPr>
        <p:spPr>
          <a:xfrm>
            <a:off x="442784" y="4077121"/>
            <a:ext cx="11306432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파라미터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err="1"/>
              <a:t>StreamNumber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부터 </a:t>
            </a:r>
            <a:r>
              <a:rPr lang="en-US" altLang="ko-KR" dirty="0"/>
              <a:t>-1 </a:t>
            </a:r>
            <a:r>
              <a:rPr lang="ko-KR" altLang="en-US" dirty="0"/>
              <a:t>까지의 데이터 스트림을 지정한다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pStreamData</a:t>
            </a:r>
            <a:r>
              <a:rPr lang="en-US" altLang="ko-KR" dirty="0"/>
              <a:t> – IDirect3DVertexBuffer9 </a:t>
            </a:r>
            <a:r>
              <a:rPr lang="ko-KR" altLang="en-US" dirty="0"/>
              <a:t>인터페이스의 포인터를 넣어준다</a:t>
            </a:r>
            <a:r>
              <a:rPr lang="en-US" altLang="ko-KR" dirty="0"/>
              <a:t>. (</a:t>
            </a:r>
            <a:r>
              <a:rPr lang="ko-KR" altLang="en-US" dirty="0"/>
              <a:t>사용할 </a:t>
            </a:r>
            <a:r>
              <a:rPr lang="ko-KR" altLang="en-US" dirty="0" err="1"/>
              <a:t>정점버퍼</a:t>
            </a:r>
            <a:r>
              <a:rPr lang="ko-KR" altLang="en-US" dirty="0"/>
              <a:t> 데이터를 넣어준다</a:t>
            </a:r>
            <a:r>
              <a:rPr lang="en-US" altLang="ko-KR" dirty="0"/>
              <a:t>.)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OffsetInBytes</a:t>
            </a:r>
            <a:r>
              <a:rPr lang="en-US" altLang="ko-KR" dirty="0"/>
              <a:t> – </a:t>
            </a:r>
            <a:r>
              <a:rPr lang="ko-KR" altLang="en-US" dirty="0"/>
              <a:t>스트림의 </a:t>
            </a:r>
            <a:r>
              <a:rPr lang="ko-KR" altLang="en-US" dirty="0" err="1"/>
              <a:t>오프셋값</a:t>
            </a: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Stride – </a:t>
            </a:r>
            <a:r>
              <a:rPr lang="ko-KR" altLang="en-US" dirty="0" err="1"/>
              <a:t>정점버퍼의</a:t>
            </a:r>
            <a:r>
              <a:rPr lang="ko-KR" altLang="en-US" dirty="0"/>
              <a:t> 크기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047296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C15D4029-B76F-40BD-A16B-AEE9E0804489}"/>
              </a:ext>
            </a:extLst>
          </p:cNvPr>
          <p:cNvSpPr/>
          <p:nvPr/>
        </p:nvSpPr>
        <p:spPr>
          <a:xfrm>
            <a:off x="600100" y="2124370"/>
            <a:ext cx="11306432" cy="31137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AD29CC-C8C1-4DCF-9856-EF004CBFC5F5}"/>
              </a:ext>
            </a:extLst>
          </p:cNvPr>
          <p:cNvSpPr txBox="1"/>
          <p:nvPr/>
        </p:nvSpPr>
        <p:spPr>
          <a:xfrm>
            <a:off x="600100" y="2218906"/>
            <a:ext cx="293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effectLst/>
              </a:rPr>
              <a:t>IDirect3DDevice9::</a:t>
            </a:r>
            <a:r>
              <a:rPr lang="en-US" altLang="ko-KR" b="1" dirty="0" err="1">
                <a:solidFill>
                  <a:srgbClr val="FF0000"/>
                </a:solidFill>
                <a:effectLst/>
              </a:rPr>
              <a:t>SetFVF</a:t>
            </a:r>
            <a:endParaRPr lang="en-US" altLang="ko-KR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B43CEA76-7757-493F-A967-EF903CA450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114" y="2753388"/>
            <a:ext cx="5648325" cy="17145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6A1A56A-ADEA-449F-9F83-9A40455E87F9}"/>
              </a:ext>
            </a:extLst>
          </p:cNvPr>
          <p:cNvSpPr txBox="1"/>
          <p:nvPr/>
        </p:nvSpPr>
        <p:spPr>
          <a:xfrm>
            <a:off x="735114" y="4703652"/>
            <a:ext cx="4948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1">
                    <a:lumMod val="50000"/>
                  </a:schemeClr>
                </a:solidFill>
              </a:rPr>
              <a:t>정점 데이터의 포맷을 디바이스에 설정해준다</a:t>
            </a:r>
            <a:r>
              <a:rPr lang="en-US" altLang="ko-KR" dirty="0">
                <a:solidFill>
                  <a:schemeClr val="accent1">
                    <a:lumMod val="50000"/>
                  </a:schemeClr>
                </a:solidFill>
              </a:rPr>
              <a:t>.</a:t>
            </a:r>
            <a:endParaRPr lang="ko-KR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79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F5D791A-CD57-4D70-9A49-68378474F693}"/>
              </a:ext>
            </a:extLst>
          </p:cNvPr>
          <p:cNvSpPr/>
          <p:nvPr/>
        </p:nvSpPr>
        <p:spPr>
          <a:xfrm>
            <a:off x="442784" y="200232"/>
            <a:ext cx="11306432" cy="311376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4B76E6-2F24-4E92-BC8C-4F36DEE7DCE0}"/>
              </a:ext>
            </a:extLst>
          </p:cNvPr>
          <p:cNvSpPr txBox="1"/>
          <p:nvPr/>
        </p:nvSpPr>
        <p:spPr>
          <a:xfrm>
            <a:off x="577798" y="365382"/>
            <a:ext cx="3742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b="1" dirty="0">
                <a:solidFill>
                  <a:srgbClr val="FF0000"/>
                </a:solidFill>
                <a:effectLst/>
              </a:rPr>
              <a:t>IDirect3DDevice9::</a:t>
            </a:r>
            <a:r>
              <a:rPr lang="en-US" altLang="ko-KR" b="1" dirty="0" err="1">
                <a:solidFill>
                  <a:srgbClr val="FF0000"/>
                </a:solidFill>
                <a:effectLst/>
              </a:rPr>
              <a:t>DrawPrimitive</a:t>
            </a:r>
            <a:endParaRPr lang="en-US" altLang="ko-KR" b="1" dirty="0">
              <a:solidFill>
                <a:srgbClr val="FF0000"/>
              </a:solidFill>
              <a:effectLst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2338552-39CF-45EB-8790-6F067BD1C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25" y="829250"/>
            <a:ext cx="6266682" cy="20383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E76FA1-BFC7-4B9D-81D9-19110E3921CD}"/>
              </a:ext>
            </a:extLst>
          </p:cNvPr>
          <p:cNvSpPr txBox="1"/>
          <p:nvPr/>
        </p:nvSpPr>
        <p:spPr>
          <a:xfrm>
            <a:off x="442784" y="4362256"/>
            <a:ext cx="1130643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파라미터</a:t>
            </a:r>
            <a:endParaRPr lang="en-US" altLang="ko-KR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342900">
              <a:buAutoNum type="arabicParenR"/>
            </a:pPr>
            <a:r>
              <a:rPr lang="en-US" altLang="ko-KR" dirty="0" err="1"/>
              <a:t>PrimitiveType</a:t>
            </a:r>
            <a:r>
              <a:rPr lang="en-US" altLang="ko-KR" dirty="0"/>
              <a:t> – D3DPRIMITIVETYPE </a:t>
            </a:r>
            <a:r>
              <a:rPr lang="ko-KR" altLang="en-US" dirty="0"/>
              <a:t>열거형의 </a:t>
            </a:r>
            <a:r>
              <a:rPr lang="ko-KR" altLang="en-US" dirty="0" err="1"/>
              <a:t>멤버로써</a:t>
            </a:r>
            <a:r>
              <a:rPr lang="ko-KR" altLang="en-US" dirty="0"/>
              <a:t> 어떠한 기본도형을 렌더링 할 것인지 설정한다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StartVertex</a:t>
            </a:r>
            <a:r>
              <a:rPr lang="en-US" altLang="ko-KR" dirty="0"/>
              <a:t> – </a:t>
            </a:r>
            <a:r>
              <a:rPr lang="ko-KR" altLang="en-US" dirty="0"/>
              <a:t>정점 버퍼에서 </a:t>
            </a:r>
            <a:r>
              <a:rPr lang="ko-KR" altLang="en-US" dirty="0" err="1"/>
              <a:t>몇번째</a:t>
            </a:r>
            <a:r>
              <a:rPr lang="ko-KR" altLang="en-US" dirty="0"/>
              <a:t> 정점부터 사용할 것인지 인덱스 번호를 넣어준다</a:t>
            </a:r>
            <a:r>
              <a:rPr lang="en-US" altLang="ko-KR" dirty="0"/>
              <a:t>.</a:t>
            </a:r>
          </a:p>
          <a:p>
            <a:pPr marL="342900" indent="-342900">
              <a:buAutoNum type="arabicParenR"/>
            </a:pPr>
            <a:r>
              <a:rPr lang="en-US" altLang="ko-KR" dirty="0" err="1"/>
              <a:t>PrimitiveCount</a:t>
            </a:r>
            <a:r>
              <a:rPr lang="en-US" altLang="ko-KR" dirty="0"/>
              <a:t> – </a:t>
            </a:r>
            <a:r>
              <a:rPr lang="ko-KR" altLang="en-US" dirty="0"/>
              <a:t>렌더링 하는 기본도형의 수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28492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521</Words>
  <Application>Microsoft Office PowerPoint</Application>
  <PresentationFormat>와이드스크린</PresentationFormat>
  <Paragraphs>64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조민익</dc:creator>
  <cp:lastModifiedBy>조민익</cp:lastModifiedBy>
  <cp:revision>52</cp:revision>
  <dcterms:created xsi:type="dcterms:W3CDTF">2022-04-03T02:25:23Z</dcterms:created>
  <dcterms:modified xsi:type="dcterms:W3CDTF">2022-04-03T03:54:31Z</dcterms:modified>
</cp:coreProperties>
</file>