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CEE79-86ED-4D7C-BF2F-C148091E3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477747-196A-487B-A904-8F262D64C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7B1C8-D3F0-4387-AA76-E4402DC7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FB1F1-051C-4B53-BBC0-6D2A2201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1A8F26-6847-45B9-81B3-203D5496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6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EDC6C-346B-4EEC-8783-029499C5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6E8EC-08C5-4E78-B840-F32C763B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A8E07-5F04-4D1E-9D48-1E39B1D0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EC0F6-F87E-4BF9-8F1D-FB0731F6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3A2A0-FC59-4C80-951D-8F473DD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0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23AC3A-06AB-4CCD-87A6-D8A1179AD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9D7A7F-5FA9-4965-99BD-069CD63B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11A7D-8EF8-4659-9CA5-5FBB3E9D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DA965-FC8F-4D81-BEF1-DD0FD3F2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7C5E0-73DE-493A-A771-5D6A0A69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3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C00BB-3AD8-40C3-AC4C-A672FB2A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8BE4F-0ABF-4074-A996-22CC3308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9CA00-8A62-429C-B03D-D542768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52F24-B910-45B7-86AC-D3F20A16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8C4A3-F384-4562-9D0B-0432D5F3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0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D3952-2211-492B-8433-E105F6C1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4F706-5F6D-4DB3-B2D3-9D3CF12F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C5E5D-EDE2-4FB2-878A-687A536F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F628B-31D7-47F0-8CFB-A46123D2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C8A22-297B-4974-84B9-A20EB3F4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FFCC0-67A0-4604-9F0C-1D6320B7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D4292-AB4D-45EB-87E6-804846BCF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45589-E8E5-4349-8265-3C20E958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BFCB9-87E5-47AF-81E3-A0D0EEF5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9E9CC0-92E8-4488-92E2-0A97A81C0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54E96-1211-442F-BFEB-0AA31087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04A0D-A5C6-438B-B2C5-511E110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16F3F-DC49-42D3-8CE2-412327AFB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48BE2D-3325-42FC-A31F-D0448FA54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BBDC9D-45FF-4396-AA02-36FC08433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6ECEAA-E908-4A26-8719-BF31211DB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A45AD9-29CE-4AA3-8D5C-4361A4A0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9E1C03-BC3D-4421-8F34-FA9A6A19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E9AE37-D45D-45EB-8708-E1C803A1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9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2B5E6-0577-4C6E-8675-2BE28DD9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E7C907-F7BE-4A24-9B76-4017C29B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00C4B2-C0FF-4DE9-A6B8-C420F7A9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04A7B4-E887-4238-9BC3-0AD5CA7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28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5A1BD4-886F-4082-97A3-C968E6BD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0E2EBD-6490-4675-8CA2-A0D1EE23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925FC6-2D55-423C-9CCA-806F51C2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0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87943-6CE7-4E8D-90C2-F66663A7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86922-12C0-4953-812B-946C7733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9F8993-76CE-447E-B611-CA23351B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F13B81-9F6C-4168-BE41-338E002F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E54D0C-9B6F-4BEC-831C-75DC56D8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19BAE-7B4A-4F0D-9066-2AEFF74F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A85CF-950B-4810-B7BA-1E7774F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EC7866-0509-4F52-8B60-8421E2298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4306A9-9F41-43ED-B512-3357C33B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3AB76-DC49-4539-81C7-DA759D4A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8CCC9A-D4F4-4B2B-8F1F-9D8BE8DB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29464-F2C2-4329-8AAE-3F92860D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2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997871-3099-4612-85B3-A6C369CD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A77E8-9820-440C-B569-3A270576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E461B-8F97-4038-B669-F0AAB9E01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B44B-8412-4ABA-A845-FA94C61BF395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18982-9175-4FCC-8A2F-39E5C85AD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58BDB-8818-4BB4-ADB8-20C943EF3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CAA44-F9E9-4859-A3D2-C64C3177E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jsjhahi&amp;logNo=20041039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3764A7-2DDA-448C-854B-4362C3D7EC52}"/>
              </a:ext>
            </a:extLst>
          </p:cNvPr>
          <p:cNvSpPr txBox="1"/>
          <p:nvPr/>
        </p:nvSpPr>
        <p:spPr>
          <a:xfrm>
            <a:off x="924232" y="573090"/>
            <a:ext cx="5192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IDirect3DDevice9::</a:t>
            </a:r>
            <a:r>
              <a:rPr lang="en-US" altLang="ko-KR" sz="2000" b="1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SetRenderState</a:t>
            </a:r>
            <a:endParaRPr lang="ko-KR" altLang="en-US" sz="2000" b="1" dirty="0">
              <a:solidFill>
                <a:srgbClr val="FF0000"/>
              </a:solidFill>
              <a:latin typeface="Verdana" panose="020B060403050404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41807-2798-4CD7-9E9D-B8BC3B31E706}"/>
              </a:ext>
            </a:extLst>
          </p:cNvPr>
          <p:cNvSpPr txBox="1"/>
          <p:nvPr/>
        </p:nvSpPr>
        <p:spPr>
          <a:xfrm>
            <a:off x="924232" y="15521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구문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9947F-9C2C-48E9-A3AB-7898BD330DDE}"/>
              </a:ext>
            </a:extLst>
          </p:cNvPr>
          <p:cNvSpPr txBox="1"/>
          <p:nvPr/>
        </p:nvSpPr>
        <p:spPr>
          <a:xfrm>
            <a:off x="924232" y="3593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설명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C1DDCAC-837C-4E02-8D2E-DCB5D59A1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1771698"/>
            <a:ext cx="7216878" cy="17054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HRESULT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SetRenderState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      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D3DRENDERSTATETYPE 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DWORD 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파라미터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State -&gt;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변경대상의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장치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스테이트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변수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D3DRENDERSTATETYPE 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열거형의 멤버를 지정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   </a:t>
            </a:r>
            <a:r>
              <a:rPr lang="en-US" altLang="ko-KR" sz="100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D3DRENDERSTATETYPE</a:t>
            </a:r>
            <a:r>
              <a:rPr lang="ko-KR" altLang="en-US" sz="1000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의 자세한 설명</a:t>
            </a:r>
            <a:endParaRPr lang="en-US" altLang="ko-KR" sz="10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Value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-&gt;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장치의 렌더링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스테이트로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설정하는 새로운 값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이 파라미터의 의미는 </a:t>
            </a:r>
            <a:r>
              <a:rPr lang="en-US" altLang="ko-KR" sz="10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로 지정한 값에 의해 정해진다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altLang="ko-KR" sz="100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574011D0-3C12-4006-925F-F66BC92B4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3963096"/>
            <a:ext cx="7216878" cy="474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디바이스의 </a:t>
            </a:r>
            <a:r>
              <a:rPr lang="ko-KR" alt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렌더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파이프라인에서 상태를 하나 설정한다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AD7CFA3A-B0BD-4927-B2D3-936D30C9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5194969"/>
            <a:ext cx="7216878" cy="10899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컬링모드를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D3DCULL_NONE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바꾼다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해당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모드로 바꾸면 화면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컬링을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진행하지 않는다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g_pd3dDevice-&gt;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SetRenderState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D3DRS_CULLMODE, D3DCULL_NONE 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조명을 끈다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g_pd3dDevice-&gt;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SetRenderState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D3DRS_LIGHTING, FALSE );</a:t>
            </a:r>
            <a:endParaRPr lang="en-US" altLang="ko-KR" sz="1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CB593E-7CDF-4695-A86E-FF2B10999B74}"/>
              </a:ext>
            </a:extLst>
          </p:cNvPr>
          <p:cNvSpPr txBox="1"/>
          <p:nvPr/>
        </p:nvSpPr>
        <p:spPr>
          <a:xfrm>
            <a:off x="924232" y="4827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19068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EBA10F-05E6-464C-A98B-4556D451C12F}"/>
              </a:ext>
            </a:extLst>
          </p:cNvPr>
          <p:cNvSpPr txBox="1"/>
          <p:nvPr/>
        </p:nvSpPr>
        <p:spPr>
          <a:xfrm>
            <a:off x="924232" y="573090"/>
            <a:ext cx="3328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D3DXMatrixRotationY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28E2E-F66C-4273-B237-4DE9B9122B49}"/>
              </a:ext>
            </a:extLst>
          </p:cNvPr>
          <p:cNvSpPr txBox="1"/>
          <p:nvPr/>
        </p:nvSpPr>
        <p:spPr>
          <a:xfrm>
            <a:off x="924232" y="1479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구문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70099-7B1F-4AD7-ACD6-3B788563F8E8}"/>
              </a:ext>
            </a:extLst>
          </p:cNvPr>
          <p:cNvSpPr txBox="1"/>
          <p:nvPr/>
        </p:nvSpPr>
        <p:spPr>
          <a:xfrm>
            <a:off x="924232" y="3593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4F484-36D2-4961-AC08-42D77F10091E}"/>
              </a:ext>
            </a:extLst>
          </p:cNvPr>
          <p:cNvSpPr txBox="1"/>
          <p:nvPr/>
        </p:nvSpPr>
        <p:spPr>
          <a:xfrm>
            <a:off x="924232" y="4827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예시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62CE170D-C1B1-45AD-A6F3-991A52F33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1848642"/>
            <a:ext cx="7216878" cy="15516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 *D3DXMatrixRotationY(      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D3DXMATRIX *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FLOAT 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파라미터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pOut</a:t>
            </a:r>
            <a:r>
              <a:rPr lang="en-US" altLang="ko-KR" sz="1000" dirty="0"/>
              <a:t> –</a:t>
            </a:r>
            <a:r>
              <a:rPr lang="en-US" altLang="ko-KR" sz="1000" dirty="0">
                <a:latin typeface="Arial" panose="020B0604020202020204" pitchFamily="34" charset="0"/>
              </a:rPr>
              <a:t>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연산 결과인 </a:t>
            </a:r>
            <a:r>
              <a:rPr lang="en-US" altLang="ko-KR" sz="1000" b="0" i="0" dirty="0">
                <a:effectLst/>
                <a:latin typeface="Verdana" panose="020B0604030504040204" pitchFamily="34" charset="0"/>
              </a:rPr>
              <a:t>D3DXMATRIX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Angle -&gt;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회전의 각도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라디안 단위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81ACEF6-3C38-48E0-95E1-705123F19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3963096"/>
            <a:ext cx="7216878" cy="474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축을 회전축으로서 회전한 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포인터를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리턴해준다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B0C1FE9-9FFD-48A3-9080-D74B602FB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5194969"/>
            <a:ext cx="7216878" cy="10899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함수에게서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리턴된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행렬을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받아오기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위해 만들어준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(4*4)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행렬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D3DXMATRIXA16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matWorld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Y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축을 중심으로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fAngle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값만큼 회전을 시켜주는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4*4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회전행렬의 포인터를 반환해준다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D3DXMatrixRotationY(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matWorld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fAngle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  <a:endParaRPr lang="en-US" altLang="ko-KR" sz="1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69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40FF1-F8F0-4483-BDF2-D39DE55511B5}"/>
              </a:ext>
            </a:extLst>
          </p:cNvPr>
          <p:cNvSpPr txBox="1"/>
          <p:nvPr/>
        </p:nvSpPr>
        <p:spPr>
          <a:xfrm>
            <a:off x="924232" y="573090"/>
            <a:ext cx="331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D3DXMatrixRotationZ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2A0E15-8EC7-4ECA-8965-55F571F9CBBE}"/>
              </a:ext>
            </a:extLst>
          </p:cNvPr>
          <p:cNvSpPr txBox="1"/>
          <p:nvPr/>
        </p:nvSpPr>
        <p:spPr>
          <a:xfrm>
            <a:off x="924232" y="1479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구문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BDDBC-0A98-40BC-B11A-88425370AFF5}"/>
              </a:ext>
            </a:extLst>
          </p:cNvPr>
          <p:cNvSpPr txBox="1"/>
          <p:nvPr/>
        </p:nvSpPr>
        <p:spPr>
          <a:xfrm>
            <a:off x="924232" y="3593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D5FE8-4B46-4DEF-B21F-030497E523DE}"/>
              </a:ext>
            </a:extLst>
          </p:cNvPr>
          <p:cNvSpPr txBox="1"/>
          <p:nvPr/>
        </p:nvSpPr>
        <p:spPr>
          <a:xfrm>
            <a:off x="924232" y="4827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예시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12CA8B-C929-4CA8-881D-C05D43C8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1848642"/>
            <a:ext cx="7216878" cy="15516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 *D3DXMatrixRotation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      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D3DXMATRIX *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FLOAT 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파라미터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pOut</a:t>
            </a:r>
            <a:r>
              <a:rPr lang="en-US" altLang="ko-KR" sz="1000" dirty="0"/>
              <a:t> –</a:t>
            </a:r>
            <a:r>
              <a:rPr lang="en-US" altLang="ko-KR" sz="1000" dirty="0">
                <a:latin typeface="Arial" panose="020B0604020202020204" pitchFamily="34" charset="0"/>
              </a:rPr>
              <a:t>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연산 결과인 </a:t>
            </a:r>
            <a:r>
              <a:rPr lang="en-US" altLang="ko-KR" sz="1000" b="0" i="0" dirty="0">
                <a:effectLst/>
                <a:latin typeface="Verdana" panose="020B0604030504040204" pitchFamily="34" charset="0"/>
              </a:rPr>
              <a:t>D3DXMATRIX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Angle -&gt;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회전의 각도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라디안 단위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1ECDD417-CA75-4C3D-AA12-255945D5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3963096"/>
            <a:ext cx="7216878" cy="474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z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축을 회전축으로서 회전한 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포인터를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리턴해준다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359CC9A-BCC6-4BC2-97A9-4525D80C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5194969"/>
            <a:ext cx="7216878" cy="10899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함수에게서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리턴된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행렬을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받아오기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위해 만들어준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(4*4)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행렬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D3DXMATRIXA16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matWorld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z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축을 중심으로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fAngle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값만큼 회전을 시켜주는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4*4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회전행렬의 포인터를 반환해준다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D3DXMatrixRotationZ(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matWorld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fAngle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  <a:endParaRPr lang="en-US" altLang="ko-KR" sz="1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1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BB9C0-5793-49DE-B2DB-697C8D6A0FFC}"/>
              </a:ext>
            </a:extLst>
          </p:cNvPr>
          <p:cNvSpPr txBox="1"/>
          <p:nvPr/>
        </p:nvSpPr>
        <p:spPr>
          <a:xfrm>
            <a:off x="924232" y="573090"/>
            <a:ext cx="3334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D3DXMatrixRotationX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9EC03-6E3F-44C8-B2E8-FEF84966A269}"/>
              </a:ext>
            </a:extLst>
          </p:cNvPr>
          <p:cNvSpPr txBox="1"/>
          <p:nvPr/>
        </p:nvSpPr>
        <p:spPr>
          <a:xfrm>
            <a:off x="924232" y="1479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구문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DB33B-BBDE-493D-B645-497DF4E0F476}"/>
              </a:ext>
            </a:extLst>
          </p:cNvPr>
          <p:cNvSpPr txBox="1"/>
          <p:nvPr/>
        </p:nvSpPr>
        <p:spPr>
          <a:xfrm>
            <a:off x="924232" y="3593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FE165-3103-4EE1-886E-91B718DD4AF9}"/>
              </a:ext>
            </a:extLst>
          </p:cNvPr>
          <p:cNvSpPr txBox="1"/>
          <p:nvPr/>
        </p:nvSpPr>
        <p:spPr>
          <a:xfrm>
            <a:off x="924232" y="4827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예시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8C233A-3694-44DD-A38B-214C9E6D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1848642"/>
            <a:ext cx="7216878" cy="155160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 *D3DXMatrixRotation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      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D3DXMATRIX *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FLOAT 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Angle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파라미터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pOut</a:t>
            </a:r>
            <a:r>
              <a:rPr lang="en-US" altLang="ko-KR" sz="1000" dirty="0"/>
              <a:t> –</a:t>
            </a:r>
            <a:r>
              <a:rPr lang="en-US" altLang="ko-KR" sz="1000" dirty="0">
                <a:latin typeface="Arial" panose="020B0604020202020204" pitchFamily="34" charset="0"/>
              </a:rPr>
              <a:t>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연산 결과인 </a:t>
            </a:r>
            <a:r>
              <a:rPr lang="en-US" altLang="ko-KR" sz="1000" b="0" i="0" dirty="0">
                <a:effectLst/>
                <a:latin typeface="Verdana" panose="020B0604030504040204" pitchFamily="34" charset="0"/>
              </a:rPr>
              <a:t>D3DXMATRIX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Angle -&gt;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회전의 각도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라디안 단위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6D5B80E-6567-4F72-9E7A-82BFAAC6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3963096"/>
            <a:ext cx="7216878" cy="474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x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축을 회전축으로서 회전한 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포인터를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리턴해준다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8033E44-1763-4E5B-9A78-1C9D8A1ED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5194969"/>
            <a:ext cx="7216878" cy="108994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함수에게서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리턴된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행렬을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받아오기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위해 만들어준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(4*4)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행렬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D3DXMATRIXA16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matWorld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x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축을 중심으로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fAngle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값만큼 회전을 시켜주는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4*4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회전행렬의 포인터를 반환해준다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D3DXMatrixRotationX(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matWorld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fAngle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  <a:endParaRPr lang="en-US" altLang="ko-KR" sz="1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8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50BA30-AB47-476A-BD3D-2938907DC477}"/>
              </a:ext>
            </a:extLst>
          </p:cNvPr>
          <p:cNvSpPr txBox="1"/>
          <p:nvPr/>
        </p:nvSpPr>
        <p:spPr>
          <a:xfrm>
            <a:off x="924232" y="573090"/>
            <a:ext cx="2999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D3DXMATRIX </a:t>
            </a:r>
            <a:r>
              <a:rPr lang="ko-KR" altLang="en-US" sz="2000" b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구조체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D1447-86BC-417E-9276-8C58E0436BCD}"/>
              </a:ext>
            </a:extLst>
          </p:cNvPr>
          <p:cNvSpPr txBox="1"/>
          <p:nvPr/>
        </p:nvSpPr>
        <p:spPr>
          <a:xfrm>
            <a:off x="924232" y="995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구문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2E812-D472-47CD-A60F-E84504B3F40F}"/>
              </a:ext>
            </a:extLst>
          </p:cNvPr>
          <p:cNvSpPr txBox="1"/>
          <p:nvPr/>
        </p:nvSpPr>
        <p:spPr>
          <a:xfrm>
            <a:off x="924232" y="5686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설명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F53DEE0-0B82-48D2-A5C6-10C4AAAC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1364834"/>
            <a:ext cx="8239435" cy="43215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typedef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D3DXMATRIX :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D3DMATRIX {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D3DXMATRIX() {};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D3DXMATRIX( CONST FLOAT * 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D3DXMATRIX( CONST D3DMATRIX&amp; ); 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D3DXMATRIX( FLOAT _11, FLOAT _12, FLOAT _13, FLOAT _14, FLOAT _21, FLOAT _22, FLOAT _23, FLOAT _24,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FLOAT _31, FLOAT _32, FLOAT _33, FLOAT _34, FLOAT _41, FLOAT _42, FLOAT _43, FLOAT _44 );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access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grants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FLOAT&amp;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() ( UINT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UINT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FLOAT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() ( UINT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Row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UINT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casting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FLOAT* ();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CONST FLOAT* ()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D3DXMATRIX&amp;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*= ( CONST D3DXMATRIX&amp; 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+= ( CONST D3DXMATRIX&amp; 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-= ( CONST D3DXMATRIX&amp; 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*= ( FLOAT 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D3DXMATRIX&amp;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/= ( FLOAT 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unary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D3DXMATRIX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+ ()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 ()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binary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D3DXMATRIX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* ( CONST D3DXMATRIX&amp; 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+ ( CONST D3DXMATRIX&amp; 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 ( CONST D3DXMATRIX&amp; 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* ( FLOAT 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D3DXMATRIX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 ( FLOAT 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friend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D3DXMATRIX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* ( FLOAT, CONST D3DXMATRIX&amp; );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== ( CONST D3DXMATRIX&amp; 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!= ( CONST D3DXMATRIX&amp; )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 D3DXMATRIX, *LPD3DXMATRIX;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77CEA91-F947-4381-B94F-63FF787E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6055761"/>
            <a:ext cx="7216878" cy="474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최대 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4X4 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크기의 행렬에 대한 다양한 기본연산을 제공하는 행렬 구조체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B501F84-63FF-4F03-A9FA-43462C49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36775" y="1745345"/>
            <a:ext cx="92398" cy="5974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C0C3F-95DF-4A1F-9533-FA129A84A1BD}"/>
              </a:ext>
            </a:extLst>
          </p:cNvPr>
          <p:cNvSpPr txBox="1"/>
          <p:nvPr/>
        </p:nvSpPr>
        <p:spPr>
          <a:xfrm>
            <a:off x="924232" y="573090"/>
            <a:ext cx="4897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IDirect3DDevice9::</a:t>
            </a:r>
            <a:r>
              <a:rPr lang="en-US" altLang="ko-KR" sz="20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SetTransform</a:t>
            </a:r>
            <a:endParaRPr lang="en-US" altLang="ko-KR" sz="2000" b="1" dirty="0">
              <a:solidFill>
                <a:srgbClr val="FF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EAE56-51F6-45F7-9F67-8864DEF49D01}"/>
              </a:ext>
            </a:extLst>
          </p:cNvPr>
          <p:cNvSpPr txBox="1"/>
          <p:nvPr/>
        </p:nvSpPr>
        <p:spPr>
          <a:xfrm>
            <a:off x="924232" y="1479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구문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621-A6F8-4C71-98BA-F1C4FAE86CF8}"/>
              </a:ext>
            </a:extLst>
          </p:cNvPr>
          <p:cNvSpPr txBox="1"/>
          <p:nvPr/>
        </p:nvSpPr>
        <p:spPr>
          <a:xfrm>
            <a:off x="924232" y="35937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F85EA-C3FA-438B-AF22-4AB146121392}"/>
              </a:ext>
            </a:extLst>
          </p:cNvPr>
          <p:cNvSpPr txBox="1"/>
          <p:nvPr/>
        </p:nvSpPr>
        <p:spPr>
          <a:xfrm>
            <a:off x="924232" y="48277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예시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F7D3D9A-23FE-44BF-B68A-B1AC990EB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1771699"/>
            <a:ext cx="7216878" cy="170549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HRESULT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SetTransform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      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D3DTRANSFORMSTATETYPE 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CONST D3DMATRIX *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pMatrix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);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파라미터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ko-KR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</a:t>
            </a:r>
            <a:r>
              <a:rPr lang="en-US" altLang="ko-KR" sz="1000" dirty="0"/>
              <a:t> –</a:t>
            </a:r>
            <a:r>
              <a:rPr lang="en-US" altLang="ko-KR" sz="1000" dirty="0">
                <a:latin typeface="Arial" panose="020B0604020202020204" pitchFamily="34" charset="0"/>
              </a:rPr>
              <a:t>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변경 대상의 장치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스테이트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변수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이 파라미터에는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altLang="ko-KR" sz="1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D3DTRANSFORMSTATETYPE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열거형의 임의의 멤버 </a:t>
            </a:r>
            <a:endParaRPr lang="en-US" altLang="ko-KR" sz="1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또는 </a:t>
            </a:r>
            <a:r>
              <a:rPr lang="en-US" altLang="ko-KR" sz="1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D3DTS_WORLDMATRIX</a:t>
            </a:r>
            <a:r>
              <a:rPr lang="ko-KR" altLang="en-US" sz="1000" b="0" i="0" dirty="0">
                <a:effectLst/>
                <a:latin typeface="Verdana" panose="020B0604030504040204" pitchFamily="34" charset="0"/>
              </a:rPr>
              <a:t> 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매크로를 지정할 수 있다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pMatrix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-&gt;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현재의 변환을 변경하는 </a:t>
            </a:r>
            <a:r>
              <a:rPr lang="en-US" altLang="ko-KR" sz="1000" b="0" i="0" dirty="0">
                <a:effectLst/>
                <a:latin typeface="Verdana" panose="020B0604030504040204" pitchFamily="34" charset="0"/>
              </a:rPr>
              <a:t>D3DMATRIX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7BB38BE-74CD-4DBA-BC7B-9FF372C07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3963096"/>
            <a:ext cx="7216878" cy="474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디바이스의 </a:t>
            </a:r>
            <a:r>
              <a:rPr lang="ko-KR" alt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렌더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파이프라인에서 변환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Transfrom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에 관련된 </a:t>
            </a:r>
            <a:r>
              <a:rPr lang="ko-KR" altLang="en-US" sz="1000" dirty="0" err="1">
                <a:solidFill>
                  <a:srgbClr val="000000"/>
                </a:solidFill>
                <a:latin typeface="Verdana" panose="020B0604030504040204" pitchFamily="34" charset="0"/>
              </a:rPr>
              <a:t>상태중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 하나를 설정해준다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99A14C1-C376-43E0-A7ED-085C11C1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5118025"/>
            <a:ext cx="7216878" cy="12438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y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축을 기준으로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fAngle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회전하는 회전행렬을 받아온 다음에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D3DXMATRIXA16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matWorld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D3DXMatrixRotationY(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matWorld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fAngle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</a:p>
          <a:p>
            <a:endParaRPr lang="ko-KR" altLang="en-US" sz="1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월드변환에 설정해준다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g_pd3dDevice-&gt;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SetTransform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D3DTS_WORLD,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matWorld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  <a:endParaRPr lang="en-US" altLang="ko-KR" sz="1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3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CD83C-3AB9-468D-809C-07BBB91A21BC}"/>
              </a:ext>
            </a:extLst>
          </p:cNvPr>
          <p:cNvSpPr txBox="1"/>
          <p:nvPr/>
        </p:nvSpPr>
        <p:spPr>
          <a:xfrm>
            <a:off x="924232" y="573090"/>
            <a:ext cx="3291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D3DXMatrixLookAtLH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CD355-2DD8-4514-B79D-691A6DE9A9FA}"/>
              </a:ext>
            </a:extLst>
          </p:cNvPr>
          <p:cNvSpPr txBox="1"/>
          <p:nvPr/>
        </p:nvSpPr>
        <p:spPr>
          <a:xfrm>
            <a:off x="924232" y="1125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구문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CF29F-9AFE-4DA4-AA40-0044A726CA6A}"/>
              </a:ext>
            </a:extLst>
          </p:cNvPr>
          <p:cNvSpPr txBox="1"/>
          <p:nvPr/>
        </p:nvSpPr>
        <p:spPr>
          <a:xfrm>
            <a:off x="924232" y="4075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4D13E-353F-48CF-A397-4381F0BF8C3D}"/>
              </a:ext>
            </a:extLst>
          </p:cNvPr>
          <p:cNvSpPr txBox="1"/>
          <p:nvPr/>
        </p:nvSpPr>
        <p:spPr>
          <a:xfrm>
            <a:off x="924232" y="5309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예시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4667E33-2CF0-4ED0-9359-BEAA8834F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6" y="1310035"/>
            <a:ext cx="7826478" cy="262882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 *D3DXMatrixLookAtLH(      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D3DXMATRIX *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 D3DXVECTOR3 *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pEye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 D3DXVECTOR3 *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CONST D3DXVECTOR3 *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파라미터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pOut</a:t>
            </a:r>
            <a:r>
              <a:rPr lang="en-US" altLang="ko-KR" sz="1000" dirty="0"/>
              <a:t> –</a:t>
            </a:r>
            <a:r>
              <a:rPr lang="en-US" altLang="ko-KR" sz="1000" dirty="0">
                <a:latin typeface="Arial" panose="020B0604020202020204" pitchFamily="34" charset="0"/>
              </a:rPr>
              <a:t>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연산 결과인 </a:t>
            </a:r>
            <a:r>
              <a:rPr lang="en-US" altLang="ko-KR" sz="1000" b="0" i="0" dirty="0">
                <a:effectLst/>
                <a:latin typeface="Verdana" panose="020B0604030504040204" pitchFamily="34" charset="0"/>
              </a:rPr>
              <a:t>D3DXMATRIX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pEye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-&gt;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시점을 정의하는 </a:t>
            </a:r>
            <a:r>
              <a:rPr lang="en-US" altLang="ko-KR" sz="1000" b="0" i="0" dirty="0">
                <a:effectLst/>
                <a:latin typeface="Verdana" panose="020B0604030504040204" pitchFamily="34" charset="0"/>
              </a:rPr>
              <a:t>D3DXVECTOR3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이 값은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평행이동에 사용된다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pAt</a:t>
            </a: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카메라의 주시 대상을 정의하는 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D3DXVECTOR3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pUp</a:t>
            </a: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현재 월드의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윗쪽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일반적으로는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[0, 1, 0]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을 정의하는 </a:t>
            </a:r>
            <a:r>
              <a:rPr lang="en-US" altLang="ko-KR" sz="1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D3DXVECTOR3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E2BA1B6-B773-41C7-9790-B73B2C992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5" y="4444969"/>
            <a:ext cx="7826479" cy="474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뷰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카메라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의 위치와 시점 등을 설정하기 위한 행렬 을 받아오는데 사용하는 함수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3664DB4-904C-4954-A52D-875ABF2B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5" y="5599898"/>
            <a:ext cx="7826480" cy="12438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matView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결과값을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받가위한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행렬변수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vEyePt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카메라의 위치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vLookatPt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카메라가 바라볼 방향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vUpVec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카메라의 위쪽을 알려주는 역할을 한다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D3DXMATRIXA16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matView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D3DXMatrixLookAtLH(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matView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vEyePt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vLookatPt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vUpVec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  <a:endParaRPr lang="ko-KR" altLang="en-US" sz="1000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이것 역시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SetTransfrom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이용해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값을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D3DTS_VIEW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값으로 설정해서 디바이스의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렌더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파이프라인에 적용해준다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g_pd3dDevice-&gt;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SetTransform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D3DTS_VIEW,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matView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  <a:endParaRPr lang="en-US" altLang="ko-KR" sz="1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97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86C8ABE-3DC0-4FDA-9DE5-A059B72A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0149"/>
            <a:ext cx="92398" cy="597499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5CC16-731B-4363-8EE7-BCBCFE21574C}"/>
              </a:ext>
            </a:extLst>
          </p:cNvPr>
          <p:cNvSpPr txBox="1"/>
          <p:nvPr/>
        </p:nvSpPr>
        <p:spPr>
          <a:xfrm>
            <a:off x="924232" y="573090"/>
            <a:ext cx="4477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D3DXMatrixPerspectiveFovLH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EA086-4F32-4B22-A715-F787056C0E98}"/>
              </a:ext>
            </a:extLst>
          </p:cNvPr>
          <p:cNvSpPr txBox="1"/>
          <p:nvPr/>
        </p:nvSpPr>
        <p:spPr>
          <a:xfrm>
            <a:off x="924232" y="1125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구문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60B79-558D-4250-AFCB-8F4D724C973F}"/>
              </a:ext>
            </a:extLst>
          </p:cNvPr>
          <p:cNvSpPr txBox="1"/>
          <p:nvPr/>
        </p:nvSpPr>
        <p:spPr>
          <a:xfrm>
            <a:off x="924232" y="4075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CD353-C953-4106-90A3-3D89C1F3874C}"/>
              </a:ext>
            </a:extLst>
          </p:cNvPr>
          <p:cNvSpPr txBox="1"/>
          <p:nvPr/>
        </p:nvSpPr>
        <p:spPr>
          <a:xfrm>
            <a:off x="924232" y="53095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u="sng" dirty="0"/>
              <a:t>예시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09CA7EC-2B64-40C5-B751-6C33AA43D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5" y="1386979"/>
            <a:ext cx="8209937" cy="2474936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D3DXMATRIX *D3DXMatrixPerspectiveFovLH(      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D3DXMATRIX *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pOut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FLOAT 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fovY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FLOAT 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Aspect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FLOAT 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    FLOAT 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zf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);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파라미터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pOut</a:t>
            </a:r>
            <a:r>
              <a:rPr lang="en-US" altLang="ko-KR" sz="1000" dirty="0"/>
              <a:t> –</a:t>
            </a:r>
            <a:r>
              <a:rPr lang="en-US" altLang="ko-KR" sz="1000" dirty="0">
                <a:latin typeface="Arial" panose="020B0604020202020204" pitchFamily="34" charset="0"/>
              </a:rPr>
              <a:t>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연산 결과인 </a:t>
            </a:r>
            <a:r>
              <a:rPr lang="en-US" altLang="ko-KR" sz="1000" b="0" i="0" dirty="0">
                <a:effectLst/>
                <a:latin typeface="Verdana" panose="020B0604030504040204" pitchFamily="34" charset="0"/>
              </a:rPr>
              <a:t>D3DXMATRIX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구조체의 포인터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fovY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 -&gt;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방향에의 시야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라디안 단위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Aspect</a:t>
            </a: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-&gt; </a:t>
            </a:r>
            <a:r>
              <a:rPr lang="ko-KR" altLang="en-US" sz="10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어스펙트비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가로세로 비율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뷰 공간의 높이를 폭으로 나눗셈 한 값으로 정의된다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zn</a:t>
            </a: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가까운 뷰 평면의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값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</a:t>
            </a:r>
            <a:r>
              <a:rPr kumimoji="0" lang="ko-KR" altLang="ko-KR" sz="1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zf</a:t>
            </a:r>
            <a:r>
              <a:rPr kumimoji="0" lang="en-US" altLang="ko-KR" sz="1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-&gt;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먼 뷰 평면의 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 </a:t>
            </a:r>
            <a:r>
              <a:rPr lang="ko-KR" altLang="en-US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값</a:t>
            </a:r>
            <a:r>
              <a:rPr lang="en-US" altLang="ko-KR" sz="1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0FE0AF5-9815-4D19-AA87-8A9575C58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5" y="4444969"/>
            <a:ext cx="8209938" cy="47438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현재 시야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카메라</a:t>
            </a:r>
            <a:r>
              <a:rPr lang="en-US" altLang="ko-KR" sz="10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ko-KR" altLang="en-US" sz="1000" dirty="0">
                <a:solidFill>
                  <a:srgbClr val="000000"/>
                </a:solidFill>
                <a:latin typeface="Verdana" panose="020B0604030504040204" pitchFamily="34" charset="0"/>
              </a:rPr>
              <a:t>에 근거해 카메라를 통해 투영되는 값을 만들어주는 투영행렬을 받아오는데 사용하는 함수</a:t>
            </a:r>
            <a:endParaRPr lang="en-US" altLang="ko-KR" sz="10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0FD6044-F45C-4446-8D38-B33CE5462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475" y="5599898"/>
            <a:ext cx="8209938" cy="12438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15870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matProj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는 결과값을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받가위한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행렬변수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fovY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D3DX_PI/4, Aspect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1.0,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Zn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1.0,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Zf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100.0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설정하고</a:t>
            </a:r>
            <a:endParaRPr lang="en-US" altLang="ko-KR" sz="10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투영행렬을 받아온다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D3DXMATRIXA16 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matProj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D3DXMatrixPerspectiveFovLH(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matProj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D3DX_PI / 4, 1.0f, 1.0f, 100.0f );    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이것 역시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SetTransfrom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이용해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값을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D3DTS_PROJECTION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값으로 설정해서 디바이스의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렌더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파이프라인에 적용해준다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g_pd3dDevice-&gt;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SetTransform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 D3DTS_PROJECTION  &amp;</a:t>
            </a:r>
            <a:r>
              <a:rPr lang="en-US" altLang="ko-KR" sz="1000" dirty="0" err="1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matProj</a:t>
            </a:r>
            <a:r>
              <a:rPr lang="en-US" altLang="ko-KR" sz="1000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);</a:t>
            </a:r>
            <a:endParaRPr lang="en-US" altLang="ko-KR" sz="100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2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1160</Words>
  <Application>Microsoft Office PowerPoint</Application>
  <PresentationFormat>와이드스크린</PresentationFormat>
  <Paragraphs>158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돋움체</vt:lpstr>
      <vt:lpstr>맑은 고딕</vt:lpstr>
      <vt:lpstr>Arial</vt:lpstr>
      <vt:lpstr>Verdana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조민익</dc:creator>
  <cp:lastModifiedBy>조민익</cp:lastModifiedBy>
  <cp:revision>17</cp:revision>
  <dcterms:created xsi:type="dcterms:W3CDTF">2022-04-09T13:17:33Z</dcterms:created>
  <dcterms:modified xsi:type="dcterms:W3CDTF">2022-04-09T14:16:11Z</dcterms:modified>
</cp:coreProperties>
</file>