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4"/>
  </p:notesMasterIdLst>
  <p:sldIdLst>
    <p:sldId id="256" r:id="rId2"/>
    <p:sldId id="257" r:id="rId3"/>
    <p:sldId id="347" r:id="rId4"/>
    <p:sldId id="350" r:id="rId5"/>
    <p:sldId id="348" r:id="rId6"/>
    <p:sldId id="351" r:id="rId7"/>
    <p:sldId id="352" r:id="rId8"/>
    <p:sldId id="349" r:id="rId9"/>
    <p:sldId id="354" r:id="rId10"/>
    <p:sldId id="355" r:id="rId11"/>
    <p:sldId id="353" r:id="rId12"/>
    <p:sldId id="35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Vidaloka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B2764A-7FFE-4DDE-9E84-9E24D2895CFE}">
  <a:tblStyle styleId="{32B2764A-7FFE-4DDE-9E84-9E24D2895C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87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cc7554a049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cc7554a049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56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69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cc7554a049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cc7554a049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909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cc7554a049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cc7554a049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201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cc7554a049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cc7554a049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427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cc7554a049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cc7554a049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964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cc7554a049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cc7554a049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459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cc7554a049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cc7554a049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912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cc7554a049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cc7554a049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50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96" r:id="rId5"/>
    <p:sldLayoutId id="2147483697" r:id="rId6"/>
    <p:sldLayoutId id="2147483698" r:id="rId7"/>
    <p:sldLayoutId id="214748369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azx1v/project-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azx1v/project-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Sales Management</a:t>
            </a:r>
            <a:br>
              <a:rPr lang="en" sz="4800"/>
            </a:br>
            <a:r>
              <a:rPr lang="en" sz="4800"/>
              <a:t>Project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942514" y="1634863"/>
            <a:ext cx="7064100" cy="9368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Dashboard</a:t>
            </a:r>
            <a:endParaRPr sz="480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673649" y="3852472"/>
            <a:ext cx="7796702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Press CTRL  and click the image to open the dashboard and try it out!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74577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079A834B-F262-38CB-0778-C58CC1CA0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2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68;p123">
            <a:extLst>
              <a:ext uri="{FF2B5EF4-FFF2-40B4-BE49-F238E27FC236}">
                <a16:creationId xmlns:a16="http://schemas.microsoft.com/office/drawing/2014/main" id="{089DCB86-D253-AB8A-98A8-10C8D4CC53D0}"/>
              </a:ext>
            </a:extLst>
          </p:cNvPr>
          <p:cNvSpPr txBox="1">
            <a:spLocks/>
          </p:cNvSpPr>
          <p:nvPr/>
        </p:nvSpPr>
        <p:spPr>
          <a:xfrm>
            <a:off x="2832900" y="164895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65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Thanks</a:t>
            </a:r>
          </a:p>
        </p:txBody>
      </p:sp>
      <p:sp>
        <p:nvSpPr>
          <p:cNvPr id="5" name="Google Shape;1569;p123">
            <a:extLst>
              <a:ext uri="{FF2B5EF4-FFF2-40B4-BE49-F238E27FC236}">
                <a16:creationId xmlns:a16="http://schemas.microsoft.com/office/drawing/2014/main" id="{9674272E-61FE-99BA-C535-44AD62D7F071}"/>
              </a:ext>
            </a:extLst>
          </p:cNvPr>
          <p:cNvSpPr txBox="1">
            <a:spLocks/>
          </p:cNvSpPr>
          <p:nvPr/>
        </p:nvSpPr>
        <p:spPr>
          <a:xfrm>
            <a:off x="577428" y="2978618"/>
            <a:ext cx="4271889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/>
              <a:t>Name: Minh Quan</a:t>
            </a:r>
          </a:p>
          <a:p>
            <a:pPr marL="0" indent="0" algn="l"/>
            <a:r>
              <a:rPr lang="en-US"/>
              <a:t>Email: quan09102002@gmail.com</a:t>
            </a:r>
          </a:p>
        </p:txBody>
      </p:sp>
    </p:spTree>
    <p:extLst>
      <p:ext uri="{BB962C8B-B14F-4D97-AF65-F5344CB8AC3E}">
        <p14:creationId xmlns:p14="http://schemas.microsoft.com/office/powerpoint/2010/main" val="74077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25" y="1017725"/>
            <a:ext cx="4833136" cy="1005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 fictitious global electronics retailer has a demand to have a clear understanding of key performance indicators and trends.</a:t>
            </a:r>
            <a:endParaRPr sz="1400"/>
          </a:p>
        </p:txBody>
      </p:sp>
      <p:sp>
        <p:nvSpPr>
          <p:cNvPr id="2" name="Google Shape;488;p60">
            <a:extLst>
              <a:ext uri="{FF2B5EF4-FFF2-40B4-BE49-F238E27FC236}">
                <a16:creationId xmlns:a16="http://schemas.microsoft.com/office/drawing/2014/main" id="{3DA25EC6-1D04-285E-D676-676D525C748F}"/>
              </a:ext>
            </a:extLst>
          </p:cNvPr>
          <p:cNvSpPr txBox="1">
            <a:spLocks/>
          </p:cNvSpPr>
          <p:nvPr/>
        </p:nvSpPr>
        <p:spPr>
          <a:xfrm>
            <a:off x="713225" y="2004364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Project Objective</a:t>
            </a:r>
          </a:p>
        </p:txBody>
      </p:sp>
      <p:sp>
        <p:nvSpPr>
          <p:cNvPr id="3" name="Google Shape;489;p60">
            <a:extLst>
              <a:ext uri="{FF2B5EF4-FFF2-40B4-BE49-F238E27FC236}">
                <a16:creationId xmlns:a16="http://schemas.microsoft.com/office/drawing/2014/main" id="{46605404-315C-372D-1E00-0E2F39FE8276}"/>
              </a:ext>
            </a:extLst>
          </p:cNvPr>
          <p:cNvSpPr txBox="1">
            <a:spLocks/>
          </p:cNvSpPr>
          <p:nvPr/>
        </p:nvSpPr>
        <p:spPr>
          <a:xfrm>
            <a:off x="464694" y="2507337"/>
            <a:ext cx="5246558" cy="219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/>
              <a:t>To analyze and present comprehensive insights into sales, profit, orders, profit margin, and various comparisons.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/>
              <a:t>To provide stakeholders with the data they need to make informed decisions.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/>
              <a:t>End result: An automated dashboard providing quick &amp; latest sales insights in order to support data driven decision making.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20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20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96755-AB90-E9B4-12B5-B8A927E22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892" y="1017725"/>
            <a:ext cx="2697515" cy="34878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126"/>
          <p:cNvSpPr txBox="1">
            <a:spLocks noGrp="1"/>
          </p:cNvSpPr>
          <p:nvPr>
            <p:ph type="subTitle" idx="2"/>
          </p:nvPr>
        </p:nvSpPr>
        <p:spPr>
          <a:xfrm>
            <a:off x="426194" y="1677292"/>
            <a:ext cx="7458632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200"/>
              <a:t>Data resource: </a:t>
            </a:r>
            <a:r>
              <a:rPr lang="en-US" sz="1200">
                <a:hlinkClick r:id="rId3"/>
              </a:rPr>
              <a:t>link</a:t>
            </a:r>
            <a:endParaRPr lang="en-US"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vi-VN" sz="1200"/>
              <a:t>In each data table, there </a:t>
            </a:r>
            <a:r>
              <a:rPr lang="en-US" sz="1200"/>
              <a:t>are some columns</a:t>
            </a:r>
            <a:r>
              <a:rPr lang="vi-VN" sz="1200"/>
              <a:t> that do not need to be used. So i only select </a:t>
            </a:r>
            <a:r>
              <a:rPr lang="en-US" sz="1200"/>
              <a:t>certain columns that are useful for analysis.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200"/>
              <a:t>To create the necessary data model for doing analysis and fulfilling the business needs defined in the user stories the following tables were extracted using SQL.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200"/>
              <a:t>Below are the SQL statements for cleansing and transforming necessary data.</a:t>
            </a:r>
          </a:p>
        </p:txBody>
      </p:sp>
      <p:sp>
        <p:nvSpPr>
          <p:cNvPr id="1866" name="Google Shape;1866;p126"/>
          <p:cNvSpPr txBox="1">
            <a:spLocks noGrp="1"/>
          </p:cNvSpPr>
          <p:nvPr>
            <p:ph type="title"/>
          </p:nvPr>
        </p:nvSpPr>
        <p:spPr>
          <a:xfrm>
            <a:off x="728214" y="872245"/>
            <a:ext cx="527534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en-US" sz="2000"/>
              <a:t>Data Cleansing &amp;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24987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129"/>
          <p:cNvSpPr txBox="1">
            <a:spLocks noGrp="1"/>
          </p:cNvSpPr>
          <p:nvPr>
            <p:ph type="subTitle" idx="1"/>
          </p:nvPr>
        </p:nvSpPr>
        <p:spPr>
          <a:xfrm>
            <a:off x="522421" y="1170606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/>
              <a:t>Products</a:t>
            </a:r>
            <a:r>
              <a:rPr lang="en" sz="1800"/>
              <a:t> table</a:t>
            </a:r>
            <a:endParaRPr sz="1800"/>
          </a:p>
        </p:txBody>
      </p:sp>
      <p:sp>
        <p:nvSpPr>
          <p:cNvPr id="1886" name="Google Shape;1886;p129"/>
          <p:cNvSpPr txBox="1">
            <a:spLocks noGrp="1"/>
          </p:cNvSpPr>
          <p:nvPr>
            <p:ph type="subTitle" idx="2"/>
          </p:nvPr>
        </p:nvSpPr>
        <p:spPr>
          <a:xfrm>
            <a:off x="164890" y="1682070"/>
            <a:ext cx="3185411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200"/>
              <a:t>For calculating purpose,I </a:t>
            </a:r>
            <a:r>
              <a:rPr lang="vi-VN" sz="1200"/>
              <a:t>trimmed the dollar sign to change the data type</a:t>
            </a:r>
            <a:r>
              <a:rPr lang="en-US" sz="1200"/>
              <a:t>s</a:t>
            </a:r>
            <a:r>
              <a:rPr lang="vi-VN" sz="1200"/>
              <a:t> of `Unit Cost USD`</a:t>
            </a:r>
            <a:r>
              <a:rPr lang="en-US" sz="1200"/>
              <a:t> column and `Unit Price USD` column to decimal.</a:t>
            </a:r>
            <a:r>
              <a:rPr lang="vi-VN" sz="1200"/>
              <a:t> </a:t>
            </a:r>
            <a:endParaRPr lang="en-US" sz="1200" dirty="0"/>
          </a:p>
        </p:txBody>
      </p:sp>
      <p:sp>
        <p:nvSpPr>
          <p:cNvPr id="2" name="Google Shape;1866;p126">
            <a:extLst>
              <a:ext uri="{FF2B5EF4-FFF2-40B4-BE49-F238E27FC236}">
                <a16:creationId xmlns:a16="http://schemas.microsoft.com/office/drawing/2014/main" id="{511C880C-0324-1E16-861A-1991FD844B29}"/>
              </a:ext>
            </a:extLst>
          </p:cNvPr>
          <p:cNvSpPr txBox="1">
            <a:spLocks/>
          </p:cNvSpPr>
          <p:nvPr/>
        </p:nvSpPr>
        <p:spPr>
          <a:xfrm>
            <a:off x="338469" y="599450"/>
            <a:ext cx="527534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en-US" sz="2000"/>
              <a:t>Data Cleansing &amp;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EC199-B4AE-778F-410F-A4B7C9573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301" y="1416194"/>
            <a:ext cx="5275346" cy="301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5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129"/>
          <p:cNvSpPr txBox="1">
            <a:spLocks noGrp="1"/>
          </p:cNvSpPr>
          <p:nvPr>
            <p:ph type="subTitle" idx="1"/>
          </p:nvPr>
        </p:nvSpPr>
        <p:spPr>
          <a:xfrm>
            <a:off x="522421" y="1170606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Sales table</a:t>
            </a:r>
            <a:endParaRPr sz="1800"/>
          </a:p>
        </p:txBody>
      </p:sp>
      <p:sp>
        <p:nvSpPr>
          <p:cNvPr id="1886" name="Google Shape;1886;p129"/>
          <p:cNvSpPr txBox="1">
            <a:spLocks noGrp="1"/>
          </p:cNvSpPr>
          <p:nvPr>
            <p:ph type="subTitle" idx="2"/>
          </p:nvPr>
        </p:nvSpPr>
        <p:spPr>
          <a:xfrm>
            <a:off x="194871" y="1637976"/>
            <a:ext cx="3185411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200"/>
              <a:t>I join the Sales table into the Products table to calculate the field 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200"/>
              <a:t>Revenue and Profit</a:t>
            </a:r>
            <a:endParaRPr lang="en-US" sz="1200" dirty="0"/>
          </a:p>
        </p:txBody>
      </p:sp>
      <p:sp>
        <p:nvSpPr>
          <p:cNvPr id="2" name="Google Shape;1866;p126">
            <a:extLst>
              <a:ext uri="{FF2B5EF4-FFF2-40B4-BE49-F238E27FC236}">
                <a16:creationId xmlns:a16="http://schemas.microsoft.com/office/drawing/2014/main" id="{511C880C-0324-1E16-861A-1991FD844B29}"/>
              </a:ext>
            </a:extLst>
          </p:cNvPr>
          <p:cNvSpPr txBox="1">
            <a:spLocks/>
          </p:cNvSpPr>
          <p:nvPr/>
        </p:nvSpPr>
        <p:spPr>
          <a:xfrm>
            <a:off x="338469" y="599450"/>
            <a:ext cx="527534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en-US" sz="2000"/>
              <a:t>Data Cleansing &amp; Transformation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8ABDE-F044-99C8-61FB-BE4BC4CC4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783" y="1637976"/>
            <a:ext cx="5275346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9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129"/>
          <p:cNvSpPr txBox="1">
            <a:spLocks noGrp="1"/>
          </p:cNvSpPr>
          <p:nvPr>
            <p:ph type="subTitle" idx="1"/>
          </p:nvPr>
        </p:nvSpPr>
        <p:spPr>
          <a:xfrm>
            <a:off x="522420" y="1170606"/>
            <a:ext cx="3539913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Customer table and Store table</a:t>
            </a:r>
            <a:endParaRPr sz="1800"/>
          </a:p>
        </p:txBody>
      </p:sp>
      <p:sp>
        <p:nvSpPr>
          <p:cNvPr id="2" name="Google Shape;1866;p126">
            <a:extLst>
              <a:ext uri="{FF2B5EF4-FFF2-40B4-BE49-F238E27FC236}">
                <a16:creationId xmlns:a16="http://schemas.microsoft.com/office/drawing/2014/main" id="{511C880C-0324-1E16-861A-1991FD844B29}"/>
              </a:ext>
            </a:extLst>
          </p:cNvPr>
          <p:cNvSpPr txBox="1">
            <a:spLocks/>
          </p:cNvSpPr>
          <p:nvPr/>
        </p:nvSpPr>
        <p:spPr>
          <a:xfrm>
            <a:off x="338469" y="599450"/>
            <a:ext cx="527534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en-US" sz="2000"/>
              <a:t>Data Cleansing &amp;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82F06-E46A-27AA-8F87-9E5E6E22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554" y="1743309"/>
            <a:ext cx="338089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1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129"/>
          <p:cNvSpPr txBox="1">
            <a:spLocks noGrp="1"/>
          </p:cNvSpPr>
          <p:nvPr>
            <p:ph type="subTitle" idx="1"/>
          </p:nvPr>
        </p:nvSpPr>
        <p:spPr>
          <a:xfrm>
            <a:off x="522420" y="1172150"/>
            <a:ext cx="3539913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Calendar table</a:t>
            </a:r>
            <a:endParaRPr sz="1800"/>
          </a:p>
        </p:txBody>
      </p:sp>
      <p:sp>
        <p:nvSpPr>
          <p:cNvPr id="2" name="Google Shape;1866;p126">
            <a:extLst>
              <a:ext uri="{FF2B5EF4-FFF2-40B4-BE49-F238E27FC236}">
                <a16:creationId xmlns:a16="http://schemas.microsoft.com/office/drawing/2014/main" id="{511C880C-0324-1E16-861A-1991FD844B29}"/>
              </a:ext>
            </a:extLst>
          </p:cNvPr>
          <p:cNvSpPr txBox="1">
            <a:spLocks/>
          </p:cNvSpPr>
          <p:nvPr/>
        </p:nvSpPr>
        <p:spPr>
          <a:xfrm>
            <a:off x="338469" y="599450"/>
            <a:ext cx="527534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en-US" sz="2000"/>
              <a:t>Data Cleansing &amp; Transformation</a:t>
            </a:r>
          </a:p>
        </p:txBody>
      </p:sp>
      <p:sp>
        <p:nvSpPr>
          <p:cNvPr id="3" name="Google Shape;1886;p129">
            <a:extLst>
              <a:ext uri="{FF2B5EF4-FFF2-40B4-BE49-F238E27FC236}">
                <a16:creationId xmlns:a16="http://schemas.microsoft.com/office/drawing/2014/main" id="{A70CEFB1-7E9B-C278-FF44-1C18BE54050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19724" y="1649071"/>
            <a:ext cx="3357797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200"/>
              <a:t>To organize and manage time-related data, I created a calendar table using Power BI.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7CD13C-726A-B749-AFA2-947F18D5C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445" y="831954"/>
            <a:ext cx="4752927" cy="371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4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129"/>
          <p:cNvSpPr txBox="1">
            <a:spLocks noGrp="1"/>
          </p:cNvSpPr>
          <p:nvPr>
            <p:ph type="title"/>
          </p:nvPr>
        </p:nvSpPr>
        <p:spPr>
          <a:xfrm>
            <a:off x="2287192" y="257649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D6640B-2937-8DCD-16BF-21662273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945" y="830349"/>
            <a:ext cx="5789634" cy="3752080"/>
          </a:xfrm>
          <a:prstGeom prst="rect">
            <a:avLst/>
          </a:prstGeom>
        </p:spPr>
      </p:pic>
      <p:sp>
        <p:nvSpPr>
          <p:cNvPr id="8" name="Google Shape;1886;p129">
            <a:extLst>
              <a:ext uri="{FF2B5EF4-FFF2-40B4-BE49-F238E27FC236}">
                <a16:creationId xmlns:a16="http://schemas.microsoft.com/office/drawing/2014/main" id="{0C935D64-1457-91DB-A446-5BA869BBD898}"/>
              </a:ext>
            </a:extLst>
          </p:cNvPr>
          <p:cNvSpPr txBox="1">
            <a:spLocks/>
          </p:cNvSpPr>
          <p:nvPr/>
        </p:nvSpPr>
        <p:spPr>
          <a:xfrm>
            <a:off x="0" y="1329389"/>
            <a:ext cx="3065490" cy="27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50800" lvl="0" indent="-342900" algn="l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37495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 fontAlgn="base"/>
            <a:r>
              <a:rPr lang="en-US" sz="1100"/>
              <a:t>This is a screenshot of the data model after cleansed and prepared tables were read into Power BI.</a:t>
            </a:r>
          </a:p>
          <a:p>
            <a:pPr algn="l" fontAlgn="base"/>
            <a:r>
              <a:rPr lang="en-US" sz="1100"/>
              <a:t>This data model also shows how FACT_Sales has been connected to other necessary DIM tables.</a:t>
            </a:r>
            <a:br>
              <a:rPr lang="en-US" sz="1100"/>
            </a:b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82341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126"/>
          <p:cNvSpPr txBox="1">
            <a:spLocks noGrp="1"/>
          </p:cNvSpPr>
          <p:nvPr>
            <p:ph type="subTitle" idx="2"/>
          </p:nvPr>
        </p:nvSpPr>
        <p:spPr>
          <a:xfrm>
            <a:off x="391682" y="885800"/>
            <a:ext cx="8272633" cy="372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100">
                <a:sym typeface="Arial"/>
              </a:rPr>
              <a:t>To include additional dimensions, hierarchies and aggregations that are not part of the original dataset, i created some measures and columns using DAX.</a:t>
            </a:r>
          </a:p>
          <a:p>
            <a:pPr fontAlgn="base"/>
            <a:r>
              <a:rPr lang="en-US" sz="1100">
                <a:sym typeface="Arial"/>
              </a:rPr>
              <a:t>Measures Total Sales: Sales = SUM(Sales [revenue]) </a:t>
            </a:r>
          </a:p>
          <a:p>
            <a:pPr fontAlgn="base"/>
            <a:r>
              <a:rPr lang="en-US" sz="1100">
                <a:sym typeface="Arial"/>
              </a:rPr>
              <a:t>Measures Previous Year Toal Sales: Sales PY = CALCULATE([Sales], SAMEPERIODLASTYEAR(Calendar[Date])) </a:t>
            </a:r>
          </a:p>
          <a:p>
            <a:pPr fontAlgn="base"/>
            <a:r>
              <a:rPr lang="en-US" sz="1100">
                <a:sym typeface="Arial"/>
              </a:rPr>
              <a:t>Diffrence Between Current Year Sales &amp; Previous Year Sales: Sales vs PY = [Sales] - [Sales PY] </a:t>
            </a:r>
          </a:p>
          <a:p>
            <a:pPr fontAlgn="base"/>
            <a:r>
              <a:rPr lang="en-US" sz="1100">
                <a:sym typeface="Arial"/>
              </a:rPr>
              <a:t>Percentage Increase or Decrease in sales year on year (YOY%): Sales vs py % = DIVIDE([Sales vs PY],[Sales],0)</a:t>
            </a:r>
          </a:p>
          <a:p>
            <a:pPr fontAlgn="base"/>
            <a:r>
              <a:rPr lang="en-US" sz="1100">
                <a:sym typeface="Arial"/>
              </a:rPr>
              <a:t>Products Sold = SUM(Sales[Quantity]) </a:t>
            </a:r>
          </a:p>
          <a:p>
            <a:pPr fontAlgn="base"/>
            <a:r>
              <a:rPr lang="en-US" sz="1100">
                <a:sym typeface="Arial"/>
              </a:rPr>
              <a:t>Profit = SUM(Sales[Profit]) </a:t>
            </a:r>
          </a:p>
          <a:p>
            <a:pPr fontAlgn="base"/>
            <a:r>
              <a:rPr lang="en-US" sz="1100">
                <a:sym typeface="Arial"/>
              </a:rPr>
              <a:t>Profit LY = CALCULATE([Profit], SAMEPERIODLASTYEAR(Calendar[Date])) </a:t>
            </a:r>
          </a:p>
          <a:p>
            <a:pPr fontAlgn="base"/>
            <a:r>
              <a:rPr lang="en-US" sz="1100">
                <a:sym typeface="Arial"/>
              </a:rPr>
              <a:t>Profit Vs LY = [Profit]- [Profit LY] </a:t>
            </a:r>
          </a:p>
          <a:p>
            <a:pPr fontAlgn="base"/>
            <a:r>
              <a:rPr lang="en-US" sz="1100">
                <a:sym typeface="Arial"/>
              </a:rPr>
              <a:t>Profit vs LY % = [Profit Vs LY]/[Profit]</a:t>
            </a:r>
          </a:p>
          <a:p>
            <a:pPr fontAlgn="base"/>
            <a:r>
              <a:rPr lang="en-US" sz="1100">
                <a:sym typeface="Arial"/>
              </a:rPr>
              <a:t>Profit Margin = DIVIDE([Profit],[Sales],0) </a:t>
            </a:r>
          </a:p>
          <a:p>
            <a:pPr fontAlgn="base"/>
            <a:r>
              <a:rPr lang="en-US" sz="1100">
                <a:sym typeface="Arial"/>
              </a:rPr>
              <a:t>Total Cost = SUM(Product[unit_cost]) </a:t>
            </a:r>
          </a:p>
        </p:txBody>
      </p:sp>
      <p:sp>
        <p:nvSpPr>
          <p:cNvPr id="5" name="Google Shape;1866;p126">
            <a:extLst>
              <a:ext uri="{FF2B5EF4-FFF2-40B4-BE49-F238E27FC236}">
                <a16:creationId xmlns:a16="http://schemas.microsoft.com/office/drawing/2014/main" id="{1AF290AE-4D2D-2456-FFC2-BC4348F49792}"/>
              </a:ext>
            </a:extLst>
          </p:cNvPr>
          <p:cNvSpPr txBox="1">
            <a:spLocks/>
          </p:cNvSpPr>
          <p:nvPr/>
        </p:nvSpPr>
        <p:spPr>
          <a:xfrm>
            <a:off x="391682" y="417075"/>
            <a:ext cx="30942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en-US" sz="2000"/>
              <a:t>DAX Calculations</a:t>
            </a:r>
          </a:p>
        </p:txBody>
      </p:sp>
    </p:spTree>
    <p:extLst>
      <p:ext uri="{BB962C8B-B14F-4D97-AF65-F5344CB8AC3E}">
        <p14:creationId xmlns:p14="http://schemas.microsoft.com/office/powerpoint/2010/main" val="284179085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499</Words>
  <Application>Microsoft Office PowerPoint</Application>
  <PresentationFormat>On-screen Show (16:9)</PresentationFormat>
  <Paragraphs>46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Montserrat</vt:lpstr>
      <vt:lpstr>Lato</vt:lpstr>
      <vt:lpstr>Vidaloka</vt:lpstr>
      <vt:lpstr>Arial</vt:lpstr>
      <vt:lpstr>Minimalist Business Slides XL by Slidesgo</vt:lpstr>
      <vt:lpstr>Sales Management Project</vt:lpstr>
      <vt:lpstr>Introduction</vt:lpstr>
      <vt:lpstr>Data Cleansing &amp; Transformation</vt:lpstr>
      <vt:lpstr>PowerPoint Presentation</vt:lpstr>
      <vt:lpstr>PowerPoint Presentation</vt:lpstr>
      <vt:lpstr>PowerPoint Presentation</vt:lpstr>
      <vt:lpstr>PowerPoint Presentation</vt:lpstr>
      <vt:lpstr>Data model</vt:lpstr>
      <vt:lpstr>PowerPoint Presentation</vt:lpstr>
      <vt:lpstr>Dashboard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forfix</dc:creator>
  <cp:lastModifiedBy>Nguyen Quan</cp:lastModifiedBy>
  <cp:revision>3</cp:revision>
  <dcterms:modified xsi:type="dcterms:W3CDTF">2024-07-21T17:20:38Z</dcterms:modified>
</cp:coreProperties>
</file>