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wdp" ContentType="image/vnd.ms-photo"/>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Lst>
  <p:sldSz cx="6858000" cy="9144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474C6"/>
    <a:srgbClr val="BEFE30"/>
    <a:srgbClr val="B1ED2C"/>
    <a:srgbClr val="44DEC6"/>
    <a:srgbClr val="51FFE1"/>
    <a:srgbClr val="A629F7"/>
    <a:srgbClr val="87F76E"/>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6591" autoAdjust="0"/>
  </p:normalViewPr>
  <p:slideViewPr>
    <p:cSldViewPr snapToGrid="0" snapToObjects="1">
      <p:cViewPr>
        <p:scale>
          <a:sx n="121" d="100"/>
          <a:sy n="121" d="100"/>
        </p:scale>
        <p:origin x="-352" y="179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interSettings" Target="printerSettings/printerSettings1.bin"/><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2840568"/>
            <a:ext cx="5829300" cy="1960033"/>
          </a:xfrm>
        </p:spPr>
        <p:txBody>
          <a:bodyPr/>
          <a:lstStyle/>
          <a:p>
            <a:r>
              <a:rPr lang="en-US" altLang="ko-KR" smtClean="0"/>
              <a:t>Click to edit Master title style</a:t>
            </a:r>
            <a:endParaRPr lang="en-US"/>
          </a:p>
        </p:txBody>
      </p:sp>
      <p:sp>
        <p:nvSpPr>
          <p:cNvPr id="3" name="Subtitle 2"/>
          <p:cNvSpPr>
            <a:spLocks noGrp="1"/>
          </p:cNvSpPr>
          <p:nvPr>
            <p:ph type="subTitle" idx="1"/>
          </p:nvPr>
        </p:nvSpPr>
        <p:spPr>
          <a:xfrm>
            <a:off x="1028700" y="5181600"/>
            <a:ext cx="4800600" cy="23368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ko-KR" smtClean="0"/>
              <a:t>Click to edit Master subtitle style</a:t>
            </a:r>
            <a:endParaRPr lang="en-US"/>
          </a:p>
        </p:txBody>
      </p:sp>
      <p:sp>
        <p:nvSpPr>
          <p:cNvPr id="4" name="Date Placeholder 3"/>
          <p:cNvSpPr>
            <a:spLocks noGrp="1"/>
          </p:cNvSpPr>
          <p:nvPr>
            <p:ph type="dt" sz="half" idx="10"/>
          </p:nvPr>
        </p:nvSpPr>
        <p:spPr/>
        <p:txBody>
          <a:bodyPr/>
          <a:lstStyle/>
          <a:p>
            <a:fld id="{71B3B956-8E07-7E4E-AECD-404199CF8F03}" type="datetimeFigureOut">
              <a:rPr lang="en-US" smtClean="0"/>
              <a:t>4/2/14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03B0CA-F26D-4049-A815-CFECDDE08104}" type="slidenum">
              <a:rPr lang="en-US" smtClean="0"/>
              <a:t>‹#›</a:t>
            </a:fld>
            <a:endParaRPr lang="en-US"/>
          </a:p>
        </p:txBody>
      </p:sp>
    </p:spTree>
    <p:extLst>
      <p:ext uri="{BB962C8B-B14F-4D97-AF65-F5344CB8AC3E}">
        <p14:creationId xmlns:p14="http://schemas.microsoft.com/office/powerpoint/2010/main" val="38534870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1B3B956-8E07-7E4E-AECD-404199CF8F03}" type="datetimeFigureOut">
              <a:rPr lang="en-US" smtClean="0"/>
              <a:t>4/2/14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03B0CA-F26D-4049-A815-CFECDDE08104}" type="slidenum">
              <a:rPr lang="en-US" smtClean="0"/>
              <a:t>‹#›</a:t>
            </a:fld>
            <a:endParaRPr lang="en-US"/>
          </a:p>
        </p:txBody>
      </p:sp>
    </p:spTree>
    <p:extLst>
      <p:ext uri="{BB962C8B-B14F-4D97-AF65-F5344CB8AC3E}">
        <p14:creationId xmlns:p14="http://schemas.microsoft.com/office/powerpoint/2010/main" val="38950765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72050" y="366185"/>
            <a:ext cx="1543050" cy="780203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42900" y="366185"/>
            <a:ext cx="4514850" cy="78020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1B3B956-8E07-7E4E-AECD-404199CF8F03}" type="datetimeFigureOut">
              <a:rPr lang="en-US" smtClean="0"/>
              <a:t>4/2/14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03B0CA-F26D-4049-A815-CFECDDE08104}" type="slidenum">
              <a:rPr lang="en-US" smtClean="0"/>
              <a:t>‹#›</a:t>
            </a:fld>
            <a:endParaRPr lang="en-US"/>
          </a:p>
        </p:txBody>
      </p:sp>
    </p:spTree>
    <p:extLst>
      <p:ext uri="{BB962C8B-B14F-4D97-AF65-F5344CB8AC3E}">
        <p14:creationId xmlns:p14="http://schemas.microsoft.com/office/powerpoint/2010/main" val="37773531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1B3B956-8E07-7E4E-AECD-404199CF8F03}" type="datetimeFigureOut">
              <a:rPr lang="en-US" smtClean="0"/>
              <a:t>4/2/14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03B0CA-F26D-4049-A815-CFECDDE08104}" type="slidenum">
              <a:rPr lang="en-US" smtClean="0"/>
              <a:t>‹#›</a:t>
            </a:fld>
            <a:endParaRPr lang="en-US"/>
          </a:p>
        </p:txBody>
      </p:sp>
    </p:spTree>
    <p:extLst>
      <p:ext uri="{BB962C8B-B14F-4D97-AF65-F5344CB8AC3E}">
        <p14:creationId xmlns:p14="http://schemas.microsoft.com/office/powerpoint/2010/main" val="19650133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735" y="5875867"/>
            <a:ext cx="5829300" cy="181610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541735" y="3875618"/>
            <a:ext cx="5829300" cy="2000249"/>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1B3B956-8E07-7E4E-AECD-404199CF8F03}" type="datetimeFigureOut">
              <a:rPr lang="en-US" smtClean="0"/>
              <a:t>4/2/14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03B0CA-F26D-4049-A815-CFECDDE08104}" type="slidenum">
              <a:rPr lang="en-US" smtClean="0"/>
              <a:t>‹#›</a:t>
            </a:fld>
            <a:endParaRPr lang="en-US"/>
          </a:p>
        </p:txBody>
      </p:sp>
    </p:spTree>
    <p:extLst>
      <p:ext uri="{BB962C8B-B14F-4D97-AF65-F5344CB8AC3E}">
        <p14:creationId xmlns:p14="http://schemas.microsoft.com/office/powerpoint/2010/main" val="11322014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42900" y="2133601"/>
            <a:ext cx="3028950"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486150" y="2133601"/>
            <a:ext cx="3028950"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1B3B956-8E07-7E4E-AECD-404199CF8F03}" type="datetimeFigureOut">
              <a:rPr lang="en-US" smtClean="0"/>
              <a:t>4/2/14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03B0CA-F26D-4049-A815-CFECDDE08104}" type="slidenum">
              <a:rPr lang="en-US" smtClean="0"/>
              <a:t>‹#›</a:t>
            </a:fld>
            <a:endParaRPr lang="en-US"/>
          </a:p>
        </p:txBody>
      </p:sp>
    </p:spTree>
    <p:extLst>
      <p:ext uri="{BB962C8B-B14F-4D97-AF65-F5344CB8AC3E}">
        <p14:creationId xmlns:p14="http://schemas.microsoft.com/office/powerpoint/2010/main" val="6240119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342900" y="2046817"/>
            <a:ext cx="303014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42900" y="2899833"/>
            <a:ext cx="303014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3483769" y="2046817"/>
            <a:ext cx="303133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483769" y="2899833"/>
            <a:ext cx="303133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1B3B956-8E07-7E4E-AECD-404199CF8F03}" type="datetimeFigureOut">
              <a:rPr lang="en-US" smtClean="0"/>
              <a:t>4/2/14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C03B0CA-F26D-4049-A815-CFECDDE08104}" type="slidenum">
              <a:rPr lang="en-US" smtClean="0"/>
              <a:t>‹#›</a:t>
            </a:fld>
            <a:endParaRPr lang="en-US"/>
          </a:p>
        </p:txBody>
      </p:sp>
    </p:spTree>
    <p:extLst>
      <p:ext uri="{BB962C8B-B14F-4D97-AF65-F5344CB8AC3E}">
        <p14:creationId xmlns:p14="http://schemas.microsoft.com/office/powerpoint/2010/main" val="42141561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1B3B956-8E07-7E4E-AECD-404199CF8F03}" type="datetimeFigureOut">
              <a:rPr lang="en-US" smtClean="0"/>
              <a:t>4/2/14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C03B0CA-F26D-4049-A815-CFECDDE08104}" type="slidenum">
              <a:rPr lang="en-US" smtClean="0"/>
              <a:t>‹#›</a:t>
            </a:fld>
            <a:endParaRPr lang="en-US"/>
          </a:p>
        </p:txBody>
      </p:sp>
    </p:spTree>
    <p:extLst>
      <p:ext uri="{BB962C8B-B14F-4D97-AF65-F5344CB8AC3E}">
        <p14:creationId xmlns:p14="http://schemas.microsoft.com/office/powerpoint/2010/main" val="3392695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B3B956-8E07-7E4E-AECD-404199CF8F03}" type="datetimeFigureOut">
              <a:rPr lang="en-US" smtClean="0"/>
              <a:t>4/2/14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C03B0CA-F26D-4049-A815-CFECDDE08104}" type="slidenum">
              <a:rPr lang="en-US" smtClean="0"/>
              <a:t>‹#›</a:t>
            </a:fld>
            <a:endParaRPr lang="en-US"/>
          </a:p>
        </p:txBody>
      </p:sp>
    </p:spTree>
    <p:extLst>
      <p:ext uri="{BB962C8B-B14F-4D97-AF65-F5344CB8AC3E}">
        <p14:creationId xmlns:p14="http://schemas.microsoft.com/office/powerpoint/2010/main" val="15087544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364067"/>
            <a:ext cx="2256235" cy="154940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2681287" y="364067"/>
            <a:ext cx="3833813" cy="78041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342900" y="1913467"/>
            <a:ext cx="2256235" cy="625475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B3B956-8E07-7E4E-AECD-404199CF8F03}" type="datetimeFigureOut">
              <a:rPr lang="en-US" smtClean="0"/>
              <a:t>4/2/14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03B0CA-F26D-4049-A815-CFECDDE08104}" type="slidenum">
              <a:rPr lang="en-US" smtClean="0"/>
              <a:t>‹#›</a:t>
            </a:fld>
            <a:endParaRPr lang="en-US"/>
          </a:p>
        </p:txBody>
      </p:sp>
    </p:spTree>
    <p:extLst>
      <p:ext uri="{BB962C8B-B14F-4D97-AF65-F5344CB8AC3E}">
        <p14:creationId xmlns:p14="http://schemas.microsoft.com/office/powerpoint/2010/main" val="38820046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216" y="6400800"/>
            <a:ext cx="4114800" cy="755651"/>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344216" y="817033"/>
            <a:ext cx="41148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344216" y="7156451"/>
            <a:ext cx="4114800" cy="107314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B3B956-8E07-7E4E-AECD-404199CF8F03}" type="datetimeFigureOut">
              <a:rPr lang="en-US" smtClean="0"/>
              <a:t>4/2/14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03B0CA-F26D-4049-A815-CFECDDE08104}" type="slidenum">
              <a:rPr lang="en-US" smtClean="0"/>
              <a:t>‹#›</a:t>
            </a:fld>
            <a:endParaRPr lang="en-US"/>
          </a:p>
        </p:txBody>
      </p:sp>
    </p:spTree>
    <p:extLst>
      <p:ext uri="{BB962C8B-B14F-4D97-AF65-F5344CB8AC3E}">
        <p14:creationId xmlns:p14="http://schemas.microsoft.com/office/powerpoint/2010/main" val="292278137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0" y="366184"/>
            <a:ext cx="6172200" cy="1524000"/>
          </a:xfrm>
          <a:prstGeom prst="rect">
            <a:avLst/>
          </a:prstGeom>
        </p:spPr>
        <p:txBody>
          <a:bodyPr vert="horz" lIns="91440" tIns="45720" rIns="91440" bIns="45720" rtlCol="0" anchor="ctr">
            <a:normAutofit/>
          </a:bodyPr>
          <a:lstStyle/>
          <a:p>
            <a:r>
              <a:rPr lang="en-US" altLang="ko-KR" smtClean="0"/>
              <a:t>Click to edit Master title style</a:t>
            </a:r>
            <a:endParaRPr lang="en-US"/>
          </a:p>
        </p:txBody>
      </p:sp>
      <p:sp>
        <p:nvSpPr>
          <p:cNvPr id="3" name="Text Placeholder 2"/>
          <p:cNvSpPr>
            <a:spLocks noGrp="1"/>
          </p:cNvSpPr>
          <p:nvPr>
            <p:ph type="body" idx="1"/>
          </p:nvPr>
        </p:nvSpPr>
        <p:spPr>
          <a:xfrm>
            <a:off x="342900" y="2133601"/>
            <a:ext cx="6172200" cy="6034617"/>
          </a:xfrm>
          <a:prstGeom prst="rect">
            <a:avLst/>
          </a:prstGeom>
        </p:spPr>
        <p:txBody>
          <a:bodyPr vert="horz" lIns="91440" tIns="45720" rIns="91440" bIns="45720" rtlCol="0">
            <a:normAutofit/>
          </a:bodyPr>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endParaRPr lang="en-US"/>
          </a:p>
        </p:txBody>
      </p:sp>
      <p:sp>
        <p:nvSpPr>
          <p:cNvPr id="4" name="Date Placeholder 3"/>
          <p:cNvSpPr>
            <a:spLocks noGrp="1"/>
          </p:cNvSpPr>
          <p:nvPr>
            <p:ph type="dt" sz="half" idx="2"/>
          </p:nvPr>
        </p:nvSpPr>
        <p:spPr>
          <a:xfrm>
            <a:off x="342900" y="8475134"/>
            <a:ext cx="1600200" cy="486833"/>
          </a:xfrm>
          <a:prstGeom prst="rect">
            <a:avLst/>
          </a:prstGeom>
        </p:spPr>
        <p:txBody>
          <a:bodyPr vert="horz" lIns="91440" tIns="45720" rIns="91440" bIns="45720" rtlCol="0" anchor="ctr"/>
          <a:lstStyle>
            <a:lvl1pPr algn="l">
              <a:defRPr sz="1200">
                <a:solidFill>
                  <a:schemeClr val="tx1">
                    <a:tint val="75000"/>
                  </a:schemeClr>
                </a:solidFill>
              </a:defRPr>
            </a:lvl1pPr>
          </a:lstStyle>
          <a:p>
            <a:fld id="{71B3B956-8E07-7E4E-AECD-404199CF8F03}" type="datetimeFigureOut">
              <a:rPr lang="en-US" smtClean="0"/>
              <a:t>4/2/14</a:t>
            </a:fld>
            <a:endParaRPr lang="en-US"/>
          </a:p>
        </p:txBody>
      </p:sp>
      <p:sp>
        <p:nvSpPr>
          <p:cNvPr id="5" name="Footer Placeholder 4"/>
          <p:cNvSpPr>
            <a:spLocks noGrp="1"/>
          </p:cNvSpPr>
          <p:nvPr>
            <p:ph type="ftr" sz="quarter" idx="3"/>
          </p:nvPr>
        </p:nvSpPr>
        <p:spPr>
          <a:xfrm>
            <a:off x="2343150" y="8475134"/>
            <a:ext cx="2171700" cy="48683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914900" y="8475134"/>
            <a:ext cx="1600200" cy="486833"/>
          </a:xfrm>
          <a:prstGeom prst="rect">
            <a:avLst/>
          </a:prstGeom>
        </p:spPr>
        <p:txBody>
          <a:bodyPr vert="horz" lIns="91440" tIns="45720" rIns="91440" bIns="45720" rtlCol="0" anchor="ctr"/>
          <a:lstStyle>
            <a:lvl1pPr algn="r">
              <a:defRPr sz="1200">
                <a:solidFill>
                  <a:schemeClr val="tx1">
                    <a:tint val="75000"/>
                  </a:schemeClr>
                </a:solidFill>
              </a:defRPr>
            </a:lvl1pPr>
          </a:lstStyle>
          <a:p>
            <a:fld id="{5C03B0CA-F26D-4049-A815-CFECDDE08104}" type="slidenum">
              <a:rPr lang="en-US" smtClean="0"/>
              <a:t>‹#›</a:t>
            </a:fld>
            <a:endParaRPr lang="en-US"/>
          </a:p>
        </p:txBody>
      </p:sp>
    </p:spTree>
    <p:extLst>
      <p:ext uri="{BB962C8B-B14F-4D97-AF65-F5344CB8AC3E}">
        <p14:creationId xmlns:p14="http://schemas.microsoft.com/office/powerpoint/2010/main" val="11330857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4" Type="http://schemas.openxmlformats.org/officeDocument/2006/relationships/image" Target="../media/image2.png"/><Relationship Id="rId5" Type="http://schemas.microsoft.com/office/2007/relationships/hdphoto" Target="../media/hdphoto2.wdp"/><Relationship Id="rId6" Type="http://schemas.openxmlformats.org/officeDocument/2006/relationships/image" Target="../media/image3.jpg"/><Relationship Id="rId7" Type="http://schemas.openxmlformats.org/officeDocument/2006/relationships/image" Target="../media/image4.jpg"/><Relationship Id="rId8" Type="http://schemas.openxmlformats.org/officeDocument/2006/relationships/image" Target="../media/image5.jpeg"/><Relationship Id="rId1" Type="http://schemas.openxmlformats.org/officeDocument/2006/relationships/slideLayout" Target="../slideLayouts/slideLayout1.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33"/>
          <p:cNvSpPr/>
          <p:nvPr/>
        </p:nvSpPr>
        <p:spPr>
          <a:xfrm>
            <a:off x="295889" y="6876069"/>
            <a:ext cx="4579867" cy="2093296"/>
          </a:xfrm>
          <a:prstGeom prst="rect">
            <a:avLst/>
          </a:prstGeom>
          <a:solidFill>
            <a:schemeClr val="bg1">
              <a:lumMod val="9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TextBox 3"/>
          <p:cNvSpPr txBox="1"/>
          <p:nvPr/>
        </p:nvSpPr>
        <p:spPr>
          <a:xfrm>
            <a:off x="188159" y="195065"/>
            <a:ext cx="2947823" cy="461665"/>
          </a:xfrm>
          <a:prstGeom prst="rect">
            <a:avLst/>
          </a:prstGeom>
          <a:noFill/>
        </p:spPr>
        <p:txBody>
          <a:bodyPr wrap="square" rtlCol="0">
            <a:spAutoFit/>
          </a:bodyPr>
          <a:lstStyle/>
          <a:p>
            <a:r>
              <a:rPr lang="en-US" sz="2400" b="1" dirty="0" smtClean="0">
                <a:solidFill>
                  <a:schemeClr val="tx1">
                    <a:lumMod val="75000"/>
                    <a:lumOff val="25000"/>
                  </a:schemeClr>
                </a:solidFill>
                <a:latin typeface="Helvetica Light"/>
                <a:cs typeface="Helvetica Light"/>
              </a:rPr>
              <a:t>TACTILE BOOK</a:t>
            </a:r>
            <a:endParaRPr lang="en-US" sz="2400" b="1" dirty="0">
              <a:solidFill>
                <a:schemeClr val="tx1">
                  <a:lumMod val="75000"/>
                  <a:lumOff val="25000"/>
                </a:schemeClr>
              </a:solidFill>
              <a:latin typeface="Helvetica Light"/>
              <a:cs typeface="Helvetica Light"/>
            </a:endParaRPr>
          </a:p>
        </p:txBody>
      </p:sp>
      <p:pic>
        <p:nvPicPr>
          <p:cNvPr id="7" name="Picture 6" descr="makerbot.png"/>
          <p:cNvPicPr>
            <a:picLocks noChangeAspect="1"/>
          </p:cNvPicPr>
          <p:nvPr/>
        </p:nvPicPr>
        <p:blipFill rotWithShape="1">
          <a:blip r:embed="rId2">
            <a:duotone>
              <a:prstClr val="black"/>
              <a:srgbClr val="000000">
                <a:tint val="45000"/>
                <a:satMod val="400000"/>
              </a:srgbClr>
            </a:duotone>
            <a:extLst>
              <a:ext uri="{BEBA8EAE-BF5A-486C-A8C5-ECC9F3942E4B}">
                <a14:imgProps xmlns:a14="http://schemas.microsoft.com/office/drawing/2010/main">
                  <a14:imgLayer r:embed="rId3">
                    <a14:imgEffect>
                      <a14:backgroundRemoval t="4102" b="89844" l="9961" r="89844">
                        <a14:backgroundMark x1="76563" y1="49805" x2="75781" y2="49023"/>
                        <a14:backgroundMark x1="77930" y1="54883" x2="78516" y2="54297"/>
                        <a14:backgroundMark x1="77930" y1="51953" x2="77930" y2="51953"/>
                      </a14:backgroundRemoval>
                    </a14:imgEffect>
                    <a14:imgEffect>
                      <a14:brightnessContrast bright="-100000" contrast="40000"/>
                    </a14:imgEffect>
                  </a14:imgLayer>
                </a14:imgProps>
              </a:ext>
              <a:ext uri="{28A0092B-C50C-407E-A947-70E740481C1C}">
                <a14:useLocalDpi xmlns:a14="http://schemas.microsoft.com/office/drawing/2010/main" val="0"/>
              </a:ext>
            </a:extLst>
          </a:blip>
          <a:srcRect l="22708" r="9508"/>
          <a:stretch/>
        </p:blipFill>
        <p:spPr>
          <a:xfrm>
            <a:off x="5212126" y="4211519"/>
            <a:ext cx="1446751" cy="2134387"/>
          </a:xfrm>
          <a:prstGeom prst="rect">
            <a:avLst/>
          </a:prstGeom>
        </p:spPr>
      </p:pic>
      <p:pic>
        <p:nvPicPr>
          <p:cNvPr id="8" name="Picture 7" descr="SilhouetteThreeChildren500x275.jpg"/>
          <p:cNvPicPr>
            <a:picLocks noChangeAspect="1"/>
          </p:cNvPicPr>
          <p:nvPr/>
        </p:nvPicPr>
        <p:blipFill rotWithShape="1">
          <a:blip r:embed="rId4">
            <a:extLst>
              <a:ext uri="{BEBA8EAE-BF5A-486C-A8C5-ECC9F3942E4B}">
                <a14:imgProps xmlns:a14="http://schemas.microsoft.com/office/drawing/2010/main">
                  <a14:imgLayer r:embed="rId5">
                    <a14:imgEffect>
                      <a14:backgroundRemoval t="34182" b="97091" l="17836" r="55311"/>
                    </a14:imgEffect>
                  </a14:imgLayer>
                </a14:imgProps>
              </a:ext>
              <a:ext uri="{28A0092B-C50C-407E-A947-70E740481C1C}">
                <a14:useLocalDpi xmlns:a14="http://schemas.microsoft.com/office/drawing/2010/main" val="0"/>
              </a:ext>
            </a:extLst>
          </a:blip>
          <a:srcRect l="18508" t="39693" r="43918" b="4856"/>
          <a:stretch/>
        </p:blipFill>
        <p:spPr>
          <a:xfrm>
            <a:off x="5108539" y="6977972"/>
            <a:ext cx="1410401" cy="1496491"/>
          </a:xfrm>
          <a:prstGeom prst="rect">
            <a:avLst/>
          </a:prstGeom>
        </p:spPr>
      </p:pic>
      <p:pic>
        <p:nvPicPr>
          <p:cNvPr id="9" name="Picture 8" descr="noun_project_camera.jp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108540" y="2214882"/>
            <a:ext cx="1364572" cy="1364572"/>
          </a:xfrm>
          <a:prstGeom prst="rect">
            <a:avLst/>
          </a:prstGeom>
        </p:spPr>
      </p:pic>
      <p:sp>
        <p:nvSpPr>
          <p:cNvPr id="17" name="TextBox 16"/>
          <p:cNvSpPr txBox="1"/>
          <p:nvPr/>
        </p:nvSpPr>
        <p:spPr>
          <a:xfrm>
            <a:off x="7683854" y="4067573"/>
            <a:ext cx="184666" cy="369332"/>
          </a:xfrm>
          <a:prstGeom prst="rect">
            <a:avLst/>
          </a:prstGeom>
          <a:noFill/>
        </p:spPr>
        <p:txBody>
          <a:bodyPr wrap="none" rtlCol="0">
            <a:spAutoFit/>
          </a:bodyPr>
          <a:lstStyle/>
          <a:p>
            <a:endParaRPr lang="en-US" dirty="0"/>
          </a:p>
        </p:txBody>
      </p:sp>
      <p:pic>
        <p:nvPicPr>
          <p:cNvPr id="19" name="Picture 18" descr="open_bible_01_clip_art_15468.jp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935026" y="474418"/>
            <a:ext cx="1559679" cy="1097280"/>
          </a:xfrm>
          <a:prstGeom prst="rect">
            <a:avLst/>
          </a:prstGeom>
        </p:spPr>
      </p:pic>
      <p:sp>
        <p:nvSpPr>
          <p:cNvPr id="20" name="TextBox 19"/>
          <p:cNvSpPr txBox="1"/>
          <p:nvPr/>
        </p:nvSpPr>
        <p:spPr>
          <a:xfrm>
            <a:off x="199437" y="1665618"/>
            <a:ext cx="2323629" cy="276999"/>
          </a:xfrm>
          <a:prstGeom prst="rect">
            <a:avLst/>
          </a:prstGeom>
          <a:noFill/>
        </p:spPr>
        <p:txBody>
          <a:bodyPr wrap="square" rtlCol="0">
            <a:spAutoFit/>
          </a:bodyPr>
          <a:lstStyle/>
          <a:p>
            <a:r>
              <a:rPr lang="en-US" sz="1200" b="1" dirty="0" smtClean="0">
                <a:solidFill>
                  <a:srgbClr val="595959"/>
                </a:solidFill>
                <a:latin typeface="Helvetica"/>
                <a:cs typeface="Helvetica"/>
              </a:rPr>
              <a:t>Tactile Picture Book Project</a:t>
            </a:r>
            <a:endParaRPr lang="en-US" sz="1200" b="1" dirty="0">
              <a:solidFill>
                <a:srgbClr val="595959"/>
              </a:solidFill>
              <a:latin typeface="Helvetica"/>
              <a:cs typeface="Helvetica"/>
            </a:endParaRPr>
          </a:p>
        </p:txBody>
      </p:sp>
      <p:sp>
        <p:nvSpPr>
          <p:cNvPr id="21" name="TextBox 20"/>
          <p:cNvSpPr txBox="1"/>
          <p:nvPr/>
        </p:nvSpPr>
        <p:spPr>
          <a:xfrm>
            <a:off x="2639660" y="1665618"/>
            <a:ext cx="2094059" cy="461665"/>
          </a:xfrm>
          <a:prstGeom prst="rect">
            <a:avLst/>
          </a:prstGeom>
          <a:noFill/>
        </p:spPr>
        <p:txBody>
          <a:bodyPr wrap="square" rtlCol="0">
            <a:spAutoFit/>
          </a:bodyPr>
          <a:lstStyle/>
          <a:p>
            <a:r>
              <a:rPr lang="en-US" sz="1200" b="1" dirty="0" smtClean="0">
                <a:solidFill>
                  <a:schemeClr val="tx1">
                    <a:lumMod val="65000"/>
                    <a:lumOff val="35000"/>
                  </a:schemeClr>
                </a:solidFill>
                <a:latin typeface="Helvetica"/>
                <a:cs typeface="Helvetica"/>
              </a:rPr>
              <a:t>Rapid Prototyping Class (CSCI 4830/7000)</a:t>
            </a:r>
            <a:endParaRPr lang="en-US" sz="1200" b="1" dirty="0">
              <a:solidFill>
                <a:schemeClr val="tx1">
                  <a:lumMod val="65000"/>
                  <a:lumOff val="35000"/>
                </a:schemeClr>
              </a:solidFill>
              <a:latin typeface="Helvetica"/>
              <a:cs typeface="Helvetica"/>
            </a:endParaRPr>
          </a:p>
        </p:txBody>
      </p:sp>
      <p:sp>
        <p:nvSpPr>
          <p:cNvPr id="22" name="TextBox 21"/>
          <p:cNvSpPr txBox="1"/>
          <p:nvPr/>
        </p:nvSpPr>
        <p:spPr>
          <a:xfrm>
            <a:off x="199437" y="2127060"/>
            <a:ext cx="2397888" cy="4832093"/>
          </a:xfrm>
          <a:prstGeom prst="rect">
            <a:avLst/>
          </a:prstGeom>
          <a:noFill/>
        </p:spPr>
        <p:txBody>
          <a:bodyPr wrap="square" rtlCol="0">
            <a:spAutoFit/>
          </a:bodyPr>
          <a:lstStyle/>
          <a:p>
            <a:r>
              <a:rPr lang="en-US" sz="1100" dirty="0" smtClean="0">
                <a:solidFill>
                  <a:schemeClr val="bg1">
                    <a:lumMod val="50000"/>
                  </a:schemeClr>
                </a:solidFill>
                <a:latin typeface="Helvetica"/>
                <a:cs typeface="Helvetica"/>
              </a:rPr>
              <a:t>Tactile picture books are great for reading with young children. However, they are hard and time consuming to make. We believe 3D printing is an emergent method for simplifying the creation of tactile picture books.</a:t>
            </a:r>
          </a:p>
          <a:p>
            <a:r>
              <a:rPr lang="en-US" sz="1100" dirty="0" smtClean="0">
                <a:solidFill>
                  <a:schemeClr val="bg1">
                    <a:lumMod val="50000"/>
                  </a:schemeClr>
                </a:solidFill>
                <a:latin typeface="Helvetica"/>
                <a:cs typeface="Helvetica"/>
              </a:rPr>
              <a:t>Our vision is to enable parents of children with visual impairment to use </a:t>
            </a:r>
            <a:r>
              <a:rPr lang="en-US" sz="1100" b="1" i="1" dirty="0" smtClean="0">
                <a:solidFill>
                  <a:srgbClr val="44DEC6"/>
                </a:solidFill>
                <a:latin typeface="Helvetica"/>
                <a:cs typeface="Helvetica"/>
              </a:rPr>
              <a:t>3D printers </a:t>
            </a:r>
            <a:r>
              <a:rPr lang="en-US" sz="1100" dirty="0" smtClean="0">
                <a:solidFill>
                  <a:schemeClr val="bg1">
                    <a:lumMod val="50000"/>
                  </a:schemeClr>
                </a:solidFill>
                <a:latin typeface="Helvetica"/>
                <a:cs typeface="Helvetica"/>
              </a:rPr>
              <a:t>to design and print tactile picture books to read with their children at home. The easiest way for a parent to create a 3D printed tactile book </a:t>
            </a:r>
            <a:r>
              <a:rPr lang="en-US" sz="1100" dirty="0" smtClean="0">
                <a:solidFill>
                  <a:schemeClr val="bg1">
                    <a:lumMod val="50000"/>
                  </a:schemeClr>
                </a:solidFill>
                <a:latin typeface="Helvetica"/>
                <a:cs typeface="Helvetica"/>
              </a:rPr>
              <a:t>is to: </a:t>
            </a:r>
            <a:r>
              <a:rPr lang="en-US" sz="1100" dirty="0" smtClean="0">
                <a:solidFill>
                  <a:schemeClr val="bg1">
                    <a:lumMod val="50000"/>
                  </a:schemeClr>
                </a:solidFill>
                <a:latin typeface="Helvetica"/>
                <a:cs typeface="Helvetica"/>
              </a:rPr>
              <a:t>1) </a:t>
            </a:r>
            <a:r>
              <a:rPr lang="en-US" sz="1100" dirty="0" smtClean="0">
                <a:solidFill>
                  <a:schemeClr val="bg1">
                    <a:lumMod val="50000"/>
                  </a:schemeClr>
                </a:solidFill>
                <a:latin typeface="Helvetica"/>
                <a:cs typeface="Helvetica"/>
              </a:rPr>
              <a:t>Select a </a:t>
            </a:r>
            <a:r>
              <a:rPr lang="en-US" sz="1100" dirty="0" smtClean="0">
                <a:solidFill>
                  <a:schemeClr val="bg1">
                    <a:lumMod val="50000"/>
                  </a:schemeClr>
                </a:solidFill>
                <a:latin typeface="Helvetica"/>
                <a:cs typeface="Helvetica"/>
              </a:rPr>
              <a:t>book among regular </a:t>
            </a:r>
            <a:r>
              <a:rPr lang="en-US" sz="1100" dirty="0" smtClean="0">
                <a:solidFill>
                  <a:schemeClr val="bg1">
                    <a:lumMod val="50000"/>
                  </a:schemeClr>
                </a:solidFill>
                <a:latin typeface="Helvetica"/>
                <a:cs typeface="Helvetica"/>
              </a:rPr>
              <a:t>children’s books, </a:t>
            </a:r>
            <a:r>
              <a:rPr lang="en-US" sz="1100" dirty="0" smtClean="0">
                <a:solidFill>
                  <a:schemeClr val="bg1">
                    <a:lumMod val="50000"/>
                  </a:schemeClr>
                </a:solidFill>
                <a:latin typeface="Helvetica"/>
                <a:cs typeface="Helvetica"/>
              </a:rPr>
              <a:t>2) Capture </a:t>
            </a:r>
            <a:r>
              <a:rPr lang="en-US" sz="1100" dirty="0" smtClean="0">
                <a:solidFill>
                  <a:schemeClr val="bg1">
                    <a:lumMod val="50000"/>
                  </a:schemeClr>
                </a:solidFill>
                <a:latin typeface="Helvetica"/>
                <a:cs typeface="Helvetica"/>
              </a:rPr>
              <a:t>an </a:t>
            </a:r>
            <a:r>
              <a:rPr lang="en-US" sz="1100" dirty="0" smtClean="0">
                <a:solidFill>
                  <a:schemeClr val="bg1">
                    <a:lumMod val="50000"/>
                  </a:schemeClr>
                </a:solidFill>
                <a:latin typeface="Helvetica"/>
                <a:cs typeface="Helvetica"/>
              </a:rPr>
              <a:t>image of the page,</a:t>
            </a:r>
            <a:r>
              <a:rPr lang="en-US" sz="1100" dirty="0">
                <a:solidFill>
                  <a:schemeClr val="bg1">
                    <a:lumMod val="50000"/>
                  </a:schemeClr>
                </a:solidFill>
                <a:latin typeface="Helvetica"/>
                <a:cs typeface="Helvetica"/>
              </a:rPr>
              <a:t> </a:t>
            </a:r>
            <a:r>
              <a:rPr lang="en-US" sz="1100" dirty="0" smtClean="0">
                <a:solidFill>
                  <a:schemeClr val="bg1">
                    <a:lumMod val="50000"/>
                  </a:schemeClr>
                </a:solidFill>
                <a:latin typeface="Helvetica"/>
                <a:cs typeface="Helvetica"/>
              </a:rPr>
              <a:t>3) Send the </a:t>
            </a:r>
            <a:r>
              <a:rPr lang="en-US" sz="1100" dirty="0" smtClean="0">
                <a:solidFill>
                  <a:schemeClr val="bg1">
                    <a:lumMod val="50000"/>
                  </a:schemeClr>
                </a:solidFill>
                <a:latin typeface="Helvetica"/>
                <a:cs typeface="Helvetica"/>
              </a:rPr>
              <a:t>image to </a:t>
            </a:r>
            <a:r>
              <a:rPr lang="en-US" sz="1100" dirty="0" smtClean="0">
                <a:solidFill>
                  <a:schemeClr val="bg1">
                    <a:lumMod val="50000"/>
                  </a:schemeClr>
                </a:solidFill>
                <a:latin typeface="Helvetica"/>
                <a:cs typeface="Helvetica"/>
              </a:rPr>
              <a:t>a </a:t>
            </a:r>
            <a:r>
              <a:rPr lang="en-US" sz="1100" b="1" i="1" dirty="0" smtClean="0">
                <a:solidFill>
                  <a:srgbClr val="44DEC6"/>
                </a:solidFill>
                <a:latin typeface="Helvetica"/>
                <a:cs typeface="Helvetica"/>
              </a:rPr>
              <a:t>3D printer</a:t>
            </a:r>
            <a:r>
              <a:rPr lang="en-US" sz="1100" dirty="0" smtClean="0">
                <a:solidFill>
                  <a:srgbClr val="44DEC6"/>
                </a:solidFill>
                <a:latin typeface="Helvetica"/>
                <a:cs typeface="Helvetica"/>
              </a:rPr>
              <a:t>,</a:t>
            </a:r>
            <a:r>
              <a:rPr lang="en-US" sz="1100" dirty="0" smtClean="0">
                <a:solidFill>
                  <a:schemeClr val="bg1">
                    <a:lumMod val="50000"/>
                  </a:schemeClr>
                </a:solidFill>
                <a:latin typeface="Helvetica"/>
                <a:cs typeface="Helvetica"/>
              </a:rPr>
              <a:t> and 4) Print a </a:t>
            </a:r>
            <a:r>
              <a:rPr lang="en-US" sz="1100" b="1" i="1" dirty="0" smtClean="0">
                <a:solidFill>
                  <a:srgbClr val="44DEC6"/>
                </a:solidFill>
                <a:latin typeface="Helvetica"/>
                <a:cs typeface="Helvetica"/>
              </a:rPr>
              <a:t>3D tactile </a:t>
            </a:r>
            <a:r>
              <a:rPr lang="en-US" sz="1100" dirty="0" smtClean="0">
                <a:solidFill>
                  <a:schemeClr val="bg1">
                    <a:lumMod val="50000"/>
                  </a:schemeClr>
                </a:solidFill>
                <a:latin typeface="Helvetica"/>
                <a:cs typeface="Helvetica"/>
              </a:rPr>
              <a:t>model to read. </a:t>
            </a:r>
            <a:endParaRPr lang="en-US" sz="1100" dirty="0">
              <a:solidFill>
                <a:schemeClr val="bg1">
                  <a:lumMod val="50000"/>
                </a:schemeClr>
              </a:solidFill>
              <a:latin typeface="Helvetica"/>
              <a:cs typeface="Helvetica"/>
            </a:endParaRPr>
          </a:p>
          <a:p>
            <a:r>
              <a:rPr lang="en-US" sz="1100" dirty="0" smtClean="0">
                <a:solidFill>
                  <a:schemeClr val="bg1">
                    <a:lumMod val="50000"/>
                  </a:schemeClr>
                </a:solidFill>
                <a:latin typeface="Helvetica"/>
                <a:cs typeface="Helvetica"/>
              </a:rPr>
              <a:t>The research of the </a:t>
            </a:r>
            <a:r>
              <a:rPr lang="en-US" sz="1100" b="1" i="1" dirty="0" smtClean="0">
                <a:solidFill>
                  <a:srgbClr val="44DEC6"/>
                </a:solidFill>
                <a:latin typeface="Helvetica"/>
                <a:cs typeface="Helvetica"/>
              </a:rPr>
              <a:t>Tactile Picture Books Project</a:t>
            </a:r>
            <a:r>
              <a:rPr lang="en-US" sz="1100" dirty="0" smtClean="0">
                <a:solidFill>
                  <a:schemeClr val="bg1">
                    <a:lumMod val="50000"/>
                  </a:schemeClr>
                </a:solidFill>
                <a:latin typeface="Helvetica"/>
                <a:cs typeface="Helvetica"/>
              </a:rPr>
              <a:t> is to investigate </a:t>
            </a:r>
            <a:r>
              <a:rPr lang="en-US" sz="1100" dirty="0" smtClean="0">
                <a:solidFill>
                  <a:schemeClr val="bg1">
                    <a:lumMod val="50000"/>
                  </a:schemeClr>
                </a:solidFill>
                <a:latin typeface="Helvetica"/>
                <a:cs typeface="Helvetica"/>
              </a:rPr>
              <a:t>the scientific, technical, and human issues that must be addressed before this vision can be fully </a:t>
            </a:r>
            <a:r>
              <a:rPr lang="en-US" sz="1100" dirty="0" smtClean="0">
                <a:solidFill>
                  <a:schemeClr val="bg1">
                    <a:lumMod val="50000"/>
                  </a:schemeClr>
                </a:solidFill>
                <a:latin typeface="Helvetica"/>
                <a:cs typeface="Helvetica"/>
              </a:rPr>
              <a:t>realized.</a:t>
            </a:r>
            <a:r>
              <a:rPr lang="en-US" sz="1100" dirty="0">
                <a:solidFill>
                  <a:schemeClr val="bg1">
                    <a:lumMod val="50000"/>
                  </a:schemeClr>
                </a:solidFill>
                <a:latin typeface="Helvetica"/>
                <a:cs typeface="Helvetica"/>
              </a:rPr>
              <a:t> </a:t>
            </a:r>
            <a:r>
              <a:rPr lang="en-US" sz="1100" dirty="0" smtClean="0">
                <a:solidFill>
                  <a:schemeClr val="bg1">
                    <a:lumMod val="50000"/>
                  </a:schemeClr>
                </a:solidFill>
                <a:latin typeface="Helvetica"/>
                <a:cs typeface="Helvetica"/>
              </a:rPr>
              <a:t>For more information please visit: </a:t>
            </a:r>
            <a:r>
              <a:rPr lang="en-US" sz="1100" b="1" i="1" dirty="0" err="1" smtClean="0">
                <a:solidFill>
                  <a:srgbClr val="44DEC6"/>
                </a:solidFill>
                <a:latin typeface="Helvetica Light"/>
                <a:cs typeface="Helvetica Light"/>
              </a:rPr>
              <a:t>www.tactilepicturebooks.org</a:t>
            </a:r>
            <a:endParaRPr lang="en-US" sz="1100" b="1" i="1" dirty="0">
              <a:solidFill>
                <a:srgbClr val="44DEC6"/>
              </a:solidFill>
              <a:latin typeface="Helvetica"/>
              <a:cs typeface="Helvetica"/>
            </a:endParaRPr>
          </a:p>
        </p:txBody>
      </p:sp>
      <p:sp>
        <p:nvSpPr>
          <p:cNvPr id="23" name="TextBox 22"/>
          <p:cNvSpPr txBox="1"/>
          <p:nvPr/>
        </p:nvSpPr>
        <p:spPr>
          <a:xfrm>
            <a:off x="2597325" y="2127060"/>
            <a:ext cx="2278432" cy="4662815"/>
          </a:xfrm>
          <a:prstGeom prst="rect">
            <a:avLst/>
          </a:prstGeom>
          <a:noFill/>
        </p:spPr>
        <p:txBody>
          <a:bodyPr wrap="square" rtlCol="0">
            <a:spAutoFit/>
          </a:bodyPr>
          <a:lstStyle/>
          <a:p>
            <a:r>
              <a:rPr lang="en-US" sz="1100" dirty="0">
                <a:solidFill>
                  <a:schemeClr val="bg1">
                    <a:lumMod val="50000"/>
                  </a:schemeClr>
                </a:solidFill>
                <a:latin typeface="Helvetica"/>
                <a:cs typeface="Helvetica"/>
              </a:rPr>
              <a:t>This </a:t>
            </a:r>
            <a:r>
              <a:rPr lang="en-US" sz="1100" dirty="0" smtClean="0">
                <a:solidFill>
                  <a:schemeClr val="bg1">
                    <a:lumMod val="50000"/>
                  </a:schemeClr>
                </a:solidFill>
                <a:latin typeface="Helvetica"/>
                <a:cs typeface="Helvetica"/>
              </a:rPr>
              <a:t>computer science </a:t>
            </a:r>
            <a:r>
              <a:rPr lang="en-US" sz="1100" dirty="0">
                <a:solidFill>
                  <a:schemeClr val="bg1">
                    <a:lumMod val="50000"/>
                  </a:schemeClr>
                </a:solidFill>
                <a:latin typeface="Helvetica"/>
                <a:cs typeface="Helvetica"/>
              </a:rPr>
              <a:t>course </a:t>
            </a:r>
            <a:r>
              <a:rPr lang="en-US" sz="1100" dirty="0" smtClean="0">
                <a:solidFill>
                  <a:schemeClr val="bg1">
                    <a:lumMod val="50000"/>
                  </a:schemeClr>
                </a:solidFill>
                <a:latin typeface="Helvetica"/>
                <a:cs typeface="Helvetica"/>
              </a:rPr>
              <a:t>trains students to utilize tools to </a:t>
            </a:r>
            <a:r>
              <a:rPr lang="en-US" sz="1100" b="1" i="1" dirty="0" smtClean="0">
                <a:solidFill>
                  <a:srgbClr val="44DEC6"/>
                </a:solidFill>
                <a:latin typeface="Helvetica"/>
                <a:cs typeface="Helvetica"/>
              </a:rPr>
              <a:t>rapidly </a:t>
            </a:r>
            <a:r>
              <a:rPr lang="en-US" sz="1100" dirty="0" smtClean="0">
                <a:solidFill>
                  <a:schemeClr val="bg1">
                    <a:lumMod val="50000"/>
                  </a:schemeClr>
                </a:solidFill>
                <a:latin typeface="Helvetica"/>
                <a:cs typeface="Helvetica"/>
              </a:rPr>
              <a:t>create digital and tangible material. </a:t>
            </a:r>
            <a:r>
              <a:rPr lang="en-US" sz="1100" dirty="0">
                <a:solidFill>
                  <a:schemeClr val="bg1">
                    <a:lumMod val="50000"/>
                  </a:schemeClr>
                </a:solidFill>
                <a:latin typeface="Helvetica"/>
                <a:cs typeface="Helvetica"/>
              </a:rPr>
              <a:t>In one semester, students </a:t>
            </a:r>
            <a:r>
              <a:rPr lang="en-US" sz="1100" dirty="0" smtClean="0">
                <a:solidFill>
                  <a:schemeClr val="bg1">
                    <a:lumMod val="50000"/>
                  </a:schemeClr>
                </a:solidFill>
                <a:latin typeface="Helvetica"/>
                <a:cs typeface="Helvetica"/>
              </a:rPr>
              <a:t>learn </a:t>
            </a:r>
            <a:r>
              <a:rPr lang="en-US" sz="1100" dirty="0">
                <a:solidFill>
                  <a:schemeClr val="bg1">
                    <a:lumMod val="50000"/>
                  </a:schemeClr>
                </a:solidFill>
                <a:latin typeface="Helvetica"/>
                <a:cs typeface="Helvetica"/>
              </a:rPr>
              <a:t>an array of tools </a:t>
            </a:r>
            <a:r>
              <a:rPr lang="en-US" sz="1100" dirty="0" smtClean="0">
                <a:solidFill>
                  <a:schemeClr val="bg1">
                    <a:lumMod val="50000"/>
                  </a:schemeClr>
                </a:solidFill>
                <a:latin typeface="Helvetica"/>
                <a:cs typeface="Helvetica"/>
              </a:rPr>
              <a:t>and skills to design interface </a:t>
            </a:r>
            <a:r>
              <a:rPr lang="en-US" sz="1100" dirty="0">
                <a:solidFill>
                  <a:schemeClr val="bg1">
                    <a:lumMod val="50000"/>
                  </a:schemeClr>
                </a:solidFill>
                <a:latin typeface="Helvetica"/>
                <a:cs typeface="Helvetica"/>
              </a:rPr>
              <a:t>mockups, responsive web clients, web servers, mobile apps, and games. </a:t>
            </a:r>
            <a:r>
              <a:rPr lang="en-US" sz="1100" dirty="0" smtClean="0">
                <a:solidFill>
                  <a:schemeClr val="bg1">
                    <a:lumMod val="50000"/>
                  </a:schemeClr>
                </a:solidFill>
                <a:latin typeface="Helvetica"/>
                <a:cs typeface="Helvetica"/>
              </a:rPr>
              <a:t>Students work in </a:t>
            </a:r>
            <a:r>
              <a:rPr lang="en-US" sz="1100" dirty="0">
                <a:solidFill>
                  <a:schemeClr val="bg1">
                    <a:lumMod val="50000"/>
                  </a:schemeClr>
                </a:solidFill>
                <a:latin typeface="Helvetica"/>
                <a:cs typeface="Helvetica"/>
              </a:rPr>
              <a:t>a </a:t>
            </a:r>
            <a:r>
              <a:rPr lang="en-US" sz="1100" dirty="0" smtClean="0">
                <a:solidFill>
                  <a:schemeClr val="bg1">
                    <a:lumMod val="50000"/>
                  </a:schemeClr>
                </a:solidFill>
                <a:latin typeface="Helvetica"/>
                <a:cs typeface="Helvetica"/>
              </a:rPr>
              <a:t>collaborative, flipped </a:t>
            </a:r>
            <a:r>
              <a:rPr lang="en-US" sz="1100" dirty="0" smtClean="0">
                <a:solidFill>
                  <a:schemeClr val="bg1">
                    <a:lumMod val="50000"/>
                  </a:schemeClr>
                </a:solidFill>
                <a:latin typeface="Helvetica"/>
                <a:cs typeface="Helvetica"/>
              </a:rPr>
              <a:t>classroom </a:t>
            </a:r>
            <a:r>
              <a:rPr lang="en-US" sz="1100" dirty="0" smtClean="0">
                <a:solidFill>
                  <a:schemeClr val="bg1">
                    <a:lumMod val="50000"/>
                  </a:schemeClr>
                </a:solidFill>
                <a:latin typeface="Helvetica"/>
                <a:cs typeface="Helvetica"/>
              </a:rPr>
              <a:t>to help students learn </a:t>
            </a:r>
            <a:r>
              <a:rPr lang="en-US" sz="1100" dirty="0">
                <a:solidFill>
                  <a:schemeClr val="bg1">
                    <a:lumMod val="50000"/>
                  </a:schemeClr>
                </a:solidFill>
                <a:latin typeface="Helvetica"/>
                <a:cs typeface="Helvetica"/>
              </a:rPr>
              <a:t>these topics </a:t>
            </a:r>
            <a:r>
              <a:rPr lang="en-US" sz="1100" b="1" i="1" dirty="0">
                <a:solidFill>
                  <a:srgbClr val="44DEC6"/>
                </a:solidFill>
                <a:latin typeface="Helvetica"/>
                <a:cs typeface="Helvetica"/>
              </a:rPr>
              <a:t>rapidly</a:t>
            </a:r>
            <a:r>
              <a:rPr lang="en-US" sz="1100" dirty="0" smtClean="0">
                <a:solidFill>
                  <a:schemeClr val="bg1">
                    <a:lumMod val="50000"/>
                  </a:schemeClr>
                </a:solidFill>
                <a:latin typeface="Helvetica"/>
                <a:cs typeface="Helvetica"/>
              </a:rPr>
              <a:t>.</a:t>
            </a:r>
            <a:endParaRPr lang="en-US" sz="1100" dirty="0">
              <a:solidFill>
                <a:schemeClr val="bg1">
                  <a:lumMod val="50000"/>
                </a:schemeClr>
              </a:solidFill>
              <a:latin typeface="Helvetica"/>
              <a:cs typeface="Helvetica"/>
            </a:endParaRPr>
          </a:p>
          <a:p>
            <a:r>
              <a:rPr lang="en-US" sz="1100" dirty="0" smtClean="0">
                <a:solidFill>
                  <a:schemeClr val="bg1">
                    <a:lumMod val="50000"/>
                  </a:schemeClr>
                </a:solidFill>
                <a:latin typeface="Helvetica"/>
                <a:cs typeface="Helvetica"/>
              </a:rPr>
              <a:t>Students are challenged to select a book </a:t>
            </a:r>
            <a:r>
              <a:rPr lang="en-US" sz="1100" dirty="0">
                <a:solidFill>
                  <a:schemeClr val="bg1">
                    <a:lumMod val="50000"/>
                  </a:schemeClr>
                </a:solidFill>
                <a:latin typeface="Helvetica"/>
                <a:cs typeface="Helvetica"/>
              </a:rPr>
              <a:t>like </a:t>
            </a:r>
            <a:r>
              <a:rPr lang="en-US" sz="1100" b="1" i="1" dirty="0" smtClean="0">
                <a:solidFill>
                  <a:srgbClr val="44DEC6"/>
                </a:solidFill>
                <a:latin typeface="Helvetica"/>
                <a:cs typeface="Helvetica"/>
              </a:rPr>
              <a:t>Harold </a:t>
            </a:r>
            <a:r>
              <a:rPr lang="en-US" sz="1100" b="1" i="1" dirty="0">
                <a:solidFill>
                  <a:srgbClr val="44DEC6"/>
                </a:solidFill>
                <a:latin typeface="Helvetica"/>
                <a:cs typeface="Helvetica"/>
              </a:rPr>
              <a:t>and the Purple </a:t>
            </a:r>
            <a:r>
              <a:rPr lang="en-US" sz="1100" b="1" i="1" dirty="0" smtClean="0">
                <a:solidFill>
                  <a:srgbClr val="44DEC6"/>
                </a:solidFill>
                <a:latin typeface="Helvetica"/>
                <a:cs typeface="Helvetica"/>
              </a:rPr>
              <a:t>Crayon</a:t>
            </a:r>
            <a:r>
              <a:rPr lang="en-US" sz="1100" b="1" i="1" dirty="0" smtClean="0">
                <a:solidFill>
                  <a:srgbClr val="44DEC6"/>
                </a:solidFill>
                <a:latin typeface="Helvetica"/>
                <a:cs typeface="Helvetica"/>
              </a:rPr>
              <a:t>* </a:t>
            </a:r>
            <a:r>
              <a:rPr lang="en-US" sz="1100" dirty="0" smtClean="0">
                <a:solidFill>
                  <a:schemeClr val="bg1">
                    <a:lumMod val="50000"/>
                  </a:schemeClr>
                </a:solidFill>
                <a:latin typeface="Helvetica"/>
                <a:cs typeface="Helvetica"/>
              </a:rPr>
              <a:t> and to transcribe </a:t>
            </a:r>
            <a:r>
              <a:rPr lang="en-US" sz="1100" dirty="0" smtClean="0">
                <a:solidFill>
                  <a:schemeClr val="bg1">
                    <a:lumMod val="50000"/>
                  </a:schemeClr>
                </a:solidFill>
                <a:latin typeface="Helvetica"/>
                <a:cs typeface="Helvetica"/>
              </a:rPr>
              <a:t>the book such that it can be touched </a:t>
            </a:r>
            <a:r>
              <a:rPr lang="en-US" sz="1100" dirty="0">
                <a:solidFill>
                  <a:schemeClr val="bg1">
                    <a:lumMod val="50000"/>
                  </a:schemeClr>
                </a:solidFill>
                <a:latin typeface="Helvetica"/>
                <a:cs typeface="Helvetica"/>
              </a:rPr>
              <a:t>and </a:t>
            </a:r>
            <a:r>
              <a:rPr lang="en-US" sz="1100" dirty="0" smtClean="0">
                <a:solidFill>
                  <a:schemeClr val="bg1">
                    <a:lumMod val="50000"/>
                  </a:schemeClr>
                </a:solidFill>
                <a:latin typeface="Helvetica"/>
                <a:cs typeface="Helvetica"/>
              </a:rPr>
              <a:t>felt by visually impaired children.</a:t>
            </a:r>
            <a:r>
              <a:rPr lang="en-US" sz="1100" b="1" i="1" dirty="0" smtClean="0">
                <a:solidFill>
                  <a:srgbClr val="44DEC6"/>
                </a:solidFill>
                <a:latin typeface="Helvetica"/>
                <a:cs typeface="Helvetica"/>
              </a:rPr>
              <a:t> </a:t>
            </a:r>
            <a:r>
              <a:rPr lang="en-US" sz="1100" dirty="0" smtClean="0">
                <a:solidFill>
                  <a:schemeClr val="bg1">
                    <a:lumMod val="50000"/>
                  </a:schemeClr>
                </a:solidFill>
                <a:latin typeface="Helvetica"/>
                <a:cs typeface="Helvetica"/>
              </a:rPr>
              <a:t>Each </a:t>
            </a:r>
            <a:r>
              <a:rPr lang="en-US" sz="1100" dirty="0">
                <a:solidFill>
                  <a:schemeClr val="bg1">
                    <a:lumMod val="50000"/>
                  </a:schemeClr>
                </a:solidFill>
                <a:latin typeface="Helvetica"/>
                <a:cs typeface="Helvetica"/>
              </a:rPr>
              <a:t>student </a:t>
            </a:r>
            <a:r>
              <a:rPr lang="en-US" sz="1100" dirty="0" smtClean="0">
                <a:solidFill>
                  <a:schemeClr val="bg1">
                    <a:lumMod val="50000"/>
                  </a:schemeClr>
                </a:solidFill>
                <a:latin typeface="Helvetica"/>
                <a:cs typeface="Helvetica"/>
              </a:rPr>
              <a:t>designs one page, which is then brought </a:t>
            </a:r>
            <a:r>
              <a:rPr lang="en-US" sz="1100" dirty="0">
                <a:solidFill>
                  <a:schemeClr val="bg1">
                    <a:lumMod val="50000"/>
                  </a:schemeClr>
                </a:solidFill>
                <a:latin typeface="Helvetica"/>
                <a:cs typeface="Helvetica"/>
              </a:rPr>
              <a:t>together </a:t>
            </a:r>
            <a:r>
              <a:rPr lang="en-US" sz="1100" dirty="0" smtClean="0">
                <a:solidFill>
                  <a:schemeClr val="bg1">
                    <a:lumMod val="50000"/>
                  </a:schemeClr>
                </a:solidFill>
                <a:latin typeface="Helvetica"/>
                <a:cs typeface="Helvetica"/>
              </a:rPr>
              <a:t>with all other pages to form </a:t>
            </a:r>
            <a:r>
              <a:rPr lang="en-US" sz="1100" dirty="0" smtClean="0">
                <a:solidFill>
                  <a:schemeClr val="bg1">
                    <a:lumMod val="50000"/>
                  </a:schemeClr>
                </a:solidFill>
                <a:latin typeface="Helvetica"/>
                <a:cs typeface="Helvetica"/>
              </a:rPr>
              <a:t>a completed tactile </a:t>
            </a:r>
            <a:r>
              <a:rPr lang="en-US" sz="1100" dirty="0">
                <a:solidFill>
                  <a:schemeClr val="bg1">
                    <a:lumMod val="50000"/>
                  </a:schemeClr>
                </a:solidFill>
                <a:latin typeface="Helvetica"/>
                <a:cs typeface="Helvetica"/>
              </a:rPr>
              <a:t>book</a:t>
            </a:r>
            <a:r>
              <a:rPr lang="en-US" sz="1100" dirty="0" smtClean="0">
                <a:solidFill>
                  <a:schemeClr val="bg1">
                    <a:lumMod val="50000"/>
                  </a:schemeClr>
                </a:solidFill>
                <a:latin typeface="Helvetica"/>
                <a:cs typeface="Helvetica"/>
              </a:rPr>
              <a:t>.</a:t>
            </a:r>
            <a:endParaRPr lang="en-US" sz="1100" dirty="0">
              <a:solidFill>
                <a:schemeClr val="bg1">
                  <a:lumMod val="50000"/>
                </a:schemeClr>
              </a:solidFill>
              <a:latin typeface="Helvetica"/>
              <a:cs typeface="Helvetica"/>
            </a:endParaRPr>
          </a:p>
          <a:p>
            <a:r>
              <a:rPr lang="en-US" sz="1100" dirty="0" smtClean="0">
                <a:solidFill>
                  <a:schemeClr val="bg1">
                    <a:lumMod val="50000"/>
                  </a:schemeClr>
                </a:solidFill>
                <a:latin typeface="Helvetica"/>
                <a:cs typeface="Helvetica"/>
              </a:rPr>
              <a:t>The </a:t>
            </a:r>
            <a:r>
              <a:rPr lang="en-US" sz="1100" dirty="0" smtClean="0">
                <a:solidFill>
                  <a:schemeClr val="bg1">
                    <a:lumMod val="50000"/>
                  </a:schemeClr>
                </a:solidFill>
                <a:latin typeface="Helvetica"/>
                <a:cs typeface="Helvetica"/>
              </a:rPr>
              <a:t>tactile book </a:t>
            </a:r>
            <a:r>
              <a:rPr lang="en-US" sz="1100" dirty="0" smtClean="0">
                <a:solidFill>
                  <a:schemeClr val="bg1">
                    <a:lumMod val="50000"/>
                  </a:schemeClr>
                </a:solidFill>
                <a:latin typeface="Helvetica"/>
                <a:cs typeface="Helvetica"/>
              </a:rPr>
              <a:t>exemplifies a collaborative and </a:t>
            </a:r>
            <a:r>
              <a:rPr lang="en-US" sz="1100" b="1" i="1" dirty="0" smtClean="0">
                <a:solidFill>
                  <a:srgbClr val="44DEC6"/>
                </a:solidFill>
                <a:latin typeface="Helvetica"/>
                <a:cs typeface="Helvetica"/>
              </a:rPr>
              <a:t>rapid</a:t>
            </a:r>
            <a:r>
              <a:rPr lang="en-US" sz="1100" dirty="0" smtClean="0">
                <a:solidFill>
                  <a:schemeClr val="bg1">
                    <a:lumMod val="50000"/>
                  </a:schemeClr>
                </a:solidFill>
                <a:latin typeface="Helvetica"/>
                <a:cs typeface="Helvetica"/>
              </a:rPr>
              <a:t> effort to use 3D printing to make a tactile picture </a:t>
            </a:r>
            <a:r>
              <a:rPr lang="en-US" sz="1100" dirty="0" smtClean="0">
                <a:solidFill>
                  <a:schemeClr val="bg1">
                    <a:lumMod val="50000"/>
                  </a:schemeClr>
                </a:solidFill>
                <a:latin typeface="Helvetica"/>
                <a:cs typeface="Helvetica"/>
              </a:rPr>
              <a:t>book </a:t>
            </a:r>
            <a:r>
              <a:rPr lang="en-US" sz="1100" dirty="0" smtClean="0">
                <a:solidFill>
                  <a:schemeClr val="bg1">
                    <a:lumMod val="50000"/>
                  </a:schemeClr>
                </a:solidFill>
                <a:latin typeface="Helvetica"/>
                <a:cs typeface="Helvetica"/>
              </a:rPr>
              <a:t>and contributes to our boarder vision. </a:t>
            </a:r>
          </a:p>
        </p:txBody>
      </p:sp>
      <p:pic>
        <p:nvPicPr>
          <p:cNvPr id="29" name="Picture 28" descr="books.jpe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50101" y="7088578"/>
            <a:ext cx="884124" cy="1139691"/>
          </a:xfrm>
          <a:prstGeom prst="rect">
            <a:avLst/>
          </a:prstGeom>
        </p:spPr>
      </p:pic>
      <p:sp>
        <p:nvSpPr>
          <p:cNvPr id="30" name="TextBox 29"/>
          <p:cNvSpPr txBox="1"/>
          <p:nvPr/>
        </p:nvSpPr>
        <p:spPr>
          <a:xfrm>
            <a:off x="1404095" y="7140519"/>
            <a:ext cx="2666964" cy="261610"/>
          </a:xfrm>
          <a:prstGeom prst="rect">
            <a:avLst/>
          </a:prstGeom>
          <a:noFill/>
        </p:spPr>
        <p:txBody>
          <a:bodyPr wrap="square" rtlCol="0">
            <a:spAutoFit/>
          </a:bodyPr>
          <a:lstStyle/>
          <a:p>
            <a:r>
              <a:rPr lang="en-US" sz="1050" i="1" dirty="0" smtClean="0">
                <a:solidFill>
                  <a:srgbClr val="7F7F7F"/>
                </a:solidFill>
                <a:latin typeface="Helvetica"/>
                <a:cs typeface="Helvetica"/>
              </a:rPr>
              <a:t>By Crockett Johnson</a:t>
            </a:r>
          </a:p>
        </p:txBody>
      </p:sp>
      <p:sp>
        <p:nvSpPr>
          <p:cNvPr id="31" name="TextBox 30"/>
          <p:cNvSpPr txBox="1"/>
          <p:nvPr/>
        </p:nvSpPr>
        <p:spPr>
          <a:xfrm>
            <a:off x="1383103" y="7455358"/>
            <a:ext cx="3417498" cy="938719"/>
          </a:xfrm>
          <a:prstGeom prst="rect">
            <a:avLst/>
          </a:prstGeom>
          <a:noFill/>
        </p:spPr>
        <p:txBody>
          <a:bodyPr wrap="square" rtlCol="0">
            <a:spAutoFit/>
          </a:bodyPr>
          <a:lstStyle/>
          <a:p>
            <a:r>
              <a:rPr lang="en-US" sz="1100" dirty="0" smtClean="0">
                <a:solidFill>
                  <a:schemeClr val="bg1">
                    <a:lumMod val="50000"/>
                  </a:schemeClr>
                </a:solidFill>
                <a:latin typeface="Helvetica"/>
                <a:cs typeface="Helvetica"/>
              </a:rPr>
              <a:t>Harold and the Purple Crayon is a children's book written by Crockett Johnson in </a:t>
            </a:r>
            <a:r>
              <a:rPr lang="en-US" sz="1100" dirty="0" smtClean="0">
                <a:solidFill>
                  <a:schemeClr val="bg1">
                    <a:lumMod val="50000"/>
                  </a:schemeClr>
                </a:solidFill>
                <a:latin typeface="Helvetica"/>
                <a:cs typeface="Helvetica"/>
              </a:rPr>
              <a:t>1955</a:t>
            </a:r>
            <a:r>
              <a:rPr lang="en-US" sz="1100" dirty="0" smtClean="0">
                <a:solidFill>
                  <a:schemeClr val="bg1">
                    <a:lumMod val="50000"/>
                  </a:schemeClr>
                </a:solidFill>
                <a:latin typeface="Helvetica"/>
                <a:cs typeface="Helvetica"/>
              </a:rPr>
              <a:t>. This is Johnson's most popular book. It led to a series of other </a:t>
            </a:r>
            <a:r>
              <a:rPr lang="en-US" sz="1100" dirty="0" smtClean="0">
                <a:solidFill>
                  <a:schemeClr val="bg1">
                    <a:lumMod val="50000"/>
                  </a:schemeClr>
                </a:solidFill>
                <a:latin typeface="Helvetica"/>
                <a:cs typeface="Helvetica"/>
              </a:rPr>
              <a:t>books </a:t>
            </a:r>
            <a:r>
              <a:rPr lang="en-US" sz="1100" dirty="0" smtClean="0">
                <a:solidFill>
                  <a:schemeClr val="bg1">
                    <a:lumMod val="50000"/>
                  </a:schemeClr>
                </a:solidFill>
                <a:latin typeface="Helvetica"/>
                <a:cs typeface="Helvetica"/>
              </a:rPr>
              <a:t>and inspired many adaptations.</a:t>
            </a:r>
            <a:r>
              <a:rPr lang="en-US" sz="1100" dirty="0">
                <a:solidFill>
                  <a:schemeClr val="bg1">
                    <a:lumMod val="50000"/>
                  </a:schemeClr>
                </a:solidFill>
                <a:latin typeface="Helvetica"/>
                <a:cs typeface="Helvetica"/>
              </a:rPr>
              <a:t> </a:t>
            </a:r>
            <a:r>
              <a:rPr lang="en-US" sz="1100" dirty="0" smtClean="0">
                <a:solidFill>
                  <a:schemeClr val="bg1">
                    <a:lumMod val="50000"/>
                  </a:schemeClr>
                </a:solidFill>
                <a:latin typeface="Helvetica"/>
                <a:cs typeface="Helvetica"/>
              </a:rPr>
              <a:t>Let </a:t>
            </a:r>
          </a:p>
          <a:p>
            <a:r>
              <a:rPr lang="en-US" sz="1100" dirty="0" smtClean="0">
                <a:solidFill>
                  <a:schemeClr val="bg1">
                    <a:lumMod val="50000"/>
                  </a:schemeClr>
                </a:solidFill>
                <a:latin typeface="Helvetica"/>
                <a:cs typeface="Helvetica"/>
              </a:rPr>
              <a:t>Harold and his purple crayon lead you on a</a:t>
            </a:r>
            <a:endParaRPr lang="en-US" sz="1100" dirty="0">
              <a:solidFill>
                <a:schemeClr val="bg1">
                  <a:lumMod val="50000"/>
                </a:schemeClr>
              </a:solidFill>
              <a:latin typeface="Helvetica"/>
              <a:cs typeface="Helvetica"/>
            </a:endParaRPr>
          </a:p>
        </p:txBody>
      </p:sp>
      <p:sp>
        <p:nvSpPr>
          <p:cNvPr id="32" name="TextBox 31"/>
          <p:cNvSpPr txBox="1"/>
          <p:nvPr/>
        </p:nvSpPr>
        <p:spPr>
          <a:xfrm>
            <a:off x="385800" y="8274615"/>
            <a:ext cx="4414800" cy="600164"/>
          </a:xfrm>
          <a:prstGeom prst="rect">
            <a:avLst/>
          </a:prstGeom>
          <a:noFill/>
        </p:spPr>
        <p:txBody>
          <a:bodyPr wrap="square" rtlCol="0">
            <a:spAutoFit/>
          </a:bodyPr>
          <a:lstStyle/>
          <a:p>
            <a:r>
              <a:rPr lang="en-US" sz="1100" dirty="0">
                <a:solidFill>
                  <a:schemeClr val="bg1">
                    <a:lumMod val="50000"/>
                  </a:schemeClr>
                </a:solidFill>
                <a:latin typeface="Helvetica"/>
                <a:cs typeface="Helvetica"/>
              </a:rPr>
              <a:t>fantastic </a:t>
            </a:r>
            <a:r>
              <a:rPr lang="en-US" sz="1100" dirty="0" smtClean="0">
                <a:solidFill>
                  <a:schemeClr val="bg1">
                    <a:lumMod val="50000"/>
                  </a:schemeClr>
                </a:solidFill>
                <a:latin typeface="Helvetica"/>
                <a:cs typeface="Helvetica"/>
              </a:rPr>
              <a:t>journey of the imagination. The beloved classic is now available as a tactile book, perfect for little hands at </a:t>
            </a:r>
            <a:r>
              <a:rPr lang="en-US" sz="1100" dirty="0" smtClean="0">
                <a:solidFill>
                  <a:schemeClr val="bg1">
                    <a:lumMod val="50000"/>
                  </a:schemeClr>
                </a:solidFill>
                <a:latin typeface="Helvetica"/>
                <a:cs typeface="Helvetica"/>
              </a:rPr>
              <a:t>bedtime.**</a:t>
            </a:r>
            <a:r>
              <a:rPr lang="en-US" sz="1100" dirty="0" smtClean="0"/>
              <a:t> </a:t>
            </a:r>
          </a:p>
          <a:p>
            <a:r>
              <a:rPr lang="en-US" sz="1100" dirty="0" smtClean="0">
                <a:solidFill>
                  <a:schemeClr val="bg1">
                    <a:lumMod val="50000"/>
                  </a:schemeClr>
                </a:solidFill>
                <a:latin typeface="Helvetica"/>
                <a:cs typeface="Helvetica"/>
              </a:rPr>
              <a:t>**Reference: </a:t>
            </a:r>
            <a:r>
              <a:rPr lang="en-US" sz="1100" dirty="0" err="1" smtClean="0">
                <a:solidFill>
                  <a:schemeClr val="bg1">
                    <a:lumMod val="50000"/>
                  </a:schemeClr>
                </a:solidFill>
                <a:latin typeface="Helvetica"/>
                <a:cs typeface="Helvetica"/>
              </a:rPr>
              <a:t>wikipedia.org</a:t>
            </a:r>
            <a:endParaRPr lang="en-US" sz="1100" dirty="0" smtClean="0">
              <a:solidFill>
                <a:schemeClr val="bg1">
                  <a:lumMod val="50000"/>
                </a:schemeClr>
              </a:solidFill>
              <a:latin typeface="Helvetica"/>
              <a:cs typeface="Helvetica"/>
            </a:endParaRPr>
          </a:p>
        </p:txBody>
      </p:sp>
      <p:sp>
        <p:nvSpPr>
          <p:cNvPr id="33" name="TextBox 32"/>
          <p:cNvSpPr txBox="1"/>
          <p:nvPr/>
        </p:nvSpPr>
        <p:spPr>
          <a:xfrm>
            <a:off x="199439" y="512793"/>
            <a:ext cx="3657819" cy="1043362"/>
          </a:xfrm>
          <a:prstGeom prst="rect">
            <a:avLst/>
          </a:prstGeom>
          <a:noFill/>
        </p:spPr>
        <p:txBody>
          <a:bodyPr vert="horz" wrap="square" rtlCol="0" anchor="ctr">
            <a:spAutoFit/>
          </a:bodyPr>
          <a:lstStyle/>
          <a:p>
            <a:pPr>
              <a:lnSpc>
                <a:spcPct val="85000"/>
              </a:lnSpc>
            </a:pPr>
            <a:r>
              <a:rPr lang="en-US" sz="2400" spc="-120" dirty="0">
                <a:solidFill>
                  <a:schemeClr val="bg1">
                    <a:lumMod val="85000"/>
                  </a:schemeClr>
                </a:solidFill>
                <a:latin typeface="Helvetica Light"/>
                <a:cs typeface="Helvetica Light"/>
              </a:rPr>
              <a:t>p</a:t>
            </a:r>
            <a:r>
              <a:rPr lang="en-US" sz="2400" spc="-120" dirty="0" smtClean="0">
                <a:solidFill>
                  <a:schemeClr val="bg1">
                    <a:lumMod val="85000"/>
                  </a:schemeClr>
                </a:solidFill>
                <a:latin typeface="Helvetica Light"/>
                <a:cs typeface="Helvetica Light"/>
              </a:rPr>
              <a:t>rinting pictures for children</a:t>
            </a:r>
          </a:p>
          <a:p>
            <a:pPr>
              <a:lnSpc>
                <a:spcPct val="85000"/>
              </a:lnSpc>
            </a:pPr>
            <a:r>
              <a:rPr lang="en-US" sz="2400" spc="-120" dirty="0">
                <a:solidFill>
                  <a:schemeClr val="bg1">
                    <a:lumMod val="85000"/>
                  </a:schemeClr>
                </a:solidFill>
                <a:latin typeface="Helvetica Light"/>
                <a:cs typeface="Helvetica Light"/>
              </a:rPr>
              <a:t>w</a:t>
            </a:r>
            <a:r>
              <a:rPr lang="en-US" sz="2400" spc="-120" dirty="0" smtClean="0">
                <a:solidFill>
                  <a:schemeClr val="bg1">
                    <a:lumMod val="85000"/>
                  </a:schemeClr>
                </a:solidFill>
                <a:latin typeface="Helvetica Light"/>
                <a:cs typeface="Helvetica Light"/>
              </a:rPr>
              <a:t>ith visual impairments</a:t>
            </a:r>
          </a:p>
          <a:p>
            <a:pPr>
              <a:lnSpc>
                <a:spcPct val="85000"/>
              </a:lnSpc>
            </a:pPr>
            <a:r>
              <a:rPr lang="en-US" sz="2400" spc="-120" dirty="0" smtClean="0">
                <a:solidFill>
                  <a:schemeClr val="bg1">
                    <a:lumMod val="85000"/>
                  </a:schemeClr>
                </a:solidFill>
                <a:latin typeface="Helvetica Light"/>
                <a:cs typeface="Helvetica Light"/>
              </a:rPr>
              <a:t>by </a:t>
            </a:r>
            <a:r>
              <a:rPr lang="en-US" sz="2400" spc="-120" dirty="0" smtClean="0">
                <a:solidFill>
                  <a:srgbClr val="44DEC6"/>
                </a:solidFill>
                <a:latin typeface="Helvetica Light"/>
                <a:cs typeface="Helvetica Light"/>
              </a:rPr>
              <a:t>3d</a:t>
            </a:r>
            <a:r>
              <a:rPr lang="en-US" sz="2400" spc="-120" dirty="0" smtClean="0">
                <a:solidFill>
                  <a:srgbClr val="BEFE30"/>
                </a:solidFill>
                <a:latin typeface="Helvetica Light"/>
                <a:cs typeface="Helvetica Light"/>
              </a:rPr>
              <a:t> </a:t>
            </a:r>
            <a:r>
              <a:rPr lang="en-US" sz="2400" spc="-120" dirty="0" smtClean="0">
                <a:solidFill>
                  <a:srgbClr val="44DEC6"/>
                </a:solidFill>
                <a:latin typeface="Helvetica Light"/>
                <a:cs typeface="Helvetica Light"/>
              </a:rPr>
              <a:t>printer</a:t>
            </a:r>
          </a:p>
        </p:txBody>
      </p:sp>
      <p:sp>
        <p:nvSpPr>
          <p:cNvPr id="24" name="TextBox 23"/>
          <p:cNvSpPr txBox="1"/>
          <p:nvPr/>
        </p:nvSpPr>
        <p:spPr>
          <a:xfrm>
            <a:off x="1383103" y="6962104"/>
            <a:ext cx="2786958" cy="276999"/>
          </a:xfrm>
          <a:prstGeom prst="rect">
            <a:avLst/>
          </a:prstGeom>
          <a:noFill/>
        </p:spPr>
        <p:txBody>
          <a:bodyPr wrap="square" rtlCol="0">
            <a:spAutoFit/>
          </a:bodyPr>
          <a:lstStyle/>
          <a:p>
            <a:r>
              <a:rPr lang="en-US" sz="1200" b="1" dirty="0" smtClean="0">
                <a:solidFill>
                  <a:srgbClr val="595959"/>
                </a:solidFill>
                <a:latin typeface="Helvetica"/>
                <a:cs typeface="Helvetica"/>
              </a:rPr>
              <a:t>*Harold and the Purple Crayon</a:t>
            </a:r>
            <a:endParaRPr lang="en-US" sz="1200" b="1" dirty="0">
              <a:solidFill>
                <a:srgbClr val="595959"/>
              </a:solidFill>
              <a:latin typeface="Helvetica"/>
              <a:cs typeface="Helvetica"/>
            </a:endParaRPr>
          </a:p>
        </p:txBody>
      </p:sp>
    </p:spTree>
    <p:extLst>
      <p:ext uri="{BB962C8B-B14F-4D97-AF65-F5344CB8AC3E}">
        <p14:creationId xmlns:p14="http://schemas.microsoft.com/office/powerpoint/2010/main" val="3575209330"/>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433</TotalTime>
  <Words>417</Words>
  <Application>Microsoft Macintosh PowerPoint</Application>
  <PresentationFormat>On-screen Show (4:3)</PresentationFormat>
  <Paragraphs>18</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qubick.kim@gmail.com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Jeeeun kim</dc:creator>
  <cp:lastModifiedBy>Jeeeun kim</cp:lastModifiedBy>
  <cp:revision>30</cp:revision>
  <dcterms:created xsi:type="dcterms:W3CDTF">2014-03-29T17:00:19Z</dcterms:created>
  <dcterms:modified xsi:type="dcterms:W3CDTF">2014-04-03T00:26:17Z</dcterms:modified>
</cp:coreProperties>
</file>