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83" r:id="rId4"/>
    <p:sldId id="264" r:id="rId5"/>
    <p:sldId id="262" r:id="rId6"/>
    <p:sldId id="268" r:id="rId7"/>
    <p:sldId id="287" r:id="rId8"/>
    <p:sldId id="285" r:id="rId9"/>
    <p:sldId id="269" r:id="rId10"/>
    <p:sldId id="288" r:id="rId11"/>
    <p:sldId id="271" r:id="rId12"/>
    <p:sldId id="286" r:id="rId13"/>
    <p:sldId id="282" r:id="rId14"/>
    <p:sldId id="289" r:id="rId15"/>
    <p:sldId id="28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719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200" y="108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-7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</a:t>
            </a:r>
            <a:r>
              <a:rPr lang="ru-RU" dirty="0"/>
              <a:t>21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3575790"/>
            <a:ext cx="6400800" cy="940999"/>
          </a:xfrm>
        </p:spPr>
        <p:txBody>
          <a:bodyPr>
            <a:normAutofit fontScale="90000"/>
          </a:bodyPr>
          <a:lstStyle/>
          <a:p>
            <a:r>
              <a:rPr lang="ru-RU" dirty="0"/>
              <a:t>Телеграмм бот для детской аудитории на основе рекомендательной системы.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sz="1900" dirty="0"/>
              <a:t>Докладчик:</a:t>
            </a:r>
            <a:endParaRPr lang="nl-NL" sz="1900" dirty="0"/>
          </a:p>
          <a:p>
            <a:pPr algn="r"/>
            <a:r>
              <a:rPr lang="ru-RU" sz="1700" dirty="0"/>
              <a:t>Научный руководитель: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25" y="1115155"/>
            <a:ext cx="8686800" cy="82708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Рекомендательная система на основе </a:t>
            </a:r>
            <a:r>
              <a:rPr lang="ru-RU" dirty="0" err="1"/>
              <a:t>коллаборации</a:t>
            </a:r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01557D7A-D207-49AF-B515-053AA2E39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1B4A6-E35E-4B56-A472-F89E5C99C599}"/>
              </a:ext>
            </a:extLst>
          </p:cNvPr>
          <p:cNvSpPr txBox="1"/>
          <p:nvPr/>
        </p:nvSpPr>
        <p:spPr>
          <a:xfrm>
            <a:off x="0" y="6212264"/>
            <a:ext cx="91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6">
                <a:extLst>
                  <a:ext uri="{FF2B5EF4-FFF2-40B4-BE49-F238E27FC236}">
                    <a16:creationId xmlns:a16="http://schemas.microsoft.com/office/drawing/2014/main" id="{286CCE9E-D0ED-4C57-8B8D-63D46B0115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5225" y="2270763"/>
                <a:ext cx="8766928" cy="3761069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качестве фильтрации для рекомендательной системы была использована </a:t>
                </a:r>
                <a:r>
                  <a:rPr lang="en-US" sz="2000" dirty="0"/>
                  <a:t>item-based </a:t>
                </a:r>
                <a:r>
                  <a:rPr lang="ru-RU" sz="2000" dirty="0"/>
                  <a:t>фильтрация;</a:t>
                </a:r>
              </a:p>
              <a:p>
                <a:r>
                  <a:rPr lang="ru-RU" sz="2000" dirty="0"/>
                  <a:t>Определение корреляции между объектами определяется с помощью </a:t>
                </a:r>
                <a:r>
                  <a:rPr lang="ru-RU" sz="2000" dirty="0" err="1"/>
                  <a:t>косинусовой</a:t>
                </a:r>
                <a:r>
                  <a:rPr lang="ru-RU" sz="2000" dirty="0"/>
                  <a:t> меры:</a:t>
                </a:r>
                <a:br>
                  <a:rPr lang="ru-RU" sz="2000" i="1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ru-RU" sz="2000" dirty="0"/>
                  <a:t>Для решения проблемы холодного старта и для учета категорий интересов пользователя, формула приняла следующий вид: </a:t>
                </a:r>
                <a:br>
                  <a:rPr lang="ru-RU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fName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ru-RU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количество совпадений интересов</m:t>
                    </m:r>
                  </m:oMath>
                </a14:m>
                <a:endParaRPr lang="ru-RU" sz="2000" dirty="0"/>
              </a:p>
              <a:p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15" name="Объект 6">
                <a:extLst>
                  <a:ext uri="{FF2B5EF4-FFF2-40B4-BE49-F238E27FC236}">
                    <a16:creationId xmlns:a16="http://schemas.microsoft.com/office/drawing/2014/main" id="{286CCE9E-D0ED-4C57-8B8D-63D46B011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5225" y="2270763"/>
                <a:ext cx="8766928" cy="3761069"/>
              </a:xfrm>
              <a:blipFill>
                <a:blip r:embed="rId2"/>
                <a:stretch>
                  <a:fillRect t="-1014" r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8E5E2C7-95C3-4C04-8C72-12E3F4888F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9326078"/>
              </p:ext>
            </p:extLst>
          </p:nvPr>
        </p:nvGraphicFramePr>
        <p:xfrm>
          <a:off x="421848" y="1922347"/>
          <a:ext cx="8158899" cy="398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50">
                  <a:extLst>
                    <a:ext uri="{9D8B030D-6E8A-4147-A177-3AD203B41FA5}">
                      <a16:colId xmlns:a16="http://schemas.microsoft.com/office/drawing/2014/main" val="3394115591"/>
                    </a:ext>
                  </a:extLst>
                </a:gridCol>
                <a:gridCol w="1552681">
                  <a:extLst>
                    <a:ext uri="{9D8B030D-6E8A-4147-A177-3AD203B41FA5}">
                      <a16:colId xmlns:a16="http://schemas.microsoft.com/office/drawing/2014/main" val="2571720507"/>
                    </a:ext>
                  </a:extLst>
                </a:gridCol>
                <a:gridCol w="1701600">
                  <a:extLst>
                    <a:ext uri="{9D8B030D-6E8A-4147-A177-3AD203B41FA5}">
                      <a16:colId xmlns:a16="http://schemas.microsoft.com/office/drawing/2014/main" val="1908599338"/>
                    </a:ext>
                  </a:extLst>
                </a:gridCol>
                <a:gridCol w="4473968">
                  <a:extLst>
                    <a:ext uri="{9D8B030D-6E8A-4147-A177-3AD203B41FA5}">
                      <a16:colId xmlns:a16="http://schemas.microsoft.com/office/drawing/2014/main" val="3794168110"/>
                    </a:ext>
                  </a:extLst>
                </a:gridCol>
              </a:tblGrid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Название сценария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Триггер-сообщения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85506"/>
                  </a:ext>
                </a:extLst>
              </a:tr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Знакомство с ботом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«Привет», «Старт»,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Происходит знакомство, бот объясняет, кто он такой, что он делает, какие команды-сообщения позволяют вызывать ту или иную функцию.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97291"/>
                  </a:ext>
                </a:extLst>
              </a:tr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Выбор интересов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«Выбрать категории интересов», «Выбрать интересы»,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Бот предоставляет перечень интересов, доступных пользователю, затем пользователь их выбирает.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40147"/>
                  </a:ext>
                </a:extLst>
              </a:tr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Сброс интересов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«Сбросить категории интересов», «Сбросить интересы»,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Бот сбрасывает категории интересов пользователя, а также удаление всех оценок пользователя в отношении предоставленной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1670"/>
                  </a:ext>
                </a:extLst>
              </a:tr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Помощь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«Помощь», «Помоги мне»,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Бот объясняет, какие команды-сообщения позволяют вызывать ту или иную функцию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85188"/>
                  </a:ext>
                </a:extLst>
              </a:tr>
              <a:tr h="663632">
                <a:tc>
                  <a:txBody>
                    <a:bodyPr/>
                    <a:lstStyle/>
                    <a:p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Получение интересной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«Интересная информация», «Факты»,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Бот с помощью рекомендательной системы осуществляет </a:t>
                      </a:r>
                      <a:r>
                        <a:rPr lang="ru-RU" sz="1200" dirty="0" err="1"/>
                        <a:t>выборовку</a:t>
                      </a:r>
                      <a:r>
                        <a:rPr lang="ru-RU" sz="1200" dirty="0"/>
                        <a:t> и выводит информацию, которая набрала наибольший коэффициент </a:t>
                      </a:r>
                      <a:r>
                        <a:rPr lang="ru-RU" sz="1200" dirty="0" err="1"/>
                        <a:t>валидности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2213"/>
                  </a:ext>
                </a:extLst>
              </a:tr>
            </a:tbl>
          </a:graphicData>
        </a:graphic>
      </p:graphicFrame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0029ED-CB4C-4F33-9881-169D3BA2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953859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сценариев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A00E3-33A5-4604-A860-5BC3D4ECB10B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5063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EA527C1-C1BE-403C-AEF2-1EDEA2C2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1687"/>
            <a:ext cx="8229600" cy="827087"/>
          </a:xfrm>
        </p:spPr>
        <p:txBody>
          <a:bodyPr/>
          <a:lstStyle/>
          <a:p>
            <a:r>
              <a:rPr lang="ru-RU" dirty="0"/>
              <a:t>Карта сценариев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E47574-F114-4D49-818A-AAAB79B1D5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" y="2062439"/>
            <a:ext cx="7897419" cy="3743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161EF-16B3-4E5B-8977-60756B30B3E6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6052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93" y="1182256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Технические характеристики бота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AFAD5-691E-42C5-90B1-ECEEB680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24C52-DEE8-4BE9-873D-2DD0BF9C63C5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0A04257-317B-4F6A-92E9-190458D2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894" y="2288221"/>
            <a:ext cx="6619718" cy="3924043"/>
          </a:xfrm>
        </p:spPr>
        <p:txBody>
          <a:bodyPr>
            <a:normAutofit/>
          </a:bodyPr>
          <a:lstStyle/>
          <a:p>
            <a:r>
              <a:rPr lang="ru-RU" sz="2000" dirty="0"/>
              <a:t>Написан на </a:t>
            </a:r>
            <a:r>
              <a:rPr lang="en-US" sz="2000" dirty="0"/>
              <a:t>Python 3.8;</a:t>
            </a:r>
            <a:endParaRPr lang="ru-RU" sz="2000" dirty="0"/>
          </a:p>
          <a:p>
            <a:r>
              <a:rPr lang="ru-RU" sz="2000" dirty="0"/>
              <a:t>Для работы использует библиотеки:</a:t>
            </a:r>
            <a:br>
              <a:rPr lang="ru-RU" sz="2000" dirty="0"/>
            </a:br>
            <a:r>
              <a:rPr lang="en-US" sz="2000" dirty="0"/>
              <a:t>sqlite3 </a:t>
            </a:r>
            <a:r>
              <a:rPr lang="ru-RU" sz="2000" dirty="0"/>
              <a:t>– для работы с базой данных, </a:t>
            </a:r>
            <a:br>
              <a:rPr lang="ru-RU" sz="2000" dirty="0"/>
            </a:br>
            <a:r>
              <a:rPr lang="en-US" sz="2000" dirty="0" err="1"/>
              <a:t>telebot</a:t>
            </a:r>
            <a:r>
              <a:rPr lang="en-US" sz="2000" dirty="0"/>
              <a:t> </a:t>
            </a:r>
            <a:r>
              <a:rPr lang="ru-RU" sz="2000" dirty="0"/>
              <a:t>– для работы с </a:t>
            </a:r>
            <a:r>
              <a:rPr lang="en-US" sz="2000" dirty="0"/>
              <a:t>API </a:t>
            </a:r>
            <a:r>
              <a:rPr lang="ru-RU" sz="2000" dirty="0"/>
              <a:t>телеграмма</a:t>
            </a:r>
            <a:br>
              <a:rPr lang="en-US" sz="2000" dirty="0"/>
            </a:br>
            <a:r>
              <a:rPr lang="en-US" sz="2000" dirty="0"/>
              <a:t>logging – </a:t>
            </a:r>
            <a:r>
              <a:rPr lang="ru-RU" sz="2000" dirty="0"/>
              <a:t>для </a:t>
            </a:r>
            <a:r>
              <a:rPr lang="ru-RU" sz="2000" dirty="0" err="1"/>
              <a:t>логирования</a:t>
            </a:r>
            <a:r>
              <a:rPr lang="ru-RU" sz="2000" dirty="0"/>
              <a:t> работы бота;</a:t>
            </a:r>
          </a:p>
          <a:p>
            <a:r>
              <a:rPr lang="ru-RU" sz="2000" dirty="0"/>
              <a:t>Для стабилизации нагрузки на хост работает в синхронном режиме;</a:t>
            </a:r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104688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48A90B2-2DA2-4A14-B75C-41187BAF2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94294"/>
            <a:ext cx="8413423" cy="3366062"/>
          </a:xfrm>
        </p:spPr>
        <p:txBody>
          <a:bodyPr/>
          <a:lstStyle/>
          <a:p>
            <a:r>
              <a:rPr lang="ru-RU" sz="2000" dirty="0"/>
              <a:t>Проведен обзор предметной области, определены виды телеграмм ботов, виды рекомендательных систем, рассмотрены готовые решения;</a:t>
            </a:r>
          </a:p>
          <a:p>
            <a:r>
              <a:rPr lang="ru-RU" sz="2000" dirty="0"/>
              <a:t>Изучены соответствующие источники по формированию детский интересов и составлен список классификации пользователей;</a:t>
            </a:r>
          </a:p>
          <a:p>
            <a:r>
              <a:rPr lang="ru-RU" sz="2000" dirty="0"/>
              <a:t>Проведен сбор данных о городе Санкт-Петербурге, содержание которых можно определить хотя бы к одному из классификаций пользователей;</a:t>
            </a:r>
          </a:p>
          <a:p>
            <a:r>
              <a:rPr lang="ru-RU" sz="2000" dirty="0"/>
              <a:t>Спроектирована и создана база данных для хранения собранных данных о городе и данных о пользователях;</a:t>
            </a:r>
          </a:p>
          <a:p>
            <a:r>
              <a:rPr lang="ru-RU" sz="2000" dirty="0"/>
              <a:t>Создана модель рекомендательной системы;</a:t>
            </a:r>
          </a:p>
          <a:p>
            <a:r>
              <a:rPr lang="ru-RU" sz="2000" dirty="0"/>
              <a:t>Спроектирован и создан телеграмм-бот.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5E29135-45B2-4886-A363-DB4465FF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7520"/>
            <a:ext cx="8229600" cy="82731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28FCD-FB66-4DB8-85AE-67A4AF962B6D}"/>
              </a:ext>
            </a:extLst>
          </p:cNvPr>
          <p:cNvSpPr txBox="1"/>
          <p:nvPr/>
        </p:nvSpPr>
        <p:spPr>
          <a:xfrm>
            <a:off x="457200" y="191139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процессе выполнения данной работы были выполнены следующие задачи: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3DB15-D7AA-424F-A372-97A90E822290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13</a:t>
            </a:r>
          </a:p>
        </p:txBody>
      </p:sp>
      <p:pic>
        <p:nvPicPr>
          <p:cNvPr id="8" name="Picture 7" descr="слоган.png">
            <a:extLst>
              <a:ext uri="{FF2B5EF4-FFF2-40B4-BE49-F238E27FC236}">
                <a16:creationId xmlns:a16="http://schemas.microsoft.com/office/drawing/2014/main" id="{06AE5485-F50D-4E0F-9452-7CA0C0C7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7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</a:t>
            </a:r>
            <a:r>
              <a:rPr lang="ru-RU" sz="1200" dirty="0">
                <a:solidFill>
                  <a:schemeClr val="bg1"/>
                </a:solidFill>
              </a:rPr>
              <a:t>21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36509"/>
            <a:ext cx="8473439" cy="827311"/>
          </a:xfrm>
        </p:spPr>
        <p:txBody>
          <a:bodyPr/>
          <a:lstStyle/>
          <a:p>
            <a:pPr algn="ctr"/>
            <a:r>
              <a:rPr lang="ru-RU" dirty="0"/>
              <a:t>Актуальность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73003"/>
            <a:ext cx="8473440" cy="379798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 развитием сети Интернет, появилось понятие информационного мусора, которое отрицательно влияет на поиск необходимой информации. Вместе с тем, младшее поколение в силу своего возраста не умеет грамотно проводить фильтрацию информации в интернете. Разработанная рекомендательная система поможет решить эти проблемы.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 данный момент не существует единого ресурса по городе Санкт-Петербург, который позволил бы, в том числе и детям, на основе личных интересов и предпочтений рассказать какую-либо информацию о городе. Данный ресурс позволил бы узнавать новые факты о городе, различные его интересные места без значительных временных затрат.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E212C-40BE-492B-9DE5-1926A8DB23D3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400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473440" cy="827311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62401"/>
            <a:ext cx="8473440" cy="178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Создание телеграмм-бота по предоставлению информации о городе Санкт-Петербург, ориентированный на детскую аудиторию, осуществляющий фильтрацию предоставляемой информации на основе рекомендательной системы.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E212C-40BE-492B-9DE5-1926A8DB23D3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7875038" cy="3924043"/>
          </a:xfrm>
        </p:spPr>
        <p:txBody>
          <a:bodyPr>
            <a:normAutofit/>
          </a:bodyPr>
          <a:lstStyle/>
          <a:p>
            <a:r>
              <a:rPr lang="ru-RU" dirty="0"/>
              <a:t>Провести обзор предметной области</a:t>
            </a:r>
          </a:p>
          <a:p>
            <a:r>
              <a:rPr lang="ru-RU" dirty="0"/>
              <a:t>Определить интересы пользователей</a:t>
            </a:r>
          </a:p>
          <a:p>
            <a:r>
              <a:rPr lang="ru-RU" dirty="0"/>
              <a:t>Провести сбор данных о городе Санкт-Петербург</a:t>
            </a:r>
          </a:p>
          <a:p>
            <a:r>
              <a:rPr lang="ru-RU" dirty="0"/>
              <a:t>Спроектировать и создать базу данных для хранения данных</a:t>
            </a:r>
          </a:p>
          <a:p>
            <a:r>
              <a:rPr lang="ru-RU" dirty="0"/>
              <a:t>Спроектировать и реализовать модель рекомендательной системы</a:t>
            </a:r>
          </a:p>
          <a:p>
            <a:r>
              <a:rPr lang="ru-RU" dirty="0"/>
              <a:t>Спроектировать и создать телеграмм бота</a:t>
            </a:r>
          </a:p>
          <a:p>
            <a:r>
              <a:rPr lang="ru-RU" dirty="0"/>
              <a:t>Сделать выводы о проделанной работе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077F6-54B8-48AC-B23A-DE3B8C996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58042-28A6-480F-B1C7-D06545979362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11" y="1253485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Обзор предметной области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B8608-AD99-4DC8-81FC-DE6545A7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42EB-015C-4741-9DEC-2FA78CA3FD73}"/>
              </a:ext>
            </a:extLst>
          </p:cNvPr>
          <p:cNvSpPr txBox="1"/>
          <p:nvPr/>
        </p:nvSpPr>
        <p:spPr>
          <a:xfrm>
            <a:off x="0" y="6212264"/>
            <a:ext cx="91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51DC37-E609-4D6B-A8CA-186418E5C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11" y="3666222"/>
            <a:ext cx="5654536" cy="3238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lvl="0"/>
            <a:r>
              <a:rPr lang="ru-RU" sz="2200" dirty="0"/>
              <a:t>Боты для администрирования</a:t>
            </a:r>
            <a:r>
              <a:rPr lang="en-US" sz="2200" dirty="0"/>
              <a:t>;</a:t>
            </a:r>
            <a:endParaRPr lang="ru-RU" sz="2200" dirty="0"/>
          </a:p>
          <a:p>
            <a:pPr lvl="0"/>
            <a:r>
              <a:rPr lang="ru-RU" sz="2200" dirty="0"/>
              <a:t>Боты для поиска</a:t>
            </a:r>
            <a:r>
              <a:rPr lang="en-US" sz="2200" dirty="0"/>
              <a:t>;</a:t>
            </a:r>
            <a:endParaRPr lang="ru-RU" sz="2200" dirty="0"/>
          </a:p>
          <a:p>
            <a:pPr lvl="0"/>
            <a:r>
              <a:rPr lang="ru-RU" sz="2200" dirty="0"/>
              <a:t>Боты для оповещения</a:t>
            </a:r>
            <a:r>
              <a:rPr lang="en-US" sz="2200" dirty="0"/>
              <a:t>;</a:t>
            </a:r>
            <a:endParaRPr lang="ru-RU" sz="2200" dirty="0"/>
          </a:p>
          <a:p>
            <a:pPr lvl="0"/>
            <a:r>
              <a:rPr lang="ru-RU" sz="2200" dirty="0"/>
              <a:t>Боты для продаж</a:t>
            </a:r>
            <a:r>
              <a:rPr lang="en-US" sz="2200" dirty="0"/>
              <a:t>;</a:t>
            </a:r>
            <a:endParaRPr lang="ru-RU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36318-52DD-475C-8ACB-FE85C5EE2670}"/>
              </a:ext>
            </a:extLst>
          </p:cNvPr>
          <p:cNvSpPr txBox="1"/>
          <p:nvPr/>
        </p:nvSpPr>
        <p:spPr>
          <a:xfrm>
            <a:off x="497611" y="2080572"/>
            <a:ext cx="83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Бот – специальная программа, выполняющая автоматически какие-либо действия через интерфейсы, предназначенные для людей.</a:t>
            </a:r>
          </a:p>
          <a:p>
            <a:endParaRPr lang="ru-RU" sz="2400" dirty="0"/>
          </a:p>
          <a:p>
            <a:r>
              <a:rPr lang="ru-RU" sz="2400" dirty="0"/>
              <a:t>Телеграмм-ботов применяют в разных сферах:</a:t>
            </a:r>
          </a:p>
        </p:txBody>
      </p:sp>
    </p:spTree>
    <p:extLst>
      <p:ext uri="{BB962C8B-B14F-4D97-AF65-F5344CB8AC3E}">
        <p14:creationId xmlns:p14="http://schemas.microsoft.com/office/powerpoint/2010/main" val="95079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11" y="1253485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Обзор предметной области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B8608-AD99-4DC8-81FC-DE6545A7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42EB-015C-4741-9DEC-2FA78CA3FD73}"/>
              </a:ext>
            </a:extLst>
          </p:cNvPr>
          <p:cNvSpPr txBox="1"/>
          <p:nvPr/>
        </p:nvSpPr>
        <p:spPr>
          <a:xfrm>
            <a:off x="0" y="6212264"/>
            <a:ext cx="91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51DC37-E609-4D6B-A8CA-186418E5C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11" y="3642159"/>
            <a:ext cx="3673219" cy="3238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lvl="0"/>
            <a:r>
              <a:rPr lang="en-US" sz="2200" dirty="0"/>
              <a:t>Content-Based filtering;</a:t>
            </a:r>
            <a:endParaRPr lang="ru-RU" sz="2200" dirty="0"/>
          </a:p>
          <a:p>
            <a:pPr lvl="0"/>
            <a:r>
              <a:rPr lang="en-US" sz="2200" dirty="0"/>
              <a:t>Collaborative filtering;</a:t>
            </a:r>
            <a:endParaRPr lang="ru-RU" sz="2200" dirty="0"/>
          </a:p>
          <a:p>
            <a:pPr lvl="0"/>
            <a:r>
              <a:rPr lang="en-US" sz="2200" dirty="0"/>
              <a:t>Knowledge-based filtering;</a:t>
            </a:r>
            <a:endParaRPr lang="ru-RU" sz="2200" dirty="0"/>
          </a:p>
          <a:p>
            <a:pPr lvl="0"/>
            <a:r>
              <a:rPr lang="en-US" sz="2200" dirty="0"/>
              <a:t>Hybrid filtering;</a:t>
            </a:r>
            <a:endParaRPr lang="ru-RU" sz="2200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36318-52DD-475C-8ACB-FE85C5EE2670}"/>
              </a:ext>
            </a:extLst>
          </p:cNvPr>
          <p:cNvSpPr txBox="1"/>
          <p:nvPr/>
        </p:nvSpPr>
        <p:spPr>
          <a:xfrm>
            <a:off x="497611" y="2080572"/>
            <a:ext cx="83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Рекомендательная система – система, которая позволяет на основе признаков и факторов осуществить </a:t>
            </a:r>
            <a:r>
              <a:rPr lang="ru-RU" sz="2400" dirty="0" err="1"/>
              <a:t>выборовку</a:t>
            </a:r>
            <a:r>
              <a:rPr lang="ru-RU" sz="2400" dirty="0"/>
              <a:t> объектов из некоторого списка.</a:t>
            </a:r>
          </a:p>
          <a:p>
            <a:endParaRPr lang="ru-RU" sz="2400" dirty="0"/>
          </a:p>
          <a:p>
            <a:r>
              <a:rPr lang="ru-RU" sz="2400" dirty="0"/>
              <a:t>Рекомендательная система может основываться на:</a:t>
            </a:r>
          </a:p>
        </p:txBody>
      </p:sp>
    </p:spTree>
    <p:extLst>
      <p:ext uri="{BB962C8B-B14F-4D97-AF65-F5344CB8AC3E}">
        <p14:creationId xmlns:p14="http://schemas.microsoft.com/office/powerpoint/2010/main" val="8351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Классификация пользователей по интересам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B8608-AD99-4DC8-81FC-DE6545A7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42EB-015C-4741-9DEC-2FA78CA3FD73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10" name="Объект 3">
            <a:extLst>
              <a:ext uri="{FF2B5EF4-FFF2-40B4-BE49-F238E27FC236}">
                <a16:creationId xmlns:a16="http://schemas.microsoft.com/office/drawing/2014/main" id="{9B7E6322-4CCF-2D4D-ADDC-0F509910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11" y="3100262"/>
            <a:ext cx="8229600" cy="3332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800" dirty="0"/>
          </a:p>
          <a:p>
            <a:pPr lvl="0"/>
            <a:r>
              <a:rPr lang="ru-RU" sz="1800" dirty="0"/>
              <a:t>5-7 лет (возраст);</a:t>
            </a:r>
          </a:p>
          <a:p>
            <a:pPr lvl="0"/>
            <a:r>
              <a:rPr lang="ru-RU" sz="1800" dirty="0"/>
              <a:t>8-13 лет (возраст);</a:t>
            </a:r>
          </a:p>
          <a:p>
            <a:pPr lvl="0"/>
            <a:r>
              <a:rPr lang="ru-RU" sz="1800" dirty="0"/>
              <a:t>Интересные факты о городе и мифология;</a:t>
            </a:r>
          </a:p>
          <a:p>
            <a:pPr lvl="0"/>
            <a:r>
              <a:rPr lang="ru-RU" sz="1800" dirty="0"/>
              <a:t>Музеи;</a:t>
            </a:r>
          </a:p>
          <a:p>
            <a:pPr lvl="0"/>
            <a:r>
              <a:rPr lang="ru-RU" sz="1800" dirty="0"/>
              <a:t>Парки и аттракционы;</a:t>
            </a:r>
          </a:p>
          <a:p>
            <a:pPr lvl="0"/>
            <a:r>
              <a:rPr lang="ru-RU" sz="1800" dirty="0"/>
              <a:t>Развлекательные центры;</a:t>
            </a:r>
          </a:p>
          <a:p>
            <a:pPr lvl="0"/>
            <a:r>
              <a:rPr lang="ru-RU" sz="1800" dirty="0"/>
              <a:t>Зоопарки;</a:t>
            </a:r>
          </a:p>
          <a:p>
            <a:pPr lvl="0"/>
            <a:r>
              <a:rPr lang="ru-RU" sz="1800" dirty="0"/>
              <a:t>Театры. </a:t>
            </a:r>
          </a:p>
          <a:p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8A90-27C4-304C-BC92-724E2AA3532D}"/>
              </a:ext>
            </a:extLst>
          </p:cNvPr>
          <p:cNvSpPr txBox="1"/>
          <p:nvPr/>
        </p:nvSpPr>
        <p:spPr>
          <a:xfrm>
            <a:off x="497611" y="2080572"/>
            <a:ext cx="83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Были изучены открытые источники по теме формирования интересов детей в возрасте от 5 до 13 лет</a:t>
            </a:r>
            <a:r>
              <a:rPr lang="en-US" sz="2000" dirty="0"/>
              <a:t>. </a:t>
            </a:r>
            <a:r>
              <a:rPr lang="ru-RU" sz="2000" dirty="0"/>
              <a:t>Выбраны соответствующие категории интересов и составлен конечный перечень групп, на которые будут делиться пользователи: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174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93" y="1182256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Сбор данных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AFAD5-691E-42C5-90B1-ECEEB680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24C52-DEE8-4BE9-873D-2DD0BF9C63C5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0A04257-317B-4F6A-92E9-190458D2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894" y="2288221"/>
            <a:ext cx="6619718" cy="3924043"/>
          </a:xfrm>
        </p:spPr>
        <p:txBody>
          <a:bodyPr>
            <a:normAutofit/>
          </a:bodyPr>
          <a:lstStyle/>
          <a:p>
            <a:r>
              <a:rPr lang="ru-RU" sz="2000" dirty="0"/>
              <a:t>Сбор данных осуществлялся путем изучения открытых источников в категории определенных интересов и осуществления </a:t>
            </a:r>
            <a:r>
              <a:rPr lang="ru-RU" sz="2000" dirty="0" err="1"/>
              <a:t>выборовки</a:t>
            </a:r>
            <a:r>
              <a:rPr lang="ru-RU" sz="2000" dirty="0"/>
              <a:t> из полученного набора данных;</a:t>
            </a:r>
          </a:p>
          <a:p>
            <a:r>
              <a:rPr lang="ru-RU" sz="2000" dirty="0"/>
              <a:t>Для каждого информационного объекта написано описание;</a:t>
            </a:r>
          </a:p>
          <a:p>
            <a:r>
              <a:rPr lang="ru-RU" sz="2000" dirty="0"/>
              <a:t>Для хранения собранных данных спроектирована и создана база данных с помощью </a:t>
            </a:r>
            <a:r>
              <a:rPr lang="en-US" sz="2000" dirty="0"/>
              <a:t>SQLite3;</a:t>
            </a:r>
            <a:endParaRPr lang="ru-RU" sz="2000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104688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1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93" y="1182256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Логическая модель базы данных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AFAD5-691E-42C5-90B1-ECEEB680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24C52-DEE8-4BE9-873D-2DD0BF9C63C5}"/>
              </a:ext>
            </a:extLst>
          </p:cNvPr>
          <p:cNvSpPr txBox="1"/>
          <p:nvPr/>
        </p:nvSpPr>
        <p:spPr>
          <a:xfrm>
            <a:off x="0" y="6212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459E7A-9B76-2146-B697-E980517B7C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8" y="2006137"/>
            <a:ext cx="7140403" cy="4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75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747</Words>
  <Application>Microsoft Macintosh PowerPoint</Application>
  <PresentationFormat>Экран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Verdana</vt:lpstr>
      <vt:lpstr>Cover</vt:lpstr>
      <vt:lpstr>1_Cover</vt:lpstr>
      <vt:lpstr>Телеграмм бот для детской аудитории на основе рекомендательной системы.</vt:lpstr>
      <vt:lpstr>Актуальность работы</vt:lpstr>
      <vt:lpstr>Цель работы</vt:lpstr>
      <vt:lpstr>Задачи</vt:lpstr>
      <vt:lpstr>Обзор предметной области</vt:lpstr>
      <vt:lpstr>Обзор предметной области</vt:lpstr>
      <vt:lpstr>Классификация пользователей по интересам</vt:lpstr>
      <vt:lpstr>Сбор данных</vt:lpstr>
      <vt:lpstr>Логическая модель базы данных</vt:lpstr>
      <vt:lpstr>Рекомендательная система на основе коллаборации</vt:lpstr>
      <vt:lpstr>Таблица сценариев</vt:lpstr>
      <vt:lpstr>Карта сценариев</vt:lpstr>
      <vt:lpstr>Технические характеристики бота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коммерческих профилей в социальной сети Instagram на основе текстовых комментариев.</dc:title>
  <dc:creator>Меркулова Полина Алексеевна</dc:creator>
  <cp:lastModifiedBy>Галимзянов Кирилл Павлович</cp:lastModifiedBy>
  <cp:revision>77</cp:revision>
  <dcterms:created xsi:type="dcterms:W3CDTF">2020-06-04T09:56:49Z</dcterms:created>
  <dcterms:modified xsi:type="dcterms:W3CDTF">2021-05-26T16:14:06Z</dcterms:modified>
</cp:coreProperties>
</file>