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3"/>
  </p:notesMasterIdLst>
  <p:sldIdLst>
    <p:sldId id="256" r:id="rId2"/>
    <p:sldId id="257" r:id="rId3"/>
    <p:sldId id="258" r:id="rId4"/>
    <p:sldId id="283" r:id="rId5"/>
    <p:sldId id="323" r:id="rId6"/>
    <p:sldId id="324" r:id="rId7"/>
    <p:sldId id="319" r:id="rId8"/>
    <p:sldId id="285" r:id="rId9"/>
    <p:sldId id="263" r:id="rId10"/>
    <p:sldId id="286" r:id="rId11"/>
    <p:sldId id="265" r:id="rId12"/>
    <p:sldId id="287" r:id="rId13"/>
    <p:sldId id="288" r:id="rId14"/>
    <p:sldId id="264" r:id="rId15"/>
    <p:sldId id="289" r:id="rId16"/>
    <p:sldId id="290" r:id="rId17"/>
    <p:sldId id="291" r:id="rId18"/>
    <p:sldId id="292" r:id="rId19"/>
    <p:sldId id="293" r:id="rId20"/>
    <p:sldId id="294" r:id="rId21"/>
    <p:sldId id="295" r:id="rId22"/>
    <p:sldId id="296" r:id="rId23"/>
    <p:sldId id="297" r:id="rId24"/>
    <p:sldId id="298" r:id="rId25"/>
    <p:sldId id="299" r:id="rId26"/>
    <p:sldId id="266" r:id="rId27"/>
    <p:sldId id="320" r:id="rId28"/>
    <p:sldId id="300" r:id="rId29"/>
    <p:sldId id="301" r:id="rId30"/>
    <p:sldId id="302" r:id="rId31"/>
    <p:sldId id="303" r:id="rId32"/>
    <p:sldId id="259" r:id="rId33"/>
    <p:sldId id="304" r:id="rId34"/>
    <p:sldId id="322" r:id="rId35"/>
    <p:sldId id="321" r:id="rId36"/>
    <p:sldId id="305" r:id="rId37"/>
    <p:sldId id="306" r:id="rId38"/>
    <p:sldId id="307" r:id="rId39"/>
    <p:sldId id="308" r:id="rId40"/>
    <p:sldId id="309" r:id="rId41"/>
    <p:sldId id="310" r:id="rId42"/>
    <p:sldId id="267" r:id="rId43"/>
    <p:sldId id="311" r:id="rId44"/>
    <p:sldId id="312" r:id="rId45"/>
    <p:sldId id="313" r:id="rId46"/>
    <p:sldId id="314" r:id="rId47"/>
    <p:sldId id="315" r:id="rId48"/>
    <p:sldId id="316" r:id="rId49"/>
    <p:sldId id="317" r:id="rId50"/>
    <p:sldId id="318" r:id="rId51"/>
    <p:sldId id="282" r:id="rId52"/>
  </p:sldIdLst>
  <p:sldSz cx="9144000" cy="6858000" type="screen4x3"/>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a:srgbClr val="3762F5"/>
    <a:srgbClr val="751718"/>
    <a:srgbClr val="744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81" d="100"/>
          <a:sy n="81" d="100"/>
        </p:scale>
        <p:origin x="14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D72D32-6FA3-4DBD-9133-7F52180B508C}" type="datetimeFigureOut">
              <a:rPr lang="zh-CN" altLang="en-US" smtClean="0"/>
              <a:t>2022/2/20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A317CD-A2E1-4807-898B-984AEB250198}" type="slidenum">
              <a:rPr lang="zh-CN" altLang="en-US" smtClean="0"/>
              <a:t>‹#›</a:t>
            </a:fld>
            <a:endParaRPr lang="zh-CN" altLang="en-US"/>
          </a:p>
        </p:txBody>
      </p:sp>
    </p:spTree>
    <p:extLst>
      <p:ext uri="{BB962C8B-B14F-4D97-AF65-F5344CB8AC3E}">
        <p14:creationId xmlns:p14="http://schemas.microsoft.com/office/powerpoint/2010/main" val="3228955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后面英文要不要写在</a:t>
            </a:r>
            <a:r>
              <a:rPr lang="en-US" altLang="zh-CN" dirty="0" err="1"/>
              <a:t>ppt</a:t>
            </a:r>
            <a:r>
              <a:rPr lang="zh-CN" altLang="en-US" dirty="0"/>
              <a:t>里；推断统计中有一个例子</a:t>
            </a:r>
          </a:p>
        </p:txBody>
      </p:sp>
      <p:sp>
        <p:nvSpPr>
          <p:cNvPr id="4" name="灯片编号占位符 3"/>
          <p:cNvSpPr>
            <a:spLocks noGrp="1"/>
          </p:cNvSpPr>
          <p:nvPr>
            <p:ph type="sldNum" sz="quarter" idx="10"/>
          </p:nvPr>
        </p:nvSpPr>
        <p:spPr/>
        <p:txBody>
          <a:bodyPr/>
          <a:lstStyle/>
          <a:p>
            <a:fld id="{6FA317CD-A2E1-4807-898B-984AEB250198}" type="slidenum">
              <a:rPr lang="zh-CN" altLang="en-US" smtClean="0"/>
              <a:t>11</a:t>
            </a:fld>
            <a:endParaRPr lang="zh-CN" altLang="en-US"/>
          </a:p>
        </p:txBody>
      </p:sp>
    </p:spTree>
    <p:extLst>
      <p:ext uri="{BB962C8B-B14F-4D97-AF65-F5344CB8AC3E}">
        <p14:creationId xmlns:p14="http://schemas.microsoft.com/office/powerpoint/2010/main" val="2028529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20</a:t>
            </a:fld>
            <a:endParaRPr lang="zh-CN" altLang="en-US"/>
          </a:p>
        </p:txBody>
      </p:sp>
    </p:spTree>
    <p:extLst>
      <p:ext uri="{BB962C8B-B14F-4D97-AF65-F5344CB8AC3E}">
        <p14:creationId xmlns:p14="http://schemas.microsoft.com/office/powerpoint/2010/main" val="2575346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21</a:t>
            </a:fld>
            <a:endParaRPr lang="zh-CN" altLang="en-US"/>
          </a:p>
        </p:txBody>
      </p:sp>
    </p:spTree>
    <p:extLst>
      <p:ext uri="{BB962C8B-B14F-4D97-AF65-F5344CB8AC3E}">
        <p14:creationId xmlns:p14="http://schemas.microsoft.com/office/powerpoint/2010/main" val="2950450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22</a:t>
            </a:fld>
            <a:endParaRPr lang="zh-CN" altLang="en-US"/>
          </a:p>
        </p:txBody>
      </p:sp>
    </p:spTree>
    <p:extLst>
      <p:ext uri="{BB962C8B-B14F-4D97-AF65-F5344CB8AC3E}">
        <p14:creationId xmlns:p14="http://schemas.microsoft.com/office/powerpoint/2010/main" val="1910356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23</a:t>
            </a:fld>
            <a:endParaRPr lang="zh-CN" altLang="en-US"/>
          </a:p>
        </p:txBody>
      </p:sp>
    </p:spTree>
    <p:extLst>
      <p:ext uri="{BB962C8B-B14F-4D97-AF65-F5344CB8AC3E}">
        <p14:creationId xmlns:p14="http://schemas.microsoft.com/office/powerpoint/2010/main" val="1314897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24</a:t>
            </a:fld>
            <a:endParaRPr lang="zh-CN" altLang="en-US"/>
          </a:p>
        </p:txBody>
      </p:sp>
    </p:spTree>
    <p:extLst>
      <p:ext uri="{BB962C8B-B14F-4D97-AF65-F5344CB8AC3E}">
        <p14:creationId xmlns:p14="http://schemas.microsoft.com/office/powerpoint/2010/main" val="3626874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25</a:t>
            </a:fld>
            <a:endParaRPr lang="zh-CN" altLang="en-US"/>
          </a:p>
        </p:txBody>
      </p:sp>
    </p:spTree>
    <p:extLst>
      <p:ext uri="{BB962C8B-B14F-4D97-AF65-F5344CB8AC3E}">
        <p14:creationId xmlns:p14="http://schemas.microsoft.com/office/powerpoint/2010/main" val="1131853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P4</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26</a:t>
            </a:fld>
            <a:endParaRPr lang="zh-CN" altLang="en-US"/>
          </a:p>
        </p:txBody>
      </p:sp>
    </p:spTree>
    <p:extLst>
      <p:ext uri="{BB962C8B-B14F-4D97-AF65-F5344CB8AC3E}">
        <p14:creationId xmlns:p14="http://schemas.microsoft.com/office/powerpoint/2010/main" val="26945440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P4</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27</a:t>
            </a:fld>
            <a:endParaRPr lang="zh-CN" altLang="en-US"/>
          </a:p>
        </p:txBody>
      </p:sp>
    </p:spTree>
    <p:extLst>
      <p:ext uri="{BB962C8B-B14F-4D97-AF65-F5344CB8AC3E}">
        <p14:creationId xmlns:p14="http://schemas.microsoft.com/office/powerpoint/2010/main" val="1485811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28</a:t>
            </a:fld>
            <a:endParaRPr lang="zh-CN" altLang="en-US"/>
          </a:p>
        </p:txBody>
      </p:sp>
    </p:spTree>
    <p:extLst>
      <p:ext uri="{BB962C8B-B14F-4D97-AF65-F5344CB8AC3E}">
        <p14:creationId xmlns:p14="http://schemas.microsoft.com/office/powerpoint/2010/main" val="2217940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29</a:t>
            </a:fld>
            <a:endParaRPr lang="zh-CN" altLang="en-US"/>
          </a:p>
        </p:txBody>
      </p:sp>
    </p:spTree>
    <p:extLst>
      <p:ext uri="{BB962C8B-B14F-4D97-AF65-F5344CB8AC3E}">
        <p14:creationId xmlns:p14="http://schemas.microsoft.com/office/powerpoint/2010/main" val="3022495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后面英文要不要写在</a:t>
            </a:r>
            <a:r>
              <a:rPr lang="en-US" altLang="zh-CN" dirty="0" err="1"/>
              <a:t>ppt</a:t>
            </a:r>
            <a:r>
              <a:rPr lang="zh-CN" altLang="en-US" dirty="0"/>
              <a:t>里；推断统计中有一个例子</a:t>
            </a:r>
          </a:p>
        </p:txBody>
      </p:sp>
      <p:sp>
        <p:nvSpPr>
          <p:cNvPr id="4" name="灯片编号占位符 3"/>
          <p:cNvSpPr>
            <a:spLocks noGrp="1"/>
          </p:cNvSpPr>
          <p:nvPr>
            <p:ph type="sldNum" sz="quarter" idx="10"/>
          </p:nvPr>
        </p:nvSpPr>
        <p:spPr/>
        <p:txBody>
          <a:bodyPr/>
          <a:lstStyle/>
          <a:p>
            <a:fld id="{6FA317CD-A2E1-4807-898B-984AEB250198}" type="slidenum">
              <a:rPr lang="zh-CN" altLang="en-US" smtClean="0"/>
              <a:t>12</a:t>
            </a:fld>
            <a:endParaRPr lang="zh-CN" altLang="en-US"/>
          </a:p>
        </p:txBody>
      </p:sp>
    </p:spTree>
    <p:extLst>
      <p:ext uri="{BB962C8B-B14F-4D97-AF65-F5344CB8AC3E}">
        <p14:creationId xmlns:p14="http://schemas.microsoft.com/office/powerpoint/2010/main" val="2091529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30</a:t>
            </a:fld>
            <a:endParaRPr lang="zh-CN" altLang="en-US"/>
          </a:p>
        </p:txBody>
      </p:sp>
    </p:spTree>
    <p:extLst>
      <p:ext uri="{BB962C8B-B14F-4D97-AF65-F5344CB8AC3E}">
        <p14:creationId xmlns:p14="http://schemas.microsoft.com/office/powerpoint/2010/main" val="474902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31</a:t>
            </a:fld>
            <a:endParaRPr lang="zh-CN" altLang="en-US"/>
          </a:p>
        </p:txBody>
      </p:sp>
    </p:spTree>
    <p:extLst>
      <p:ext uri="{BB962C8B-B14F-4D97-AF65-F5344CB8AC3E}">
        <p14:creationId xmlns:p14="http://schemas.microsoft.com/office/powerpoint/2010/main" val="1959347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38</a:t>
            </a:fld>
            <a:endParaRPr lang="zh-CN" altLang="en-US"/>
          </a:p>
        </p:txBody>
      </p:sp>
    </p:spTree>
    <p:extLst>
      <p:ext uri="{BB962C8B-B14F-4D97-AF65-F5344CB8AC3E}">
        <p14:creationId xmlns:p14="http://schemas.microsoft.com/office/powerpoint/2010/main" val="30357330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39</a:t>
            </a:fld>
            <a:endParaRPr lang="zh-CN" altLang="en-US"/>
          </a:p>
        </p:txBody>
      </p:sp>
    </p:spTree>
    <p:extLst>
      <p:ext uri="{BB962C8B-B14F-4D97-AF65-F5344CB8AC3E}">
        <p14:creationId xmlns:p14="http://schemas.microsoft.com/office/powerpoint/2010/main" val="3460398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40</a:t>
            </a:fld>
            <a:endParaRPr lang="zh-CN" altLang="en-US"/>
          </a:p>
        </p:txBody>
      </p:sp>
    </p:spTree>
    <p:extLst>
      <p:ext uri="{BB962C8B-B14F-4D97-AF65-F5344CB8AC3E}">
        <p14:creationId xmlns:p14="http://schemas.microsoft.com/office/powerpoint/2010/main" val="2777985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41</a:t>
            </a:fld>
            <a:endParaRPr lang="zh-CN" altLang="en-US"/>
          </a:p>
        </p:txBody>
      </p:sp>
    </p:spTree>
    <p:extLst>
      <p:ext uri="{BB962C8B-B14F-4D97-AF65-F5344CB8AC3E}">
        <p14:creationId xmlns:p14="http://schemas.microsoft.com/office/powerpoint/2010/main" val="2721524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44</a:t>
            </a:fld>
            <a:endParaRPr lang="zh-CN" altLang="en-US"/>
          </a:p>
        </p:txBody>
      </p:sp>
    </p:spTree>
    <p:extLst>
      <p:ext uri="{BB962C8B-B14F-4D97-AF65-F5344CB8AC3E}">
        <p14:creationId xmlns:p14="http://schemas.microsoft.com/office/powerpoint/2010/main" val="3904973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45</a:t>
            </a:fld>
            <a:endParaRPr lang="zh-CN" altLang="en-US"/>
          </a:p>
        </p:txBody>
      </p:sp>
    </p:spTree>
    <p:extLst>
      <p:ext uri="{BB962C8B-B14F-4D97-AF65-F5344CB8AC3E}">
        <p14:creationId xmlns:p14="http://schemas.microsoft.com/office/powerpoint/2010/main" val="25175492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46</a:t>
            </a:fld>
            <a:endParaRPr lang="zh-CN" altLang="en-US"/>
          </a:p>
        </p:txBody>
      </p:sp>
    </p:spTree>
    <p:extLst>
      <p:ext uri="{BB962C8B-B14F-4D97-AF65-F5344CB8AC3E}">
        <p14:creationId xmlns:p14="http://schemas.microsoft.com/office/powerpoint/2010/main" val="15911596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47</a:t>
            </a:fld>
            <a:endParaRPr lang="zh-CN" altLang="en-US"/>
          </a:p>
        </p:txBody>
      </p:sp>
    </p:spTree>
    <p:extLst>
      <p:ext uri="{BB962C8B-B14F-4D97-AF65-F5344CB8AC3E}">
        <p14:creationId xmlns:p14="http://schemas.microsoft.com/office/powerpoint/2010/main" val="1252629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后面英文要不要写在</a:t>
            </a:r>
            <a:r>
              <a:rPr lang="en-US" altLang="zh-CN" dirty="0" err="1"/>
              <a:t>ppt</a:t>
            </a:r>
            <a:r>
              <a:rPr lang="zh-CN" altLang="en-US" dirty="0"/>
              <a:t>里；推断统计中有一个例子</a:t>
            </a:r>
          </a:p>
        </p:txBody>
      </p:sp>
      <p:sp>
        <p:nvSpPr>
          <p:cNvPr id="4" name="灯片编号占位符 3"/>
          <p:cNvSpPr>
            <a:spLocks noGrp="1"/>
          </p:cNvSpPr>
          <p:nvPr>
            <p:ph type="sldNum" sz="quarter" idx="10"/>
          </p:nvPr>
        </p:nvSpPr>
        <p:spPr/>
        <p:txBody>
          <a:bodyPr/>
          <a:lstStyle/>
          <a:p>
            <a:fld id="{6FA317CD-A2E1-4807-898B-984AEB250198}" type="slidenum">
              <a:rPr lang="zh-CN" altLang="en-US" smtClean="0"/>
              <a:t>13</a:t>
            </a:fld>
            <a:endParaRPr lang="zh-CN" altLang="en-US"/>
          </a:p>
        </p:txBody>
      </p:sp>
    </p:spTree>
    <p:extLst>
      <p:ext uri="{BB962C8B-B14F-4D97-AF65-F5344CB8AC3E}">
        <p14:creationId xmlns:p14="http://schemas.microsoft.com/office/powerpoint/2010/main" val="40368118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48</a:t>
            </a:fld>
            <a:endParaRPr lang="zh-CN" altLang="en-US"/>
          </a:p>
        </p:txBody>
      </p:sp>
    </p:spTree>
    <p:extLst>
      <p:ext uri="{BB962C8B-B14F-4D97-AF65-F5344CB8AC3E}">
        <p14:creationId xmlns:p14="http://schemas.microsoft.com/office/powerpoint/2010/main" val="1058920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49</a:t>
            </a:fld>
            <a:endParaRPr lang="zh-CN" altLang="en-US"/>
          </a:p>
        </p:txBody>
      </p:sp>
    </p:spTree>
    <p:extLst>
      <p:ext uri="{BB962C8B-B14F-4D97-AF65-F5344CB8AC3E}">
        <p14:creationId xmlns:p14="http://schemas.microsoft.com/office/powerpoint/2010/main" val="18511993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50</a:t>
            </a:fld>
            <a:endParaRPr lang="zh-CN" altLang="en-US"/>
          </a:p>
        </p:txBody>
      </p:sp>
    </p:spTree>
    <p:extLst>
      <p:ext uri="{BB962C8B-B14F-4D97-AF65-F5344CB8AC3E}">
        <p14:creationId xmlns:p14="http://schemas.microsoft.com/office/powerpoint/2010/main" val="9991011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14</a:t>
            </a:fld>
            <a:endParaRPr lang="zh-CN" altLang="en-US"/>
          </a:p>
        </p:txBody>
      </p:sp>
    </p:spTree>
    <p:extLst>
      <p:ext uri="{BB962C8B-B14F-4D97-AF65-F5344CB8AC3E}">
        <p14:creationId xmlns:p14="http://schemas.microsoft.com/office/powerpoint/2010/main" val="851522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15</a:t>
            </a:fld>
            <a:endParaRPr lang="zh-CN" altLang="en-US"/>
          </a:p>
        </p:txBody>
      </p:sp>
    </p:spTree>
    <p:extLst>
      <p:ext uri="{BB962C8B-B14F-4D97-AF65-F5344CB8AC3E}">
        <p14:creationId xmlns:p14="http://schemas.microsoft.com/office/powerpoint/2010/main" val="1512685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16</a:t>
            </a:fld>
            <a:endParaRPr lang="zh-CN" altLang="en-US"/>
          </a:p>
        </p:txBody>
      </p:sp>
    </p:spTree>
    <p:extLst>
      <p:ext uri="{BB962C8B-B14F-4D97-AF65-F5344CB8AC3E}">
        <p14:creationId xmlns:p14="http://schemas.microsoft.com/office/powerpoint/2010/main" val="2815552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17</a:t>
            </a:fld>
            <a:endParaRPr lang="zh-CN" altLang="en-US"/>
          </a:p>
        </p:txBody>
      </p:sp>
    </p:spTree>
    <p:extLst>
      <p:ext uri="{BB962C8B-B14F-4D97-AF65-F5344CB8AC3E}">
        <p14:creationId xmlns:p14="http://schemas.microsoft.com/office/powerpoint/2010/main" val="1513771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18</a:t>
            </a:fld>
            <a:endParaRPr lang="zh-CN" altLang="en-US"/>
          </a:p>
        </p:txBody>
      </p:sp>
    </p:spTree>
    <p:extLst>
      <p:ext uri="{BB962C8B-B14F-4D97-AF65-F5344CB8AC3E}">
        <p14:creationId xmlns:p14="http://schemas.microsoft.com/office/powerpoint/2010/main" val="2815766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P2</a:t>
            </a:r>
            <a:endParaRPr lang="zh-CN" altLang="en-US" dirty="0"/>
          </a:p>
        </p:txBody>
      </p:sp>
      <p:sp>
        <p:nvSpPr>
          <p:cNvPr id="4" name="灯片编号占位符 3"/>
          <p:cNvSpPr>
            <a:spLocks noGrp="1"/>
          </p:cNvSpPr>
          <p:nvPr>
            <p:ph type="sldNum" sz="quarter" idx="10"/>
          </p:nvPr>
        </p:nvSpPr>
        <p:spPr/>
        <p:txBody>
          <a:bodyPr/>
          <a:lstStyle/>
          <a:p>
            <a:fld id="{6FA317CD-A2E1-4807-898B-984AEB250198}" type="slidenum">
              <a:rPr lang="zh-CN" altLang="en-US" smtClean="0"/>
              <a:t>19</a:t>
            </a:fld>
            <a:endParaRPr lang="zh-CN" altLang="en-US"/>
          </a:p>
        </p:txBody>
      </p:sp>
    </p:spTree>
    <p:extLst>
      <p:ext uri="{BB962C8B-B14F-4D97-AF65-F5344CB8AC3E}">
        <p14:creationId xmlns:p14="http://schemas.microsoft.com/office/powerpoint/2010/main" val="3254552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2" name="Line"/>
          <p:cNvSpPr/>
          <p:nvPr/>
        </p:nvSpPr>
        <p:spPr>
          <a:xfrm>
            <a:off x="401836" y="3178971"/>
            <a:ext cx="8344754" cy="91"/>
          </a:xfrm>
          <a:prstGeom prst="line">
            <a:avLst/>
          </a:prstGeom>
          <a:ln w="12700">
            <a:solidFill>
              <a:srgbClr val="9A9A9A"/>
            </a:solidFill>
            <a:miter lim="400000"/>
          </a:ln>
        </p:spPr>
        <p:txBody>
          <a:bodyPr lIns="26789" tIns="26789" rIns="26789" bIns="26789" anchor="ctr"/>
          <a:lstStyle/>
          <a:p>
            <a:pPr algn="l" defTabSz="241093">
              <a:defRPr sz="1200">
                <a:latin typeface="Helvetica"/>
                <a:ea typeface="Helvetica"/>
                <a:cs typeface="Helvetica"/>
                <a:sym typeface="Helvetica"/>
              </a:defRPr>
            </a:pPr>
            <a:endParaRPr sz="633"/>
          </a:p>
        </p:txBody>
      </p:sp>
      <p:sp>
        <p:nvSpPr>
          <p:cNvPr id="13" name="Title Text"/>
          <p:cNvSpPr txBox="1">
            <a:spLocks noGrp="1"/>
          </p:cNvSpPr>
          <p:nvPr>
            <p:ph type="title"/>
          </p:nvPr>
        </p:nvSpPr>
        <p:spPr>
          <a:xfrm>
            <a:off x="401837" y="2123275"/>
            <a:ext cx="8161593" cy="1037834"/>
          </a:xfrm>
          <a:prstGeom prst="rect">
            <a:avLst/>
          </a:prstGeom>
        </p:spPr>
        <p:txBody>
          <a:bodyPr/>
          <a:lstStyle/>
          <a:p>
            <a:r>
              <a:rPr lang="zh-CN" altLang="en-US"/>
              <a:t>单击此处编辑母版标题样式</a:t>
            </a:r>
            <a:endParaRPr dirty="0"/>
          </a:p>
        </p:txBody>
      </p:sp>
      <p:sp>
        <p:nvSpPr>
          <p:cNvPr id="14" name="Body Level One…"/>
          <p:cNvSpPr txBox="1">
            <a:spLocks noGrp="1"/>
          </p:cNvSpPr>
          <p:nvPr>
            <p:ph type="body" sz="quarter" idx="1"/>
          </p:nvPr>
        </p:nvSpPr>
        <p:spPr>
          <a:xfrm>
            <a:off x="401837" y="3527229"/>
            <a:ext cx="8340328" cy="714375"/>
          </a:xfrm>
          <a:prstGeom prst="rect">
            <a:avLst/>
          </a:prstGeom>
        </p:spPr>
        <p:txBody>
          <a:bodyPr/>
          <a:lstStyle>
            <a:lvl1pPr marL="0" indent="0">
              <a:spcBef>
                <a:spcPts val="0"/>
              </a:spcBef>
              <a:buSzTx/>
              <a:buFontTx/>
              <a:buNone/>
              <a:defRPr sz="1371">
                <a:latin typeface="Helvetica Neue"/>
                <a:ea typeface="Helvetica Neue"/>
                <a:cs typeface="Helvetica Neue"/>
                <a:sym typeface="Helvetica Neue"/>
              </a:defRPr>
            </a:lvl1pPr>
            <a:lvl2pPr marL="0" indent="120547">
              <a:spcBef>
                <a:spcPts val="0"/>
              </a:spcBef>
              <a:buSzTx/>
              <a:buFontTx/>
              <a:buNone/>
              <a:defRPr sz="1371">
                <a:latin typeface="Helvetica Neue"/>
                <a:ea typeface="Helvetica Neue"/>
                <a:cs typeface="Helvetica Neue"/>
                <a:sym typeface="Helvetica Neue"/>
              </a:defRPr>
            </a:lvl2pPr>
            <a:lvl3pPr marL="0" indent="241093">
              <a:spcBef>
                <a:spcPts val="0"/>
              </a:spcBef>
              <a:buSzTx/>
              <a:buFontTx/>
              <a:buNone/>
              <a:defRPr sz="1371">
                <a:latin typeface="Helvetica Neue"/>
                <a:ea typeface="Helvetica Neue"/>
                <a:cs typeface="Helvetica Neue"/>
                <a:sym typeface="Helvetica Neue"/>
              </a:defRPr>
            </a:lvl3pPr>
            <a:lvl4pPr marL="0" indent="361640">
              <a:spcBef>
                <a:spcPts val="0"/>
              </a:spcBef>
              <a:buSzTx/>
              <a:buFontTx/>
              <a:buNone/>
              <a:defRPr sz="1371">
                <a:latin typeface="Helvetica Neue"/>
                <a:ea typeface="Helvetica Neue"/>
                <a:cs typeface="Helvetica Neue"/>
                <a:sym typeface="Helvetica Neue"/>
              </a:defRPr>
            </a:lvl4pPr>
            <a:lvl5pPr marL="0" indent="482186">
              <a:spcBef>
                <a:spcPts val="0"/>
              </a:spcBef>
              <a:buSzTx/>
              <a:buFontTx/>
              <a:buNone/>
              <a:defRPr sz="1371">
                <a:latin typeface="Helvetica Neue"/>
                <a:ea typeface="Helvetica Neue"/>
                <a:cs typeface="Helvetica Neue"/>
                <a:sym typeface="Helvetica Neue"/>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a:p>
        </p:txBody>
      </p:sp>
      <p:grpSp>
        <p:nvGrpSpPr>
          <p:cNvPr id="6" name="组合 5"/>
          <p:cNvGrpSpPr/>
          <p:nvPr/>
        </p:nvGrpSpPr>
        <p:grpSpPr>
          <a:xfrm>
            <a:off x="956" y="1119"/>
            <a:ext cx="9143047" cy="4301619"/>
            <a:chOff x="1358" y="1588"/>
            <a:chExt cx="13003444" cy="6117858"/>
          </a:xfrm>
        </p:grpSpPr>
        <p:pic>
          <p:nvPicPr>
            <p:cNvPr id="7" name="Picture 4" descr="C:\Users\Administrator\Desktop\财大ppt模板\B9PPT模板（一）-06.jpg"/>
            <p:cNvPicPr>
              <a:picLocks noChangeAspect="1" noChangeArrowheads="1"/>
            </p:cNvPicPr>
            <p:nvPr/>
          </p:nvPicPr>
          <p:blipFill rotWithShape="1">
            <a:blip r:embed="rId2"/>
            <a:srcRect t="55704" b="27707"/>
            <a:stretch/>
          </p:blipFill>
          <p:spPr bwMode="auto">
            <a:xfrm>
              <a:off x="1358" y="4501660"/>
              <a:ext cx="13003442" cy="1617786"/>
            </a:xfrm>
            <a:prstGeom prst="rect">
              <a:avLst/>
            </a:prstGeom>
            <a:noFill/>
          </p:spPr>
        </p:pic>
        <p:grpSp>
          <p:nvGrpSpPr>
            <p:cNvPr id="8" name="Group 9"/>
            <p:cNvGrpSpPr/>
            <p:nvPr/>
          </p:nvGrpSpPr>
          <p:grpSpPr>
            <a:xfrm>
              <a:off x="10363201" y="1588"/>
              <a:ext cx="2641601" cy="2236043"/>
              <a:chOff x="8521360" y="1588"/>
              <a:chExt cx="2172040" cy="1733361"/>
            </a:xfrm>
          </p:grpSpPr>
          <p:pic>
            <p:nvPicPr>
              <p:cNvPr id="9" name="Picture 4" descr="C:\Users\Administrator\Desktop\财大ppt模板\B9PPT模板（一）-06.jpg"/>
              <p:cNvPicPr>
                <a:picLocks noChangeAspect="1" noChangeArrowheads="1"/>
              </p:cNvPicPr>
              <p:nvPr/>
            </p:nvPicPr>
            <p:blipFill rotWithShape="1">
              <a:blip r:embed="rId2"/>
              <a:srcRect l="79685" b="84864"/>
              <a:stretch/>
            </p:blipFill>
            <p:spPr bwMode="auto">
              <a:xfrm>
                <a:off x="8521360" y="1588"/>
                <a:ext cx="2172040" cy="1144205"/>
              </a:xfrm>
              <a:prstGeom prst="rect">
                <a:avLst/>
              </a:prstGeom>
              <a:noFill/>
            </p:spPr>
          </p:pic>
          <p:sp>
            <p:nvSpPr>
              <p:cNvPr id="10" name="Rectangle 11"/>
              <p:cNvSpPr/>
              <p:nvPr/>
            </p:nvSpPr>
            <p:spPr>
              <a:xfrm>
                <a:off x="8803084" y="1145793"/>
                <a:ext cx="1368152" cy="58915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49"/>
              </a:p>
            </p:txBody>
          </p:sp>
        </p:grpSp>
      </p:grpSp>
    </p:spTree>
    <p:extLst>
      <p:ext uri="{BB962C8B-B14F-4D97-AF65-F5344CB8AC3E}">
        <p14:creationId xmlns:p14="http://schemas.microsoft.com/office/powerpoint/2010/main" val="33578044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p:txBody>
      </p:sp>
      <p:grpSp>
        <p:nvGrpSpPr>
          <p:cNvPr id="7" name="组合 6">
            <a:extLst>
              <a:ext uri="{FF2B5EF4-FFF2-40B4-BE49-F238E27FC236}">
                <a16:creationId xmlns:a16="http://schemas.microsoft.com/office/drawing/2014/main" id="{5B844BEB-D825-4446-8522-69ECDA29E48E}"/>
              </a:ext>
            </a:extLst>
          </p:cNvPr>
          <p:cNvGrpSpPr/>
          <p:nvPr/>
        </p:nvGrpSpPr>
        <p:grpSpPr>
          <a:xfrm>
            <a:off x="6798076" y="0"/>
            <a:ext cx="2345925" cy="433088"/>
            <a:chOff x="6798075" y="0"/>
            <a:chExt cx="2345925" cy="433088"/>
          </a:xfrm>
        </p:grpSpPr>
        <p:pic>
          <p:nvPicPr>
            <p:cNvPr id="8" name="图片 7">
              <a:extLst>
                <a:ext uri="{FF2B5EF4-FFF2-40B4-BE49-F238E27FC236}">
                  <a16:creationId xmlns:a16="http://schemas.microsoft.com/office/drawing/2014/main" id="{F3709B46-4C63-473B-8578-4CF20809F9D7}"/>
                </a:ext>
              </a:extLst>
            </p:cNvPr>
            <p:cNvPicPr>
              <a:picLocks noChangeAspect="1"/>
            </p:cNvPicPr>
            <p:nvPr/>
          </p:nvPicPr>
          <p:blipFill>
            <a:blip r:embed="rId2"/>
            <a:stretch>
              <a:fillRect/>
            </a:stretch>
          </p:blipFill>
          <p:spPr>
            <a:xfrm>
              <a:off x="7644630" y="0"/>
              <a:ext cx="1499370" cy="426808"/>
            </a:xfrm>
            <a:prstGeom prst="rect">
              <a:avLst/>
            </a:prstGeom>
          </p:spPr>
        </p:pic>
        <p:pic>
          <p:nvPicPr>
            <p:cNvPr id="9" name="图片 8">
              <a:extLst>
                <a:ext uri="{FF2B5EF4-FFF2-40B4-BE49-F238E27FC236}">
                  <a16:creationId xmlns:a16="http://schemas.microsoft.com/office/drawing/2014/main" id="{2C7B6DF3-D455-4568-9DD1-4AD431761A3F}"/>
                </a:ext>
              </a:extLst>
            </p:cNvPr>
            <p:cNvPicPr>
              <a:picLocks noChangeAspect="1"/>
            </p:cNvPicPr>
            <p:nvPr/>
          </p:nvPicPr>
          <p:blipFill>
            <a:blip r:embed="rId3"/>
            <a:stretch>
              <a:fillRect/>
            </a:stretch>
          </p:blipFill>
          <p:spPr>
            <a:xfrm>
              <a:off x="6798075" y="0"/>
              <a:ext cx="846555" cy="433088"/>
            </a:xfrm>
            <a:prstGeom prst="rect">
              <a:avLst/>
            </a:prstGeom>
          </p:spPr>
        </p:pic>
      </p:grpSp>
      <p:sp>
        <p:nvSpPr>
          <p:cNvPr id="10" name="日期占位符 9">
            <a:extLst>
              <a:ext uri="{FF2B5EF4-FFF2-40B4-BE49-F238E27FC236}">
                <a16:creationId xmlns:a16="http://schemas.microsoft.com/office/drawing/2014/main" id="{CFE718D0-533B-4C76-A382-B32486902259}"/>
              </a:ext>
            </a:extLst>
          </p:cNvPr>
          <p:cNvSpPr>
            <a:spLocks noGrp="1"/>
          </p:cNvSpPr>
          <p:nvPr>
            <p:ph type="dt" sz="half" idx="10"/>
          </p:nvPr>
        </p:nvSpPr>
        <p:spPr/>
        <p:txBody>
          <a:bodyPr/>
          <a:lstStyle/>
          <a:p>
            <a:fld id="{832658B8-F255-4853-A007-CEE4EF341AB7}" type="datetime1">
              <a:rPr lang="zh-CN" altLang="en-US" smtClean="0"/>
              <a:t>2022/2/20</a:t>
            </a:fld>
            <a:endParaRPr lang="zh-CN" altLang="en-US"/>
          </a:p>
        </p:txBody>
      </p:sp>
      <p:sp>
        <p:nvSpPr>
          <p:cNvPr id="11" name="页脚占位符 10">
            <a:extLst>
              <a:ext uri="{FF2B5EF4-FFF2-40B4-BE49-F238E27FC236}">
                <a16:creationId xmlns:a16="http://schemas.microsoft.com/office/drawing/2014/main" id="{BC5BE927-D062-4B28-A56F-7E65682B6284}"/>
              </a:ext>
            </a:extLst>
          </p:cNvPr>
          <p:cNvSpPr>
            <a:spLocks noGrp="1"/>
          </p:cNvSpPr>
          <p:nvPr>
            <p:ph type="ftr" sz="quarter" idx="11"/>
          </p:nvPr>
        </p:nvSpPr>
        <p:spPr/>
        <p:txBody>
          <a:bodyPr/>
          <a:lstStyle/>
          <a:p>
            <a:r>
              <a:rPr lang="zh-CN" altLang="en-US"/>
              <a:t>统计学（第</a:t>
            </a:r>
            <a:r>
              <a:rPr lang="en-US" altLang="zh-CN"/>
              <a:t>7</a:t>
            </a:r>
            <a:r>
              <a:rPr lang="zh-CN" altLang="en-US"/>
              <a:t>版）</a:t>
            </a:r>
          </a:p>
        </p:txBody>
      </p:sp>
      <p:sp>
        <p:nvSpPr>
          <p:cNvPr id="12" name="灯片编号占位符 11">
            <a:extLst>
              <a:ext uri="{FF2B5EF4-FFF2-40B4-BE49-F238E27FC236}">
                <a16:creationId xmlns:a16="http://schemas.microsoft.com/office/drawing/2014/main" id="{23491401-9E4A-4323-B719-0A54D8347350}"/>
              </a:ext>
            </a:extLst>
          </p:cNvPr>
          <p:cNvSpPr>
            <a:spLocks noGrp="1"/>
          </p:cNvSpPr>
          <p:nvPr>
            <p:ph type="sldNum" sz="quarter" idx="12"/>
          </p:nvPr>
        </p:nvSpPr>
        <p:spPr/>
        <p:txBody>
          <a:bodyPr/>
          <a:lstStyle/>
          <a:p>
            <a:fld id="{42286342-4FFF-421A-8032-992C750E5CEF}" type="slidenum">
              <a:rPr lang="zh-CN" altLang="en-US" smtClean="0"/>
              <a:t>‹#›</a:t>
            </a:fld>
            <a:endParaRPr lang="zh-CN" altLang="en-US"/>
          </a:p>
        </p:txBody>
      </p:sp>
      <p:sp>
        <p:nvSpPr>
          <p:cNvPr id="13" name="标题 12">
            <a:extLst>
              <a:ext uri="{FF2B5EF4-FFF2-40B4-BE49-F238E27FC236}">
                <a16:creationId xmlns:a16="http://schemas.microsoft.com/office/drawing/2014/main" id="{8A5140CD-B22E-4952-B79E-934E4C1AA386}"/>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05586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252FBE96-725D-4D11-A6AE-EAE0EA69681F}"/>
              </a:ext>
            </a:extLst>
          </p:cNvPr>
          <p:cNvGrpSpPr/>
          <p:nvPr/>
        </p:nvGrpSpPr>
        <p:grpSpPr>
          <a:xfrm>
            <a:off x="3" y="0"/>
            <a:ext cx="9143998" cy="6567714"/>
            <a:chOff x="0" y="0"/>
            <a:chExt cx="9142643" cy="6464330"/>
          </a:xfrm>
        </p:grpSpPr>
        <p:pic>
          <p:nvPicPr>
            <p:cNvPr id="7" name="Picture 3" descr="C:\Users\Administrator\Desktop\财大ppt模板\B9PPT模板（一）-05.jpg">
              <a:extLst>
                <a:ext uri="{FF2B5EF4-FFF2-40B4-BE49-F238E27FC236}">
                  <a16:creationId xmlns:a16="http://schemas.microsoft.com/office/drawing/2014/main" id="{722E4267-FBE7-4779-902D-AA9FCACDD113}"/>
                </a:ext>
              </a:extLst>
            </p:cNvPr>
            <p:cNvPicPr>
              <a:picLocks noChangeAspect="1" noChangeArrowheads="1"/>
            </p:cNvPicPr>
            <p:nvPr/>
          </p:nvPicPr>
          <p:blipFill>
            <a:blip r:embed="rId2"/>
            <a:srcRect/>
            <a:stretch>
              <a:fillRect/>
            </a:stretch>
          </p:blipFill>
          <p:spPr bwMode="auto">
            <a:xfrm>
              <a:off x="0" y="0"/>
              <a:ext cx="9142643" cy="6464330"/>
            </a:xfrm>
            <a:prstGeom prst="rect">
              <a:avLst/>
            </a:prstGeom>
            <a:noFill/>
          </p:spPr>
        </p:pic>
        <p:pic>
          <p:nvPicPr>
            <p:cNvPr id="8" name="图片 7">
              <a:extLst>
                <a:ext uri="{FF2B5EF4-FFF2-40B4-BE49-F238E27FC236}">
                  <a16:creationId xmlns:a16="http://schemas.microsoft.com/office/drawing/2014/main" id="{A86172BE-730C-4C31-80FE-66DB9E06AC9B}"/>
                </a:ext>
              </a:extLst>
            </p:cNvPr>
            <p:cNvPicPr>
              <a:picLocks noChangeAspect="1"/>
            </p:cNvPicPr>
            <p:nvPr/>
          </p:nvPicPr>
          <p:blipFill>
            <a:blip r:embed="rId3"/>
            <a:stretch>
              <a:fillRect/>
            </a:stretch>
          </p:blipFill>
          <p:spPr>
            <a:xfrm>
              <a:off x="7008967" y="412770"/>
              <a:ext cx="2052408" cy="1194804"/>
            </a:xfrm>
            <a:prstGeom prst="rect">
              <a:avLst/>
            </a:prstGeom>
          </p:spPr>
        </p:pic>
      </p:grpSp>
      <p:sp>
        <p:nvSpPr>
          <p:cNvPr id="9" name="文本框 8">
            <a:extLst>
              <a:ext uri="{FF2B5EF4-FFF2-40B4-BE49-F238E27FC236}">
                <a16:creationId xmlns:a16="http://schemas.microsoft.com/office/drawing/2014/main" id="{7716F628-B91E-48F6-9B72-451AB8885088}"/>
              </a:ext>
            </a:extLst>
          </p:cNvPr>
          <p:cNvSpPr txBox="1"/>
          <p:nvPr/>
        </p:nvSpPr>
        <p:spPr>
          <a:xfrm>
            <a:off x="1" y="3177169"/>
            <a:ext cx="9144000" cy="715581"/>
          </a:xfrm>
          <a:prstGeom prst="rect">
            <a:avLst/>
          </a:prstGeom>
          <a:noFill/>
        </p:spPr>
        <p:txBody>
          <a:bodyPr wrap="square" rtlCol="0">
            <a:spAutoFit/>
          </a:bodyPr>
          <a:lstStyle/>
          <a:p>
            <a:pPr algn="ctr"/>
            <a:r>
              <a:rPr lang="zh-CN" altLang="en-US" sz="4050" dirty="0">
                <a:solidFill>
                  <a:srgbClr val="990000"/>
                </a:solidFill>
                <a:latin typeface="楷体" panose="02010609060101010101" pitchFamily="49" charset="-122"/>
                <a:ea typeface="楷体" panose="02010609060101010101" pitchFamily="49" charset="-122"/>
              </a:rPr>
              <a:t>谢 谢！</a:t>
            </a:r>
          </a:p>
        </p:txBody>
      </p:sp>
    </p:spTree>
    <p:extLst>
      <p:ext uri="{BB962C8B-B14F-4D97-AF65-F5344CB8AC3E}">
        <p14:creationId xmlns:p14="http://schemas.microsoft.com/office/powerpoint/2010/main" val="21158976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p:nvSpPr>
        <p:spPr>
          <a:xfrm>
            <a:off x="196336" y="277752"/>
            <a:ext cx="8762287"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013"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390905" y="448056"/>
            <a:ext cx="6946065" cy="719806"/>
          </a:xfrm>
          <a:prstGeom prst="rect">
            <a:avLst/>
          </a:prstGeom>
        </p:spPr>
        <p:txBody>
          <a:bodyPr vert="horz" lIns="91440" tIns="45720" rIns="91440" bIns="45720" rtlCol="0" anchor="b" anchorCtr="0">
            <a:noAutofit/>
          </a:bodyPr>
          <a:lstStyle/>
          <a:p>
            <a:pPr rtl="0"/>
            <a:r>
              <a:rPr lang="zh-CN" altLang="en-US" noProof="0" dirty="0"/>
              <a:t>单击此处编辑母版标题样式</a:t>
            </a:r>
          </a:p>
        </p:txBody>
      </p:sp>
      <p:sp>
        <p:nvSpPr>
          <p:cNvPr id="3" name="文本占位符 2"/>
          <p:cNvSpPr>
            <a:spLocks noGrp="1"/>
          </p:cNvSpPr>
          <p:nvPr>
            <p:ph type="body" idx="1"/>
          </p:nvPr>
        </p:nvSpPr>
        <p:spPr>
          <a:xfrm>
            <a:off x="404621" y="1435609"/>
            <a:ext cx="8286055" cy="4898679"/>
          </a:xfrm>
          <a:prstGeom prst="rect">
            <a:avLst/>
          </a:prstGeom>
        </p:spPr>
        <p:txBody>
          <a:bodyPr vert="horz" lIns="91440" tIns="45720" rIns="9144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endParaRPr lang="zh-CN" altLang="en-US" noProof="0" dirty="0"/>
          </a:p>
        </p:txBody>
      </p:sp>
      <p:sp>
        <p:nvSpPr>
          <p:cNvPr id="4" name="日期占位符 3"/>
          <p:cNvSpPr>
            <a:spLocks noGrp="1"/>
          </p:cNvSpPr>
          <p:nvPr>
            <p:ph type="dt" sz="half" idx="2"/>
          </p:nvPr>
        </p:nvSpPr>
        <p:spPr>
          <a:xfrm>
            <a:off x="196335" y="6595216"/>
            <a:ext cx="1828408" cy="282714"/>
          </a:xfrm>
          <a:prstGeom prst="rect">
            <a:avLst/>
          </a:prstGeom>
        </p:spPr>
        <p:txBody>
          <a:bodyPr vert="horz" lIns="91440" tIns="45720" rIns="91440" bIns="45720" rtlCol="0" anchor="ctr"/>
          <a:lstStyle>
            <a:lvl1pPr algn="l">
              <a:defRPr sz="675"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0878A082-85AE-4F78-8BD6-55BA0BA1FF0B}" type="datetime1">
              <a:rPr lang="zh-CN" altLang="en-US" smtClean="0"/>
              <a:t>2022/2/20</a:t>
            </a:fld>
            <a:endParaRPr lang="zh-CN" altLang="en-US"/>
          </a:p>
        </p:txBody>
      </p:sp>
      <p:sp>
        <p:nvSpPr>
          <p:cNvPr id="5" name="页脚占位符 4"/>
          <p:cNvSpPr>
            <a:spLocks noGrp="1"/>
          </p:cNvSpPr>
          <p:nvPr>
            <p:ph type="ftr" sz="quarter" idx="3"/>
          </p:nvPr>
        </p:nvSpPr>
        <p:spPr>
          <a:xfrm>
            <a:off x="2931887" y="6610184"/>
            <a:ext cx="3127828" cy="260928"/>
          </a:xfrm>
          <a:prstGeom prst="rect">
            <a:avLst/>
          </a:prstGeom>
        </p:spPr>
        <p:txBody>
          <a:bodyPr vert="horz" lIns="91440" tIns="45720" rIns="91440" bIns="45720" rtlCol="0" anchor="ctr"/>
          <a:lstStyle>
            <a:lvl1pPr algn="ctr">
              <a:defRPr sz="675"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r>
              <a:rPr lang="zh-CN" altLang="en-US"/>
              <a:t>统计学（第</a:t>
            </a:r>
            <a:r>
              <a:rPr lang="en-US" altLang="zh-CN"/>
              <a:t>7</a:t>
            </a:r>
            <a:r>
              <a:rPr lang="zh-CN" altLang="en-US"/>
              <a:t>版）</a:t>
            </a:r>
          </a:p>
        </p:txBody>
      </p:sp>
      <p:sp>
        <p:nvSpPr>
          <p:cNvPr id="6" name="灯片编号占位符 5"/>
          <p:cNvSpPr>
            <a:spLocks noGrp="1"/>
          </p:cNvSpPr>
          <p:nvPr>
            <p:ph type="sldNum" sz="quarter" idx="4"/>
          </p:nvPr>
        </p:nvSpPr>
        <p:spPr>
          <a:xfrm>
            <a:off x="7130214" y="6588472"/>
            <a:ext cx="1828408" cy="282641"/>
          </a:xfrm>
          <a:prstGeom prst="rect">
            <a:avLst/>
          </a:prstGeom>
        </p:spPr>
        <p:txBody>
          <a:bodyPr vert="horz" lIns="91440" tIns="45720" rIns="91440" bIns="45720" rtlCol="0" anchor="ctr"/>
          <a:lstStyle>
            <a:lvl1pPr algn="r">
              <a:defRPr sz="675"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42286342-4FFF-421A-8032-992C750E5CEF}" type="slidenum">
              <a:rPr lang="zh-CN" altLang="en-US" smtClean="0"/>
              <a:t>‹#›</a:t>
            </a:fld>
            <a:endParaRPr lang="zh-CN" altLang="en-US"/>
          </a:p>
        </p:txBody>
      </p:sp>
      <p:cxnSp>
        <p:nvCxnSpPr>
          <p:cNvPr id="8" name="直接连接符 7"/>
          <p:cNvCxnSpPr/>
          <p:nvPr/>
        </p:nvCxnSpPr>
        <p:spPr>
          <a:xfrm>
            <a:off x="453326" y="1196392"/>
            <a:ext cx="8237349"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BD416ED6-9841-411B-ADFE-6404328B40CD}"/>
              </a:ext>
            </a:extLst>
          </p:cNvPr>
          <p:cNvGrpSpPr/>
          <p:nvPr/>
        </p:nvGrpSpPr>
        <p:grpSpPr>
          <a:xfrm>
            <a:off x="6798076" y="0"/>
            <a:ext cx="2345925" cy="433088"/>
            <a:chOff x="6798075" y="0"/>
            <a:chExt cx="2345925" cy="433088"/>
          </a:xfrm>
        </p:grpSpPr>
        <p:pic>
          <p:nvPicPr>
            <p:cNvPr id="10" name="图片 9">
              <a:extLst>
                <a:ext uri="{FF2B5EF4-FFF2-40B4-BE49-F238E27FC236}">
                  <a16:creationId xmlns:a16="http://schemas.microsoft.com/office/drawing/2014/main" id="{EB57FBF4-D329-47A9-B279-30B7E47D5E4E}"/>
                </a:ext>
              </a:extLst>
            </p:cNvPr>
            <p:cNvPicPr>
              <a:picLocks noChangeAspect="1"/>
            </p:cNvPicPr>
            <p:nvPr/>
          </p:nvPicPr>
          <p:blipFill>
            <a:blip r:embed="rId5"/>
            <a:stretch>
              <a:fillRect/>
            </a:stretch>
          </p:blipFill>
          <p:spPr>
            <a:xfrm>
              <a:off x="7644630" y="0"/>
              <a:ext cx="1499370" cy="426808"/>
            </a:xfrm>
            <a:prstGeom prst="rect">
              <a:avLst/>
            </a:prstGeom>
          </p:spPr>
        </p:pic>
        <p:pic>
          <p:nvPicPr>
            <p:cNvPr id="11" name="图片 10">
              <a:extLst>
                <a:ext uri="{FF2B5EF4-FFF2-40B4-BE49-F238E27FC236}">
                  <a16:creationId xmlns:a16="http://schemas.microsoft.com/office/drawing/2014/main" id="{C98A097F-994B-46C6-B60F-DC3767BAFC76}"/>
                </a:ext>
              </a:extLst>
            </p:cNvPr>
            <p:cNvPicPr>
              <a:picLocks noChangeAspect="1"/>
            </p:cNvPicPr>
            <p:nvPr/>
          </p:nvPicPr>
          <p:blipFill>
            <a:blip r:embed="rId6"/>
            <a:stretch>
              <a:fillRect/>
            </a:stretch>
          </p:blipFill>
          <p:spPr>
            <a:xfrm>
              <a:off x="6798075" y="0"/>
              <a:ext cx="846555" cy="433088"/>
            </a:xfrm>
            <a:prstGeom prst="rect">
              <a:avLst/>
            </a:prstGeom>
          </p:spPr>
        </p:pic>
      </p:grpSp>
    </p:spTree>
    <p:extLst>
      <p:ext uri="{BB962C8B-B14F-4D97-AF65-F5344CB8AC3E}">
        <p14:creationId xmlns:p14="http://schemas.microsoft.com/office/powerpoint/2010/main" val="3179223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dt="0"/>
  <p:txStyles>
    <p:titleStyle>
      <a:lvl1pPr algn="l" defTabSz="514350" rtl="0" eaLnBrk="1" latinLnBrk="0" hangingPunct="1">
        <a:spcBef>
          <a:spcPct val="0"/>
        </a:spcBef>
        <a:buNone/>
        <a:defRPr sz="3300" kern="1200">
          <a:solidFill>
            <a:schemeClr val="tx1"/>
          </a:solidFill>
          <a:latin typeface="楷体" panose="02010609060101010101" pitchFamily="49" charset="-122"/>
          <a:ea typeface="楷体" panose="02010609060101010101" pitchFamily="49" charset="-122"/>
          <a:cs typeface="+mj-cs"/>
        </a:defRPr>
      </a:lvl1pPr>
    </p:titleStyle>
    <p:bodyStyle>
      <a:lvl1pPr marL="0" indent="0" algn="l" defTabSz="514350" rtl="0" eaLnBrk="1" latinLnBrk="0" hangingPunct="1">
        <a:lnSpc>
          <a:spcPct val="150000"/>
        </a:lnSpc>
        <a:spcBef>
          <a:spcPts val="563"/>
        </a:spcBef>
        <a:spcAft>
          <a:spcPts val="675"/>
        </a:spcAft>
        <a:buFontTx/>
        <a:buNone/>
        <a:defRPr lang="en-US" sz="2100" kern="1200" dirty="0">
          <a:solidFill>
            <a:schemeClr val="tx1"/>
          </a:solidFill>
          <a:latin typeface="楷体" panose="02010609060101010101" pitchFamily="49" charset="-122"/>
          <a:ea typeface="楷体" panose="02010609060101010101" pitchFamily="49" charset="-122"/>
          <a:cs typeface="+mn-cs"/>
        </a:defRPr>
      </a:lvl1pPr>
      <a:lvl2pPr marL="128588" indent="-128588" algn="l" defTabSz="514350" rtl="0" eaLnBrk="1" latinLnBrk="0" hangingPunct="1">
        <a:lnSpc>
          <a:spcPct val="150000"/>
        </a:lnSpc>
        <a:spcBef>
          <a:spcPts val="563"/>
        </a:spcBef>
        <a:spcAft>
          <a:spcPts val="675"/>
        </a:spcAft>
        <a:buFont typeface="Arial" panose="020B0604020202020204" pitchFamily="34" charset="0"/>
        <a:buChar char="•"/>
        <a:defRPr lang="en-US" sz="1800" kern="1200" dirty="0">
          <a:solidFill>
            <a:schemeClr val="tx1"/>
          </a:solidFill>
          <a:latin typeface="楷体" panose="02010609060101010101" pitchFamily="49" charset="-122"/>
          <a:ea typeface="楷体" panose="02010609060101010101" pitchFamily="49" charset="-122"/>
          <a:cs typeface="+mn-cs"/>
        </a:defRPr>
      </a:lvl2pPr>
      <a:lvl3pPr marL="385763" indent="-128588" algn="l" defTabSz="514350" rtl="0" eaLnBrk="1" latinLnBrk="0" hangingPunct="1">
        <a:lnSpc>
          <a:spcPct val="150000"/>
        </a:lnSpc>
        <a:spcBef>
          <a:spcPts val="563"/>
        </a:spcBef>
        <a:spcAft>
          <a:spcPts val="675"/>
        </a:spcAft>
        <a:buFont typeface="Arial" panose="020B0604020202020204" pitchFamily="34" charset="0"/>
        <a:buChar char="•"/>
        <a:defRPr lang="en-US" sz="1500" kern="1200" dirty="0">
          <a:solidFill>
            <a:schemeClr val="tx1"/>
          </a:solidFill>
          <a:latin typeface="楷体" panose="02010609060101010101" pitchFamily="49" charset="-122"/>
          <a:ea typeface="楷体" panose="02010609060101010101" pitchFamily="49" charset="-122"/>
          <a:cs typeface="+mn-cs"/>
        </a:defRPr>
      </a:lvl3pPr>
      <a:lvl4pPr marL="514350" indent="0" algn="l" defTabSz="514350" rtl="0" eaLnBrk="1" latinLnBrk="0" hangingPunct="1">
        <a:lnSpc>
          <a:spcPct val="150000"/>
        </a:lnSpc>
        <a:spcBef>
          <a:spcPts val="563"/>
        </a:spcBef>
        <a:spcAft>
          <a:spcPts val="675"/>
        </a:spcAft>
        <a:buFont typeface="Arial" panose="020B0604020202020204" pitchFamily="34" charset="0"/>
        <a:buNone/>
        <a:defRPr lang="en-US" sz="675" kern="1200" dirty="0" smtClean="0">
          <a:solidFill>
            <a:schemeClr val="tx1"/>
          </a:solidFill>
          <a:latin typeface="楷体" panose="02010609060101010101" pitchFamily="49" charset="-122"/>
          <a:ea typeface="楷体" panose="02010609060101010101" pitchFamily="49" charset="-122"/>
          <a:cs typeface="+mn-cs"/>
        </a:defRPr>
      </a:lvl4pPr>
      <a:lvl5pPr marL="900113" indent="-128588" algn="l" defTabSz="514350" rtl="0" eaLnBrk="1" latinLnBrk="0" hangingPunct="1">
        <a:lnSpc>
          <a:spcPct val="150000"/>
        </a:lnSpc>
        <a:spcBef>
          <a:spcPts val="563"/>
        </a:spcBef>
        <a:spcAft>
          <a:spcPts val="675"/>
        </a:spcAft>
        <a:buFont typeface="Arial" panose="020B0604020202020204" pitchFamily="34" charset="0"/>
        <a:buChar char="•"/>
        <a:defRPr lang="en-US" sz="675" kern="1200" dirty="0" smtClean="0">
          <a:solidFill>
            <a:schemeClr val="tx1"/>
          </a:solidFill>
          <a:latin typeface="楷体" panose="02010609060101010101" pitchFamily="49" charset="-122"/>
          <a:ea typeface="楷体" panose="02010609060101010101" pitchFamily="49" charset="-122"/>
          <a:cs typeface="+mn-cs"/>
        </a:defRPr>
      </a:lvl5pPr>
      <a:lvl6pPr marL="1157288" indent="-128588" algn="l" defTabSz="514350" rtl="0" eaLnBrk="1" latinLnBrk="0" hangingPunct="1">
        <a:lnSpc>
          <a:spcPct val="150000"/>
        </a:lnSpc>
        <a:spcBef>
          <a:spcPts val="563"/>
        </a:spcBef>
        <a:spcAft>
          <a:spcPts val="675"/>
        </a:spcAft>
        <a:buFont typeface="Arial" panose="020B0604020202020204" pitchFamily="34" charset="0"/>
        <a:buChar char="•"/>
        <a:defRPr lang="en-US" sz="675" kern="1200" dirty="0" smtClean="0">
          <a:solidFill>
            <a:schemeClr val="tx1"/>
          </a:solidFill>
          <a:latin typeface="+mn-lt"/>
          <a:ea typeface="+mn-ea"/>
          <a:cs typeface="+mn-cs"/>
        </a:defRPr>
      </a:lvl6pPr>
      <a:lvl7pPr marL="1414463" indent="-128588" algn="l" defTabSz="514350" rtl="0" eaLnBrk="1" latinLnBrk="0" hangingPunct="1">
        <a:lnSpc>
          <a:spcPct val="150000"/>
        </a:lnSpc>
        <a:spcBef>
          <a:spcPts val="563"/>
        </a:spcBef>
        <a:spcAft>
          <a:spcPts val="675"/>
        </a:spcAft>
        <a:buFont typeface="Arial" panose="020B0604020202020204" pitchFamily="34" charset="0"/>
        <a:buChar char="•"/>
        <a:defRPr lang="en-US" sz="675" kern="1200" dirty="0" smtClean="0">
          <a:solidFill>
            <a:schemeClr val="tx1"/>
          </a:solidFill>
          <a:latin typeface="+mn-lt"/>
          <a:ea typeface="+mn-ea"/>
          <a:cs typeface="+mn-cs"/>
        </a:defRPr>
      </a:lvl7pPr>
      <a:lvl8pPr marL="1671638" indent="-128588" algn="l" defTabSz="514350" rtl="0" eaLnBrk="1" latinLnBrk="0" hangingPunct="1">
        <a:lnSpc>
          <a:spcPct val="150000"/>
        </a:lnSpc>
        <a:spcBef>
          <a:spcPts val="563"/>
        </a:spcBef>
        <a:spcAft>
          <a:spcPts val="675"/>
        </a:spcAft>
        <a:buFont typeface="Arial" panose="020B0604020202020204" pitchFamily="34" charset="0"/>
        <a:buChar char="•"/>
        <a:defRPr lang="en-US" sz="675" kern="1200" dirty="0" smtClean="0">
          <a:solidFill>
            <a:schemeClr val="tx1"/>
          </a:solidFill>
          <a:latin typeface="+mn-lt"/>
          <a:ea typeface="+mn-ea"/>
          <a:cs typeface="+mn-cs"/>
        </a:defRPr>
      </a:lvl8pPr>
      <a:lvl9pPr marL="1928813" indent="-128588" algn="l" defTabSz="514350" rtl="0" eaLnBrk="1" latinLnBrk="0" hangingPunct="1">
        <a:lnSpc>
          <a:spcPct val="90000"/>
        </a:lnSpc>
        <a:spcBef>
          <a:spcPct val="30000"/>
        </a:spcBef>
        <a:buFont typeface="Arial" panose="020B0604020202020204" pitchFamily="34" charset="0"/>
        <a:buNone/>
        <a:defRPr sz="67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67003" y="2898338"/>
            <a:ext cx="8161593" cy="1037834"/>
          </a:xfrm>
        </p:spPr>
        <p:txBody>
          <a:bodyPr/>
          <a:lstStyle/>
          <a:p>
            <a:r>
              <a:rPr lang="zh-CN" altLang="en-US" sz="3600" b="1" dirty="0"/>
              <a:t>统计学案例</a:t>
            </a:r>
            <a:endParaRPr lang="zh-CN" altLang="en-US" dirty="0"/>
          </a:p>
        </p:txBody>
      </p:sp>
      <p:sp>
        <p:nvSpPr>
          <p:cNvPr id="4" name="Impacts of abatement cost uncertainty on carbon market in China"/>
          <p:cNvSpPr txBox="1">
            <a:spLocks/>
          </p:cNvSpPr>
          <p:nvPr/>
        </p:nvSpPr>
        <p:spPr>
          <a:xfrm>
            <a:off x="401837" y="928687"/>
            <a:ext cx="8340329" cy="2232422"/>
          </a:xfrm>
          <a:prstGeom prst="rect">
            <a:avLst/>
          </a:prstGeom>
        </p:spPr>
        <p:txBody>
          <a:bodyPr vert="horz" lIns="91440" tIns="45720" rIns="91440" bIns="45720" rtlCol="0" anchor="ctr" anchorCtr="0">
            <a:noAutofit/>
          </a:bodyPr>
          <a:lstStyle>
            <a:lvl1pPr algn="just" defTabSz="514350" rtl="0" eaLnBrk="1" latinLnBrk="0" hangingPunct="1">
              <a:lnSpc>
                <a:spcPct val="120000"/>
              </a:lnSpc>
              <a:spcBef>
                <a:spcPct val="0"/>
              </a:spcBef>
              <a:buNone/>
              <a:defRPr sz="3300" kern="1200">
                <a:solidFill>
                  <a:schemeClr val="tx1"/>
                </a:solidFill>
                <a:latin typeface="Helvetica Neue"/>
                <a:ea typeface="Helvetica Neue"/>
                <a:cs typeface="Helvetica Neue"/>
                <a:sym typeface="Helvetica Neue"/>
              </a:defRPr>
            </a:lvl1pPr>
          </a:lstStyle>
          <a:p>
            <a:pPr algn="ctr" defTabSz="685800"/>
            <a:r>
              <a:rPr lang="zh-CN" altLang="en-US" sz="4200" b="1" dirty="0">
                <a:solidFill>
                  <a:srgbClr val="751718"/>
                </a:solidFill>
                <a:latin typeface="Franklin Gothic Book" charset="0"/>
                <a:ea typeface="华文楷体" charset="-122"/>
              </a:rPr>
              <a:t>统计学</a:t>
            </a:r>
          </a:p>
        </p:txBody>
      </p:sp>
      <p:sp>
        <p:nvSpPr>
          <p:cNvPr id="5" name="矩形 4"/>
          <p:cNvSpPr/>
          <p:nvPr/>
        </p:nvSpPr>
        <p:spPr>
          <a:xfrm>
            <a:off x="401837" y="4659092"/>
            <a:ext cx="4572000" cy="943335"/>
          </a:xfrm>
          <a:prstGeom prst="rect">
            <a:avLst/>
          </a:prstGeom>
        </p:spPr>
        <p:txBody>
          <a:bodyPr>
            <a:spAutoFit/>
          </a:bodyPr>
          <a:lstStyle/>
          <a:p>
            <a:pPr algn="just">
              <a:lnSpc>
                <a:spcPct val="150000"/>
              </a:lnSpc>
              <a:defRPr sz="2400">
                <a:solidFill>
                  <a:srgbClr val="000000"/>
                </a:solidFill>
                <a:latin typeface="Helvetica Neue Medium"/>
                <a:ea typeface="Helvetica Neue Medium"/>
                <a:cs typeface="Helvetica Neue Medium"/>
                <a:sym typeface="Helvetica Neue Medium"/>
              </a:defRPr>
            </a:pPr>
            <a:r>
              <a:rPr lang="zh-CN" altLang="en-US" sz="2000" dirty="0">
                <a:latin typeface="华文楷体" panose="02010600040101010101" pitchFamily="2" charset="-122"/>
                <a:ea typeface="华文楷体" panose="02010600040101010101" pitchFamily="2" charset="-122"/>
                <a:cs typeface="Times New Roman" pitchFamily="18" charset="0"/>
              </a:rPr>
              <a:t>统计与管理学院</a:t>
            </a:r>
            <a:endParaRPr lang="en-US" altLang="zh-CN" sz="2000" dirty="0">
              <a:latin typeface="华文楷体" panose="02010600040101010101" pitchFamily="2" charset="-122"/>
              <a:ea typeface="华文楷体" panose="02010600040101010101" pitchFamily="2" charset="-122"/>
              <a:cs typeface="Times New Roman" pitchFamily="18" charset="0"/>
            </a:endParaRPr>
          </a:p>
          <a:p>
            <a:pPr algn="just" defTabSz="410740">
              <a:lnSpc>
                <a:spcPct val="150000"/>
              </a:lnSpc>
              <a:defRPr sz="2400">
                <a:solidFill>
                  <a:srgbClr val="000000"/>
                </a:solidFill>
                <a:latin typeface="Helvetica Neue Medium"/>
                <a:ea typeface="Helvetica Neue Medium"/>
                <a:cs typeface="Helvetica Neue Medium"/>
                <a:sym typeface="Helvetica Neue Medium"/>
              </a:defRPr>
            </a:pPr>
            <a:r>
              <a:rPr lang="en-US" altLang="zh-CN" sz="2000" dirty="0">
                <a:solidFill>
                  <a:srgbClr val="000000"/>
                </a:solidFill>
                <a:latin typeface="华文楷体" panose="02010600040101010101" pitchFamily="2" charset="-122"/>
                <a:ea typeface="华文楷体" panose="02010600040101010101" pitchFamily="2" charset="-122"/>
                <a:cs typeface="Times New Roman" pitchFamily="18" charset="0"/>
                <a:sym typeface="Helvetica Neue"/>
              </a:rPr>
              <a:t>2022 </a:t>
            </a:r>
            <a:r>
              <a:rPr lang="zh-CN" altLang="en-US" sz="2000" dirty="0">
                <a:solidFill>
                  <a:srgbClr val="000000"/>
                </a:solidFill>
                <a:latin typeface="华文楷体" panose="02010600040101010101" pitchFamily="2" charset="-122"/>
                <a:ea typeface="华文楷体" panose="02010600040101010101" pitchFamily="2" charset="-122"/>
                <a:cs typeface="Times New Roman" pitchFamily="18" charset="0"/>
                <a:sym typeface="Helvetica Neue"/>
              </a:rPr>
              <a:t>年春季</a:t>
            </a:r>
            <a:endParaRPr lang="en-US" altLang="zh-CN" sz="2000" dirty="0">
              <a:solidFill>
                <a:srgbClr val="000000"/>
              </a:solidFill>
              <a:latin typeface="华文楷体" panose="02010600040101010101" pitchFamily="2" charset="-122"/>
              <a:ea typeface="华文楷体" panose="02010600040101010101" pitchFamily="2" charset="-122"/>
              <a:cs typeface="Times New Roman" pitchFamily="18" charset="0"/>
              <a:sym typeface="Helvetica Neue"/>
            </a:endParaRPr>
          </a:p>
        </p:txBody>
      </p:sp>
    </p:spTree>
    <p:extLst>
      <p:ext uri="{BB962C8B-B14F-4D97-AF65-F5344CB8AC3E}">
        <p14:creationId xmlns:p14="http://schemas.microsoft.com/office/powerpoint/2010/main" val="4056586903"/>
      </p:ext>
    </p:extLst>
  </p:cSld>
  <p:clrMapOvr>
    <a:overrideClrMapping bg1="lt1" tx1="dk1" bg2="lt2" tx2="dk2" accent1="accent1" accent2="accent2" accent3="accent3" accent4="accent4" accent5="accent5" accent6="accent6" hlink="hlink" folHlink="folHlink"/>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5801" y="1447505"/>
            <a:ext cx="7920000" cy="1137162"/>
          </a:xfrm>
        </p:spPr>
        <p:txBody>
          <a:bodyPr>
            <a:noAutofit/>
          </a:bodyPr>
          <a:lstStyle/>
          <a:p>
            <a:pPr algn="just">
              <a:lnSpc>
                <a:spcPct val="120000"/>
              </a:lnSpc>
              <a:spcBef>
                <a:spcPts val="0"/>
              </a:spcBef>
              <a:spcAft>
                <a:spcPts val="0"/>
              </a:spcAft>
            </a:pPr>
            <a:r>
              <a:rPr lang="zh-CN" altLang="zh-CN" sz="2000" dirty="0">
                <a:latin typeface="Calibri" panose="020F0502020204030204" pitchFamily="34" charset="0"/>
                <a:cs typeface="Calibri" panose="020F0502020204030204" pitchFamily="34" charset="0"/>
              </a:rPr>
              <a:t>如下图</a:t>
            </a:r>
            <a:r>
              <a:rPr lang="en-US" altLang="zh-CN" sz="2000" dirty="0">
                <a:latin typeface="Calibri" panose="020F0502020204030204" pitchFamily="34" charset="0"/>
                <a:cs typeface="Calibri" panose="020F0502020204030204" pitchFamily="34" charset="0"/>
              </a:rPr>
              <a:t>3.2</a:t>
            </a:r>
            <a:r>
              <a:rPr lang="zh-CN" altLang="zh-CN" sz="2000" dirty="0">
                <a:latin typeface="Calibri" panose="020F0502020204030204" pitchFamily="34" charset="0"/>
                <a:cs typeface="Calibri" panose="020F0502020204030204" pitchFamily="34" charset="0"/>
              </a:rPr>
              <a:t>所示，在</a:t>
            </a:r>
            <a:r>
              <a:rPr lang="en-US" altLang="zh-CN" sz="2000" dirty="0">
                <a:latin typeface="Calibri" panose="020F0502020204030204" pitchFamily="34" charset="0"/>
                <a:cs typeface="Calibri" panose="020F0502020204030204" pitchFamily="34" charset="0"/>
              </a:rPr>
              <a:t>172</a:t>
            </a:r>
            <a:r>
              <a:rPr lang="zh-CN" altLang="zh-CN" sz="2000" dirty="0">
                <a:latin typeface="Calibri" panose="020F0502020204030204" pitchFamily="34" charset="0"/>
                <a:cs typeface="Calibri" panose="020F0502020204030204" pitchFamily="34" charset="0"/>
              </a:rPr>
              <a:t>个城市中，仅使用和混合使用含铅管道的有</a:t>
            </a:r>
            <a:r>
              <a:rPr lang="en-US" altLang="zh-CN" sz="2000" dirty="0">
                <a:latin typeface="Calibri" panose="020F0502020204030204" pitchFamily="34" charset="0"/>
                <a:cs typeface="Calibri" panose="020F0502020204030204" pitchFamily="34" charset="0"/>
              </a:rPr>
              <a:t>117</a:t>
            </a:r>
            <a:r>
              <a:rPr lang="zh-CN" altLang="zh-CN" sz="2000" dirty="0">
                <a:latin typeface="Calibri" panose="020F0502020204030204" pitchFamily="34" charset="0"/>
                <a:cs typeface="Calibri" panose="020F0502020204030204" pitchFamily="34" charset="0"/>
              </a:rPr>
              <a:t>个城市，占比</a:t>
            </a:r>
            <a:r>
              <a:rPr lang="en-US" altLang="zh-CN" sz="2000" dirty="0">
                <a:latin typeface="Calibri" panose="020F0502020204030204" pitchFamily="34" charset="0"/>
                <a:cs typeface="Calibri" panose="020F0502020204030204" pitchFamily="34" charset="0"/>
              </a:rPr>
              <a:t>68.023%</a:t>
            </a:r>
            <a:r>
              <a:rPr lang="zh-CN" altLang="zh-CN" sz="2000" dirty="0">
                <a:latin typeface="Calibri" panose="020F0502020204030204" pitchFamily="34" charset="0"/>
                <a:cs typeface="Calibri" panose="020F0502020204030204" pitchFamily="34" charset="0"/>
              </a:rPr>
              <a:t>，完全不使用含铅管道的城市有</a:t>
            </a:r>
            <a:r>
              <a:rPr lang="en-US" altLang="zh-CN" sz="2000" dirty="0">
                <a:latin typeface="Calibri" panose="020F0502020204030204" pitchFamily="34" charset="0"/>
                <a:cs typeface="Calibri" panose="020F0502020204030204" pitchFamily="34" charset="0"/>
              </a:rPr>
              <a:t>55</a:t>
            </a:r>
            <a:r>
              <a:rPr lang="zh-CN" altLang="zh-CN" sz="2000" dirty="0">
                <a:latin typeface="Calibri" panose="020F0502020204030204" pitchFamily="34" charset="0"/>
                <a:cs typeface="Calibri" panose="020F0502020204030204" pitchFamily="34" charset="0"/>
              </a:rPr>
              <a:t>个，占比</a:t>
            </a:r>
            <a:r>
              <a:rPr lang="en-US" altLang="zh-CN" sz="2000" dirty="0">
                <a:latin typeface="Calibri" panose="020F0502020204030204" pitchFamily="34" charset="0"/>
                <a:cs typeface="Calibri" panose="020F0502020204030204" pitchFamily="34" charset="0"/>
              </a:rPr>
              <a:t>31.977%</a:t>
            </a:r>
            <a:r>
              <a:rPr lang="zh-CN" altLang="zh-CN" sz="2000" dirty="0">
                <a:latin typeface="Calibri" panose="020F0502020204030204" pitchFamily="34" charset="0"/>
                <a:cs typeface="Calibri" panose="020F0502020204030204" pitchFamily="34" charset="0"/>
              </a:rPr>
              <a:t>。说明在十九世纪的美国，城市使用铅管是非常普遍的现象。</a:t>
            </a:r>
          </a:p>
        </p:txBody>
      </p:sp>
      <p:sp>
        <p:nvSpPr>
          <p:cNvPr id="3" name="标题 2"/>
          <p:cNvSpPr>
            <a:spLocks noGrp="1"/>
          </p:cNvSpPr>
          <p:nvPr>
            <p:ph type="title"/>
          </p:nvPr>
        </p:nvSpPr>
        <p:spPr/>
        <p:txBody>
          <a:bodyPr/>
          <a:lstStyle/>
          <a:p>
            <a:r>
              <a:rPr lang="zh-CN" altLang="en-US" sz="4000" b="1" dirty="0">
                <a:solidFill>
                  <a:srgbClr val="751718"/>
                </a:solidFill>
                <a:cs typeface="+mn-cs"/>
              </a:rPr>
              <a:t>三 描述统计</a:t>
            </a:r>
          </a:p>
        </p:txBody>
      </p:sp>
      <p:pic>
        <p:nvPicPr>
          <p:cNvPr id="7" name="图片 6"/>
          <p:cNvPicPr>
            <a:picLocks noChangeAspect="1"/>
          </p:cNvPicPr>
          <p:nvPr/>
        </p:nvPicPr>
        <p:blipFill>
          <a:blip r:embed="rId2"/>
          <a:stretch>
            <a:fillRect/>
          </a:stretch>
        </p:blipFill>
        <p:spPr>
          <a:xfrm>
            <a:off x="1590050" y="2685626"/>
            <a:ext cx="5746920" cy="3454266"/>
          </a:xfrm>
          <a:prstGeom prst="rect">
            <a:avLst/>
          </a:prstGeom>
        </p:spPr>
      </p:pic>
      <p:sp>
        <p:nvSpPr>
          <p:cNvPr id="5" name="矩形 4"/>
          <p:cNvSpPr/>
          <p:nvPr/>
        </p:nvSpPr>
        <p:spPr>
          <a:xfrm>
            <a:off x="3130453" y="6161052"/>
            <a:ext cx="2666114" cy="369332"/>
          </a:xfrm>
          <a:prstGeom prst="rect">
            <a:avLst/>
          </a:prstGeom>
        </p:spPr>
        <p:txBody>
          <a:bodyPr wrap="none">
            <a:spAutoFit/>
          </a:bodyPr>
          <a:lstStyle/>
          <a:p>
            <a:pPr algn="ctr">
              <a:spcAft>
                <a:spcPts val="0"/>
              </a:spcAft>
            </a:pPr>
            <a:r>
              <a:rPr lang="zh-CN" altLang="zh-CN" kern="100" dirty="0">
                <a:latin typeface="Calibri" panose="020F0502020204030204" pitchFamily="34" charset="0"/>
                <a:ea typeface="KaiTi" panose="02010609060101010101" pitchFamily="49" charset="-122"/>
                <a:cs typeface="Times New Roman" panose="02020603050405020304" pitchFamily="18" charset="0"/>
              </a:rPr>
              <a:t>图</a:t>
            </a:r>
            <a:r>
              <a:rPr lang="en-US" altLang="zh-CN" kern="100" dirty="0">
                <a:latin typeface="Times New Roman" panose="02020603050405020304" pitchFamily="18" charset="0"/>
                <a:ea typeface="KaiTi" panose="02010609060101010101" pitchFamily="49" charset="-122"/>
                <a:cs typeface="Times New Roman" panose="02020603050405020304" pitchFamily="18" charset="0"/>
              </a:rPr>
              <a:t>3.2</a:t>
            </a:r>
            <a:r>
              <a:rPr lang="en-US" altLang="zh-CN" kern="100" dirty="0">
                <a:latin typeface="KaiTi" panose="02010609060101010101" pitchFamily="49" charset="-122"/>
                <a:ea typeface="宋体" panose="02010600030101010101" pitchFamily="2" charset="-122"/>
                <a:cs typeface="Times New Roman" panose="02020603050405020304" pitchFamily="18" charset="0"/>
              </a:rPr>
              <a:t> </a:t>
            </a:r>
            <a:r>
              <a:rPr lang="zh-CN" altLang="zh-CN" kern="100" dirty="0">
                <a:latin typeface="Calibri" panose="020F0502020204030204" pitchFamily="34" charset="0"/>
                <a:ea typeface="KaiTi" panose="02010609060101010101" pitchFamily="49" charset="-122"/>
                <a:cs typeface="Times New Roman" panose="02020603050405020304" pitchFamily="18" charset="0"/>
              </a:rPr>
              <a:t>含铅管道使用情况</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86113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5801" y="1280043"/>
            <a:ext cx="7920000" cy="1602866"/>
          </a:xfrm>
        </p:spPr>
        <p:txBody>
          <a:bodyPr>
            <a:noAutofit/>
          </a:bodyPr>
          <a:lstStyle/>
          <a:p>
            <a:pPr algn="just">
              <a:lnSpc>
                <a:spcPct val="120000"/>
              </a:lnSpc>
              <a:spcBef>
                <a:spcPts val="0"/>
              </a:spcBef>
              <a:spcAft>
                <a:spcPts val="0"/>
              </a:spcAft>
            </a:pPr>
            <a:r>
              <a:rPr lang="zh-CN" altLang="zh-CN" sz="2000" dirty="0">
                <a:latin typeface="Calibri" panose="020F0502020204030204" pitchFamily="34" charset="0"/>
                <a:cs typeface="Calibri" panose="020F0502020204030204" pitchFamily="34" charset="0"/>
              </a:rPr>
              <a:t>水质因素中，代表酸碱性的变量</a:t>
            </a:r>
            <a:r>
              <a:rPr lang="en-US" altLang="zh-CN" sz="2000" dirty="0">
                <a:latin typeface="Calibri" panose="020F0502020204030204" pitchFamily="34" charset="0"/>
                <a:cs typeface="Calibri" panose="020F0502020204030204" pitchFamily="34" charset="0"/>
              </a:rPr>
              <a:t>pH</a:t>
            </a:r>
            <a:r>
              <a:rPr lang="zh-CN" altLang="zh-CN" sz="2000" dirty="0">
                <a:latin typeface="Calibri" panose="020F0502020204030204" pitchFamily="34" charset="0"/>
                <a:cs typeface="Calibri" panose="020F0502020204030204" pitchFamily="34" charset="0"/>
              </a:rPr>
              <a:t>的均值为</a:t>
            </a:r>
            <a:r>
              <a:rPr lang="en-US" altLang="zh-CN" sz="2000" dirty="0">
                <a:latin typeface="Calibri" panose="020F0502020204030204" pitchFamily="34" charset="0"/>
                <a:cs typeface="Calibri" panose="020F0502020204030204" pitchFamily="34" charset="0"/>
              </a:rPr>
              <a:t>7.323</a:t>
            </a:r>
            <a:r>
              <a:rPr lang="zh-CN" altLang="zh-CN" sz="2000" dirty="0">
                <a:latin typeface="Calibri" panose="020F0502020204030204" pitchFamily="34" charset="0"/>
                <a:cs typeface="Calibri" panose="020F0502020204030204" pitchFamily="34" charset="0"/>
              </a:rPr>
              <a:t>，中位数为</a:t>
            </a:r>
            <a:r>
              <a:rPr lang="en-US" altLang="zh-CN" sz="2000" dirty="0">
                <a:latin typeface="Calibri" panose="020F0502020204030204" pitchFamily="34" charset="0"/>
                <a:cs typeface="Calibri" panose="020F0502020204030204" pitchFamily="34" charset="0"/>
              </a:rPr>
              <a:t>7.500</a:t>
            </a:r>
            <a:r>
              <a:rPr lang="zh-CN" altLang="zh-CN" sz="2000" dirty="0">
                <a:latin typeface="Calibri" panose="020F0502020204030204" pitchFamily="34" charset="0"/>
                <a:cs typeface="Calibri" panose="020F0502020204030204" pitchFamily="34" charset="0"/>
              </a:rPr>
              <a:t>，可见</a:t>
            </a:r>
            <a:r>
              <a:rPr lang="en-US" altLang="zh-CN" sz="2000" dirty="0">
                <a:latin typeface="Calibri" panose="020F0502020204030204" pitchFamily="34" charset="0"/>
                <a:cs typeface="Calibri" panose="020F0502020204030204" pitchFamily="34" charset="0"/>
              </a:rPr>
              <a:t>172</a:t>
            </a:r>
            <a:r>
              <a:rPr lang="zh-CN" altLang="zh-CN" sz="2000" dirty="0">
                <a:latin typeface="Calibri" panose="020F0502020204030204" pitchFamily="34" charset="0"/>
                <a:cs typeface="Calibri" panose="020F0502020204030204" pitchFamily="34" charset="0"/>
              </a:rPr>
              <a:t>个城市中</a:t>
            </a:r>
            <a:r>
              <a:rPr lang="zh-CN" altLang="zh-CN" sz="2000" b="1" dirty="0">
                <a:solidFill>
                  <a:srgbClr val="C00000"/>
                </a:solidFill>
                <a:latin typeface="Calibri" panose="020F0502020204030204" pitchFamily="34" charset="0"/>
                <a:cs typeface="Calibri" panose="020F0502020204030204" pitchFamily="34" charset="0"/>
              </a:rPr>
              <a:t>大部分城市的水质偏碱性</a:t>
            </a:r>
            <a:r>
              <a:rPr lang="zh-CN" altLang="zh-CN" sz="2000" dirty="0">
                <a:latin typeface="Calibri" panose="020F0502020204030204" pitchFamily="34" charset="0"/>
                <a:cs typeface="Calibri" panose="020F0502020204030204" pitchFamily="34" charset="0"/>
              </a:rPr>
              <a:t>；代表水质硬度的变量</a:t>
            </a:r>
            <a:r>
              <a:rPr lang="en-US" altLang="zh-CN" sz="2000" dirty="0">
                <a:latin typeface="Calibri" panose="020F0502020204030204" pitchFamily="34" charset="0"/>
                <a:cs typeface="Calibri" panose="020F0502020204030204" pitchFamily="34" charset="0"/>
              </a:rPr>
              <a:t>hardness</a:t>
            </a:r>
            <a:r>
              <a:rPr lang="zh-CN" altLang="zh-CN" sz="2000" dirty="0">
                <a:latin typeface="Calibri" panose="020F0502020204030204" pitchFamily="34" charset="0"/>
                <a:cs typeface="Calibri" panose="020F0502020204030204" pitchFamily="34" charset="0"/>
              </a:rPr>
              <a:t>的均值为</a:t>
            </a:r>
            <a:r>
              <a:rPr lang="en-US" altLang="zh-CN" sz="2000" dirty="0">
                <a:latin typeface="Calibri" panose="020F0502020204030204" pitchFamily="34" charset="0"/>
                <a:cs typeface="Calibri" panose="020F0502020204030204" pitchFamily="34" charset="0"/>
              </a:rPr>
              <a:t>113.436</a:t>
            </a:r>
            <a:r>
              <a:rPr lang="zh-CN" altLang="zh-CN" sz="2000" dirty="0">
                <a:latin typeface="Calibri" panose="020F0502020204030204" pitchFamily="34" charset="0"/>
                <a:cs typeface="Calibri" panose="020F0502020204030204" pitchFamily="34" charset="0"/>
              </a:rPr>
              <a:t>，但标准差为</a:t>
            </a:r>
            <a:r>
              <a:rPr lang="en-US" altLang="zh-CN" sz="2000" dirty="0">
                <a:latin typeface="Calibri" panose="020F0502020204030204" pitchFamily="34" charset="0"/>
                <a:cs typeface="Calibri" panose="020F0502020204030204" pitchFamily="34" charset="0"/>
              </a:rPr>
              <a:t>98.759</a:t>
            </a:r>
            <a:r>
              <a:rPr lang="zh-CN" altLang="zh-CN" sz="2000" dirty="0">
                <a:latin typeface="Calibri" panose="020F0502020204030204" pitchFamily="34" charset="0"/>
                <a:cs typeface="Calibri" panose="020F0502020204030204" pitchFamily="34" charset="0"/>
              </a:rPr>
              <a:t>，最大值为</a:t>
            </a:r>
            <a:r>
              <a:rPr lang="en-US" altLang="zh-CN" sz="2000" dirty="0">
                <a:latin typeface="Calibri" panose="020F0502020204030204" pitchFamily="34" charset="0"/>
                <a:cs typeface="Calibri" panose="020F0502020204030204" pitchFamily="34" charset="0"/>
              </a:rPr>
              <a:t>445.000</a:t>
            </a:r>
            <a:r>
              <a:rPr lang="zh-CN" altLang="zh-CN" sz="2000" dirty="0">
                <a:latin typeface="Calibri" panose="020F0502020204030204" pitchFamily="34" charset="0"/>
                <a:cs typeface="Calibri" panose="020F0502020204030204" pitchFamily="34" charset="0"/>
              </a:rPr>
              <a:t>，最小值仅为</a:t>
            </a:r>
            <a:r>
              <a:rPr lang="en-US" altLang="zh-CN" sz="2000" dirty="0">
                <a:latin typeface="Calibri" panose="020F0502020204030204" pitchFamily="34" charset="0"/>
                <a:cs typeface="Calibri" panose="020F0502020204030204" pitchFamily="34" charset="0"/>
              </a:rPr>
              <a:t>2.000</a:t>
            </a:r>
            <a:r>
              <a:rPr lang="zh-CN" altLang="zh-CN" sz="2000" dirty="0">
                <a:latin typeface="Calibri" panose="020F0502020204030204" pitchFamily="34" charset="0"/>
                <a:cs typeface="Calibri" panose="020F0502020204030204" pitchFamily="34" charset="0"/>
              </a:rPr>
              <a:t>，表明</a:t>
            </a:r>
            <a:r>
              <a:rPr lang="en-US" altLang="zh-CN" sz="2000" dirty="0">
                <a:latin typeface="Calibri" panose="020F0502020204030204" pitchFamily="34" charset="0"/>
                <a:cs typeface="Calibri" panose="020F0502020204030204" pitchFamily="34" charset="0"/>
              </a:rPr>
              <a:t>172</a:t>
            </a:r>
            <a:r>
              <a:rPr lang="zh-CN" altLang="zh-CN" sz="2000" dirty="0">
                <a:latin typeface="Calibri" panose="020F0502020204030204" pitchFamily="34" charset="0"/>
                <a:cs typeface="Calibri" panose="020F0502020204030204" pitchFamily="34" charset="0"/>
              </a:rPr>
              <a:t>个城市的</a:t>
            </a:r>
            <a:r>
              <a:rPr lang="zh-CN" altLang="zh-CN" sz="2000" b="1" dirty="0">
                <a:solidFill>
                  <a:srgbClr val="C00000"/>
                </a:solidFill>
                <a:latin typeface="Calibri" panose="020F0502020204030204" pitchFamily="34" charset="0"/>
                <a:cs typeface="Calibri" panose="020F0502020204030204" pitchFamily="34" charset="0"/>
              </a:rPr>
              <a:t>水质硬度差别较大</a:t>
            </a:r>
            <a:r>
              <a:rPr lang="zh-CN" altLang="zh-CN" sz="2000" dirty="0">
                <a:latin typeface="Calibri" panose="020F0502020204030204" pitchFamily="34" charset="0"/>
                <a:cs typeface="Calibri" panose="020F0502020204030204" pitchFamily="34" charset="0"/>
              </a:rPr>
              <a:t>。</a:t>
            </a:r>
          </a:p>
        </p:txBody>
      </p:sp>
      <p:sp>
        <p:nvSpPr>
          <p:cNvPr id="3" name="标题 2"/>
          <p:cNvSpPr>
            <a:spLocks noGrp="1"/>
          </p:cNvSpPr>
          <p:nvPr>
            <p:ph type="title"/>
          </p:nvPr>
        </p:nvSpPr>
        <p:spPr/>
        <p:txBody>
          <a:bodyPr/>
          <a:lstStyle/>
          <a:p>
            <a:r>
              <a:rPr lang="zh-CN" altLang="en-US" sz="4000" b="1" dirty="0">
                <a:solidFill>
                  <a:srgbClr val="751718"/>
                </a:solidFill>
              </a:rPr>
              <a:t>三 描述统计</a:t>
            </a:r>
            <a:endParaRPr lang="zh-CN" altLang="en-US" sz="4000" b="1" dirty="0">
              <a:solidFill>
                <a:srgbClr val="751718"/>
              </a:solidFill>
              <a:cs typeface="+mn-cs"/>
            </a:endParaRPr>
          </a:p>
        </p:txBody>
      </p:sp>
      <p:pic>
        <p:nvPicPr>
          <p:cNvPr id="7" name="Picture 6">
            <a:extLst>
              <a:ext uri="{FF2B5EF4-FFF2-40B4-BE49-F238E27FC236}">
                <a16:creationId xmlns:a16="http://schemas.microsoft.com/office/drawing/2014/main" id="{B436DD12-7853-C242-B11B-50EA669A504F}"/>
              </a:ext>
            </a:extLst>
          </p:cNvPr>
          <p:cNvPicPr>
            <a:picLocks noChangeAspect="1"/>
          </p:cNvPicPr>
          <p:nvPr/>
        </p:nvPicPr>
        <p:blipFill>
          <a:blip r:embed="rId3"/>
          <a:stretch>
            <a:fillRect/>
          </a:stretch>
        </p:blipFill>
        <p:spPr>
          <a:xfrm>
            <a:off x="902276" y="2882909"/>
            <a:ext cx="6701691" cy="3803073"/>
          </a:xfrm>
          <a:prstGeom prst="rect">
            <a:avLst/>
          </a:prstGeom>
          <a:noFill/>
        </p:spPr>
      </p:pic>
    </p:spTree>
    <p:extLst>
      <p:ext uri="{BB962C8B-B14F-4D97-AF65-F5344CB8AC3E}">
        <p14:creationId xmlns:p14="http://schemas.microsoft.com/office/powerpoint/2010/main" val="2782843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2000" y="1465995"/>
            <a:ext cx="7920000" cy="1402593"/>
          </a:xfrm>
        </p:spPr>
        <p:txBody>
          <a:bodyPr>
            <a:noAutofit/>
          </a:bodyPr>
          <a:lstStyle/>
          <a:p>
            <a:pPr algn="just">
              <a:lnSpc>
                <a:spcPct val="120000"/>
              </a:lnSpc>
              <a:spcBef>
                <a:spcPts val="0"/>
              </a:spcBef>
              <a:spcAft>
                <a:spcPts val="0"/>
              </a:spcAft>
            </a:pPr>
            <a:r>
              <a:rPr lang="zh-CN" altLang="zh-CN" sz="1800" dirty="0">
                <a:latin typeface="Calibri" panose="020F0502020204030204" pitchFamily="34" charset="0"/>
                <a:cs typeface="Calibri" panose="020F0502020204030204" pitchFamily="34" charset="0"/>
              </a:rPr>
              <a:t>人口因素中</a:t>
            </a:r>
            <a:r>
              <a:rPr lang="zh-CN" altLang="en-US" sz="1800" dirty="0">
                <a:latin typeface="Calibri" panose="020F0502020204030204" pitchFamily="34" charset="0"/>
                <a:cs typeface="Calibri" panose="020F0502020204030204" pitchFamily="34" charset="0"/>
              </a:rPr>
              <a:t>，</a:t>
            </a:r>
            <a:r>
              <a:rPr lang="zh-CN" altLang="zh-CN" sz="1800" dirty="0">
                <a:latin typeface="Calibri" panose="020F0502020204030204" pitchFamily="34" charset="0"/>
                <a:cs typeface="Calibri" panose="020F0502020204030204" pitchFamily="34" charset="0"/>
              </a:rPr>
              <a:t>城市人口（</a:t>
            </a:r>
            <a:r>
              <a:rPr lang="en-US" altLang="zh-CN" sz="1800" dirty="0">
                <a:latin typeface="Calibri" panose="020F0502020204030204" pitchFamily="34" charset="0"/>
                <a:cs typeface="Calibri" panose="020F0502020204030204" pitchFamily="34" charset="0"/>
              </a:rPr>
              <a:t>population</a:t>
            </a:r>
            <a:r>
              <a:rPr lang="zh-CN" altLang="zh-CN" sz="1800" dirty="0">
                <a:latin typeface="Calibri" panose="020F0502020204030204" pitchFamily="34" charset="0"/>
                <a:cs typeface="Calibri" panose="020F0502020204030204" pitchFamily="34" charset="0"/>
              </a:rPr>
              <a:t>）平均值为</a:t>
            </a:r>
            <a:r>
              <a:rPr lang="en-US" altLang="zh-CN" sz="1800" dirty="0">
                <a:latin typeface="Calibri" panose="020F0502020204030204" pitchFamily="34" charset="0"/>
                <a:cs typeface="Calibri" panose="020F0502020204030204" pitchFamily="34" charset="0"/>
              </a:rPr>
              <a:t>1087.962</a:t>
            </a:r>
            <a:r>
              <a:rPr lang="zh-CN" altLang="zh-CN" sz="1800" dirty="0">
                <a:latin typeface="Calibri" panose="020F0502020204030204" pitchFamily="34" charset="0"/>
                <a:cs typeface="Calibri" panose="020F0502020204030204" pitchFamily="34" charset="0"/>
              </a:rPr>
              <a:t>，平均年龄（</a:t>
            </a:r>
            <a:r>
              <a:rPr lang="en-US" altLang="zh-CN" sz="1800" dirty="0">
                <a:latin typeface="Calibri" panose="020F0502020204030204" pitchFamily="34" charset="0"/>
                <a:cs typeface="Calibri" panose="020F0502020204030204" pitchFamily="34" charset="0"/>
              </a:rPr>
              <a:t>age</a:t>
            </a:r>
            <a:r>
              <a:rPr lang="zh-CN" altLang="zh-CN" sz="1800" dirty="0">
                <a:latin typeface="Calibri" panose="020F0502020204030204" pitchFamily="34" charset="0"/>
                <a:cs typeface="Calibri" panose="020F0502020204030204" pitchFamily="34" charset="0"/>
              </a:rPr>
              <a:t>）的均值为</a:t>
            </a:r>
            <a:r>
              <a:rPr lang="en-US" altLang="zh-CN" sz="1800" dirty="0">
                <a:latin typeface="Calibri" panose="020F0502020204030204" pitchFamily="34" charset="0"/>
                <a:cs typeface="Calibri" panose="020F0502020204030204" pitchFamily="34" charset="0"/>
              </a:rPr>
              <a:t>27.705</a:t>
            </a:r>
            <a:r>
              <a:rPr lang="zh-CN" altLang="zh-CN" sz="1800" dirty="0">
                <a:latin typeface="Calibri" panose="020F0502020204030204" pitchFamily="34" charset="0"/>
                <a:cs typeface="Calibri" panose="020F0502020204030204" pitchFamily="34" charset="0"/>
              </a:rPr>
              <a:t>岁，外国人口出生比例（</a:t>
            </a:r>
            <a:r>
              <a:rPr lang="en-US" altLang="zh-CN" sz="1800" dirty="0">
                <a:latin typeface="Calibri" panose="020F0502020204030204" pitchFamily="34" charset="0"/>
                <a:cs typeface="Calibri" panose="020F0502020204030204" pitchFamily="34" charset="0"/>
              </a:rPr>
              <a:t>foreign_share</a:t>
            </a:r>
            <a:r>
              <a:rPr lang="zh-CN" altLang="zh-CN" sz="1800" dirty="0">
                <a:latin typeface="Calibri" panose="020F0502020204030204" pitchFamily="34" charset="0"/>
                <a:cs typeface="Calibri" panose="020F0502020204030204" pitchFamily="34" charset="0"/>
              </a:rPr>
              <a:t>）平均值为</a:t>
            </a:r>
            <a:r>
              <a:rPr lang="en-US" altLang="zh-CN" sz="1800" dirty="0">
                <a:latin typeface="Calibri" panose="020F0502020204030204" pitchFamily="34" charset="0"/>
                <a:cs typeface="Calibri" panose="020F0502020204030204" pitchFamily="34" charset="0"/>
              </a:rPr>
              <a:t>21.7%</a:t>
            </a:r>
            <a:r>
              <a:rPr lang="zh-CN" altLang="zh-CN" sz="1800" dirty="0">
                <a:latin typeface="Calibri" panose="020F0502020204030204" pitchFamily="34" charset="0"/>
                <a:cs typeface="Calibri" panose="020F0502020204030204" pitchFamily="34" charset="0"/>
              </a:rPr>
              <a:t>，伤寒死亡率（</a:t>
            </a:r>
            <a:r>
              <a:rPr lang="en-US" altLang="zh-CN" sz="1800" dirty="0">
                <a:latin typeface="Calibri" panose="020F0502020204030204" pitchFamily="34" charset="0"/>
                <a:cs typeface="Calibri" panose="020F0502020204030204" pitchFamily="34" charset="0"/>
              </a:rPr>
              <a:t>typhoid_rate</a:t>
            </a:r>
            <a:r>
              <a:rPr lang="zh-CN" altLang="zh-CN" sz="1800" dirty="0">
                <a:latin typeface="Calibri" panose="020F0502020204030204" pitchFamily="34" charset="0"/>
                <a:cs typeface="Calibri" panose="020F0502020204030204" pitchFamily="34" charset="0"/>
              </a:rPr>
              <a:t>）平均值为</a:t>
            </a:r>
            <a:r>
              <a:rPr lang="en-US" altLang="zh-CN" sz="1800" dirty="0">
                <a:latin typeface="Calibri" panose="020F0502020204030204" pitchFamily="34" charset="0"/>
                <a:cs typeface="Calibri" panose="020F0502020204030204" pitchFamily="34" charset="0"/>
              </a:rPr>
              <a:t>4.1%</a:t>
            </a:r>
            <a:r>
              <a:rPr lang="zh-CN" altLang="zh-CN" sz="1800" dirty="0">
                <a:latin typeface="Calibri" panose="020F0502020204030204" pitchFamily="34" charset="0"/>
                <a:cs typeface="Calibri" panose="020F0502020204030204" pitchFamily="34" charset="0"/>
              </a:rPr>
              <a:t>，非肺结核病死亡率（</a:t>
            </a:r>
            <a:r>
              <a:rPr lang="en-US" altLang="zh-CN" sz="1800" dirty="0">
                <a:latin typeface="Calibri" panose="020F0502020204030204" pitchFamily="34" charset="0"/>
                <a:cs typeface="Calibri" panose="020F0502020204030204" pitchFamily="34" charset="0"/>
              </a:rPr>
              <a:t>np_tub_rate</a:t>
            </a:r>
            <a:r>
              <a:rPr lang="zh-CN" altLang="zh-CN" sz="1800" dirty="0">
                <a:latin typeface="Calibri" panose="020F0502020204030204" pitchFamily="34" charset="0"/>
                <a:cs typeface="Calibri" panose="020F0502020204030204" pitchFamily="34" charset="0"/>
              </a:rPr>
              <a:t>）平均值为</a:t>
            </a:r>
            <a:r>
              <a:rPr lang="en-US" altLang="zh-CN" sz="1800" dirty="0">
                <a:latin typeface="Calibri" panose="020F0502020204030204" pitchFamily="34" charset="0"/>
                <a:cs typeface="Calibri" panose="020F0502020204030204" pitchFamily="34" charset="0"/>
              </a:rPr>
              <a:t>2%</a:t>
            </a:r>
            <a:r>
              <a:rPr lang="zh-CN" altLang="zh-CN" sz="1800" dirty="0">
                <a:latin typeface="Calibri" panose="020F0502020204030204" pitchFamily="34" charset="0"/>
                <a:cs typeface="Calibri" panose="020F0502020204030204" pitchFamily="34" charset="0"/>
              </a:rPr>
              <a:t>，育龄妇女占总人口比例（</a:t>
            </a:r>
            <a:r>
              <a:rPr lang="en-US" altLang="zh-CN" sz="1800" dirty="0">
                <a:latin typeface="Calibri" panose="020F0502020204030204" pitchFamily="34" charset="0"/>
                <a:cs typeface="Calibri" panose="020F0502020204030204" pitchFamily="34" charset="0"/>
              </a:rPr>
              <a:t>mom_rate</a:t>
            </a:r>
            <a:r>
              <a:rPr lang="zh-CN" altLang="zh-CN" sz="1800" dirty="0">
                <a:latin typeface="Calibri" panose="020F0502020204030204" pitchFamily="34" charset="0"/>
                <a:cs typeface="Calibri" panose="020F0502020204030204" pitchFamily="34" charset="0"/>
              </a:rPr>
              <a:t>）的均值为</a:t>
            </a:r>
            <a:r>
              <a:rPr lang="en-US" altLang="zh-CN" sz="1800" dirty="0">
                <a:latin typeface="Calibri" panose="020F0502020204030204" pitchFamily="34" charset="0"/>
                <a:cs typeface="Calibri" panose="020F0502020204030204" pitchFamily="34" charset="0"/>
              </a:rPr>
              <a:t>19.9%</a:t>
            </a:r>
            <a:r>
              <a:rPr lang="zh-CN" altLang="zh-CN" sz="1800" dirty="0">
                <a:latin typeface="Calibri" panose="020F0502020204030204" pitchFamily="34" charset="0"/>
                <a:cs typeface="Calibri" panose="020F0502020204030204" pitchFamily="34" charset="0"/>
              </a:rPr>
              <a:t>。</a:t>
            </a:r>
          </a:p>
        </p:txBody>
      </p:sp>
      <p:sp>
        <p:nvSpPr>
          <p:cNvPr id="3" name="标题 2"/>
          <p:cNvSpPr>
            <a:spLocks noGrp="1"/>
          </p:cNvSpPr>
          <p:nvPr>
            <p:ph type="title"/>
          </p:nvPr>
        </p:nvSpPr>
        <p:spPr/>
        <p:txBody>
          <a:bodyPr/>
          <a:lstStyle/>
          <a:p>
            <a:r>
              <a:rPr lang="zh-CN" altLang="en-US" sz="4000" b="1" dirty="0">
                <a:solidFill>
                  <a:srgbClr val="751718"/>
                </a:solidFill>
              </a:rPr>
              <a:t>三 描述统计</a:t>
            </a:r>
            <a:endParaRPr lang="zh-CN" altLang="en-US" sz="4000" b="1" dirty="0">
              <a:solidFill>
                <a:srgbClr val="751718"/>
              </a:solidFill>
              <a:cs typeface="+mn-cs"/>
            </a:endParaRPr>
          </a:p>
        </p:txBody>
      </p:sp>
      <p:pic>
        <p:nvPicPr>
          <p:cNvPr id="7" name="Picture 6">
            <a:extLst>
              <a:ext uri="{FF2B5EF4-FFF2-40B4-BE49-F238E27FC236}">
                <a16:creationId xmlns:a16="http://schemas.microsoft.com/office/drawing/2014/main" id="{06E6BBAF-3185-5C46-9662-33E9105BDB2B}"/>
              </a:ext>
            </a:extLst>
          </p:cNvPr>
          <p:cNvPicPr>
            <a:picLocks noChangeAspect="1"/>
          </p:cNvPicPr>
          <p:nvPr/>
        </p:nvPicPr>
        <p:blipFill>
          <a:blip r:embed="rId3"/>
          <a:stretch>
            <a:fillRect/>
          </a:stretch>
        </p:blipFill>
        <p:spPr>
          <a:xfrm>
            <a:off x="1281837" y="3020605"/>
            <a:ext cx="6580325" cy="3306212"/>
          </a:xfrm>
          <a:prstGeom prst="rect">
            <a:avLst/>
          </a:prstGeom>
        </p:spPr>
      </p:pic>
    </p:spTree>
    <p:extLst>
      <p:ext uri="{BB962C8B-B14F-4D97-AF65-F5344CB8AC3E}">
        <p14:creationId xmlns:p14="http://schemas.microsoft.com/office/powerpoint/2010/main" val="410768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2000" y="1435610"/>
            <a:ext cx="7920000" cy="1422200"/>
          </a:xfrm>
        </p:spPr>
        <p:txBody>
          <a:bodyPr vert="horz" lIns="91440" tIns="45720" rIns="91440" bIns="45720" rtlCol="0">
            <a:noAutofit/>
          </a:bodyPr>
          <a:lstStyle/>
          <a:p>
            <a:pPr algn="just">
              <a:lnSpc>
                <a:spcPct val="120000"/>
              </a:lnSpc>
              <a:spcBef>
                <a:spcPts val="0"/>
              </a:spcBef>
              <a:spcAft>
                <a:spcPts val="0"/>
              </a:spcAft>
            </a:pPr>
            <a:r>
              <a:rPr lang="zh-CN" altLang="zh-CN" sz="1800" dirty="0">
                <a:latin typeface="Calibri" panose="020F0502020204030204" pitchFamily="34" charset="0"/>
                <a:cs typeface="Calibri" panose="020F0502020204030204" pitchFamily="34" charset="0"/>
              </a:rPr>
              <a:t>气象因素中</a:t>
            </a:r>
            <a:r>
              <a:rPr lang="zh-CN" altLang="en-US" sz="1800" dirty="0">
                <a:latin typeface="Calibri" panose="020F0502020204030204" pitchFamily="34" charset="0"/>
                <a:cs typeface="Calibri" panose="020F0502020204030204" pitchFamily="34" charset="0"/>
              </a:rPr>
              <a:t>，</a:t>
            </a:r>
            <a:r>
              <a:rPr lang="zh-CN" altLang="zh-CN" sz="1800" dirty="0">
                <a:latin typeface="Calibri" panose="020F0502020204030204" pitchFamily="34" charset="0"/>
                <a:cs typeface="Calibri" panose="020F0502020204030204" pitchFamily="34" charset="0"/>
              </a:rPr>
              <a:t>降雨量（</a:t>
            </a:r>
            <a:r>
              <a:rPr lang="en-US" altLang="zh-CN" sz="1800" dirty="0">
                <a:latin typeface="Calibri" panose="020F0502020204030204" pitchFamily="34" charset="0"/>
                <a:cs typeface="Calibri" panose="020F0502020204030204" pitchFamily="34" charset="0"/>
              </a:rPr>
              <a:t>precipitation</a:t>
            </a:r>
            <a:r>
              <a:rPr lang="zh-CN" altLang="zh-CN" sz="1800" dirty="0">
                <a:latin typeface="Calibri" panose="020F0502020204030204" pitchFamily="34" charset="0"/>
                <a:cs typeface="Calibri" panose="020F0502020204030204" pitchFamily="34" charset="0"/>
              </a:rPr>
              <a:t>）平均值为</a:t>
            </a:r>
            <a:r>
              <a:rPr lang="en-US" altLang="zh-CN" sz="1800" dirty="0">
                <a:latin typeface="Calibri" panose="020F0502020204030204" pitchFamily="34" charset="0"/>
                <a:cs typeface="Calibri" panose="020F0502020204030204" pitchFamily="34" charset="0"/>
              </a:rPr>
              <a:t>3.329mm</a:t>
            </a:r>
            <a:r>
              <a:rPr lang="zh-CN" altLang="zh-CN" sz="1800" dirty="0">
                <a:latin typeface="Calibri" panose="020F0502020204030204" pitchFamily="34" charset="0"/>
                <a:cs typeface="Calibri" panose="020F0502020204030204" pitchFamily="34" charset="0"/>
              </a:rPr>
              <a:t>，标准差为</a:t>
            </a:r>
            <a:r>
              <a:rPr lang="en-US" altLang="zh-CN" sz="1800" dirty="0">
                <a:latin typeface="Calibri" panose="020F0502020204030204" pitchFamily="34" charset="0"/>
                <a:cs typeface="Calibri" panose="020F0502020204030204" pitchFamily="34" charset="0"/>
              </a:rPr>
              <a:t>0.579mm</a:t>
            </a:r>
            <a:r>
              <a:rPr lang="zh-CN" altLang="zh-CN" sz="1800" dirty="0">
                <a:latin typeface="Calibri" panose="020F0502020204030204" pitchFamily="34" charset="0"/>
                <a:cs typeface="Calibri" panose="020F0502020204030204" pitchFamily="34" charset="0"/>
              </a:rPr>
              <a:t>，最大降雨量地区和最小降雨量地区相差</a:t>
            </a:r>
            <a:r>
              <a:rPr lang="en-US" altLang="zh-CN" sz="1800" dirty="0">
                <a:latin typeface="Calibri" panose="020F0502020204030204" pitchFamily="34" charset="0"/>
                <a:cs typeface="Calibri" panose="020F0502020204030204" pitchFamily="34" charset="0"/>
              </a:rPr>
              <a:t>3.799mm</a:t>
            </a:r>
            <a:r>
              <a:rPr lang="zh-CN" altLang="zh-CN" sz="1800" dirty="0">
                <a:latin typeface="Calibri" panose="020F0502020204030204" pitchFamily="34" charset="0"/>
                <a:cs typeface="Calibri" panose="020F0502020204030204" pitchFamily="34" charset="0"/>
              </a:rPr>
              <a:t>；各地平均温度的（</a:t>
            </a:r>
            <a:r>
              <a:rPr lang="en-US" altLang="zh-CN" sz="1800" dirty="0">
                <a:latin typeface="Calibri" panose="020F0502020204030204" pitchFamily="34" charset="0"/>
                <a:cs typeface="Calibri" panose="020F0502020204030204" pitchFamily="34" charset="0"/>
              </a:rPr>
              <a:t>temperature</a:t>
            </a:r>
            <a:r>
              <a:rPr lang="zh-CN" altLang="zh-CN" sz="1800" dirty="0">
                <a:latin typeface="Calibri" panose="020F0502020204030204" pitchFamily="34" charset="0"/>
                <a:cs typeface="Calibri" panose="020F0502020204030204" pitchFamily="34" charset="0"/>
              </a:rPr>
              <a:t>）平均值为</a:t>
            </a:r>
            <a:r>
              <a:rPr lang="en-US" altLang="zh-CN" sz="1800" dirty="0">
                <a:latin typeface="Calibri" panose="020F0502020204030204" pitchFamily="34" charset="0"/>
                <a:cs typeface="Calibri" panose="020F0502020204030204" pitchFamily="34" charset="0"/>
              </a:rPr>
              <a:t>49.324</a:t>
            </a:r>
            <a:r>
              <a:rPr lang="zh-CN" altLang="zh-CN" sz="1800" dirty="0">
                <a:latin typeface="Calibri" panose="020F0502020204030204" pitchFamily="34" charset="0"/>
                <a:cs typeface="Calibri" panose="020F0502020204030204" pitchFamily="34" charset="0"/>
              </a:rPr>
              <a:t>华氏摄氏度，最大平均温度与最小平均温度之差为</a:t>
            </a:r>
            <a:r>
              <a:rPr lang="en-US" altLang="zh-CN" sz="1800" dirty="0">
                <a:latin typeface="Calibri" panose="020F0502020204030204" pitchFamily="34" charset="0"/>
                <a:cs typeface="Calibri" panose="020F0502020204030204" pitchFamily="34" charset="0"/>
              </a:rPr>
              <a:t>29.812</a:t>
            </a:r>
            <a:r>
              <a:rPr lang="zh-CN" altLang="zh-CN" sz="1800" dirty="0">
                <a:latin typeface="Calibri" panose="020F0502020204030204" pitchFamily="34" charset="0"/>
                <a:cs typeface="Calibri" panose="020F0502020204030204" pitchFamily="34" charset="0"/>
              </a:rPr>
              <a:t>华氏摄氏度。</a:t>
            </a:r>
          </a:p>
        </p:txBody>
      </p:sp>
      <p:sp>
        <p:nvSpPr>
          <p:cNvPr id="3" name="标题 2"/>
          <p:cNvSpPr>
            <a:spLocks noGrp="1"/>
          </p:cNvSpPr>
          <p:nvPr>
            <p:ph type="title"/>
          </p:nvPr>
        </p:nvSpPr>
        <p:spPr/>
        <p:txBody>
          <a:bodyPr/>
          <a:lstStyle/>
          <a:p>
            <a:r>
              <a:rPr lang="zh-CN" altLang="en-US" sz="4000" b="1" dirty="0">
                <a:solidFill>
                  <a:srgbClr val="751718"/>
                </a:solidFill>
              </a:rPr>
              <a:t>三 描述统计</a:t>
            </a:r>
            <a:endParaRPr lang="zh-CN" altLang="en-US" sz="4000" b="1" dirty="0">
              <a:solidFill>
                <a:srgbClr val="751718"/>
              </a:solidFill>
              <a:cs typeface="+mn-cs"/>
            </a:endParaRPr>
          </a:p>
        </p:txBody>
      </p:sp>
      <p:pic>
        <p:nvPicPr>
          <p:cNvPr id="7" name="Picture 6">
            <a:extLst>
              <a:ext uri="{FF2B5EF4-FFF2-40B4-BE49-F238E27FC236}">
                <a16:creationId xmlns:a16="http://schemas.microsoft.com/office/drawing/2014/main" id="{2C31FF3F-0980-BF47-8F72-68884009F635}"/>
              </a:ext>
            </a:extLst>
          </p:cNvPr>
          <p:cNvPicPr>
            <a:picLocks noChangeAspect="1"/>
          </p:cNvPicPr>
          <p:nvPr/>
        </p:nvPicPr>
        <p:blipFill>
          <a:blip r:embed="rId3"/>
          <a:stretch>
            <a:fillRect/>
          </a:stretch>
        </p:blipFill>
        <p:spPr>
          <a:xfrm>
            <a:off x="2969488" y="2857810"/>
            <a:ext cx="3205024" cy="3627664"/>
          </a:xfrm>
          <a:prstGeom prst="rect">
            <a:avLst/>
          </a:prstGeom>
        </p:spPr>
      </p:pic>
    </p:spTree>
    <p:extLst>
      <p:ext uri="{BB962C8B-B14F-4D97-AF65-F5344CB8AC3E}">
        <p14:creationId xmlns:p14="http://schemas.microsoft.com/office/powerpoint/2010/main" val="3417306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2000" y="1418786"/>
            <a:ext cx="7920000" cy="2666325"/>
          </a:xfrm>
        </p:spPr>
        <p:txBody>
          <a:bodyPr>
            <a:noAutofit/>
          </a:bodyPr>
          <a:lstStyle/>
          <a:p>
            <a:pPr algn="just">
              <a:lnSpc>
                <a:spcPct val="120000"/>
              </a:lnSpc>
              <a:spcBef>
                <a:spcPts val="0"/>
              </a:spcBef>
              <a:spcAft>
                <a:spcPts val="0"/>
              </a:spcAft>
            </a:pPr>
            <a:r>
              <a:rPr lang="zh-CN" altLang="en-US" sz="2000" dirty="0">
                <a:latin typeface="Calibri" panose="020F0502020204030204" pitchFamily="34" charset="0"/>
                <a:cs typeface="Calibri" panose="020F0502020204030204" pitchFamily="34" charset="0"/>
              </a:rPr>
              <a:t>为什么有的城市使用含铅管道，而有的城市不使用？这是一个完全随机的现象吗？还是背后另有原因？通过查阅资料，发现</a:t>
            </a:r>
            <a:r>
              <a:rPr lang="zh-CN" altLang="en-US" sz="2000" b="1" dirty="0">
                <a:solidFill>
                  <a:srgbClr val="C00000"/>
                </a:solidFill>
                <a:latin typeface="Calibri" panose="020F0502020204030204" pitchFamily="34" charset="0"/>
                <a:cs typeface="Calibri" panose="020F0502020204030204" pitchFamily="34" charset="0"/>
              </a:rPr>
              <a:t>人口总量越大的城市越倾向于使用含铅管道，人口的数量可能和含铅管道使用有关</a:t>
            </a:r>
            <a:r>
              <a:rPr lang="zh-CN" altLang="en-US" sz="2000" dirty="0">
                <a:latin typeface="Calibri" panose="020F0502020204030204" pitchFamily="34" charset="0"/>
                <a:cs typeface="Calibri" panose="020F0502020204030204" pitchFamily="34" charset="0"/>
              </a:rPr>
              <a:t>。</a:t>
            </a:r>
            <a:endParaRPr lang="en-US" altLang="zh-CN" sz="2000" dirty="0">
              <a:latin typeface="Calibri" panose="020F0502020204030204" pitchFamily="34" charset="0"/>
              <a:cs typeface="Calibri" panose="020F0502020204030204" pitchFamily="34" charset="0"/>
            </a:endParaRPr>
          </a:p>
          <a:p>
            <a:pPr algn="just">
              <a:lnSpc>
                <a:spcPct val="120000"/>
              </a:lnSpc>
              <a:spcBef>
                <a:spcPts val="600"/>
              </a:spcBef>
              <a:spcAft>
                <a:spcPts val="0"/>
              </a:spcAft>
            </a:pPr>
            <a:r>
              <a:rPr lang="zh-CN" altLang="en-US" sz="2000" dirty="0">
                <a:latin typeface="Calibri" panose="020F0502020204030204" pitchFamily="34" charset="0"/>
                <a:cs typeface="Calibri" panose="020F0502020204030204" pitchFamily="34" charset="0"/>
              </a:rPr>
              <a:t>因此，我们设置了如下列联表独立性检验：假设人口总数小于</a:t>
            </a:r>
            <a:r>
              <a:rPr lang="en-US" altLang="zh-CN" sz="2000" dirty="0">
                <a:latin typeface="Calibri" panose="020F0502020204030204" pitchFamily="34" charset="0"/>
                <a:cs typeface="Calibri" panose="020F0502020204030204" pitchFamily="34" charset="0"/>
              </a:rPr>
              <a:t>21,500</a:t>
            </a:r>
            <a:r>
              <a:rPr lang="zh-CN" altLang="en-US" sz="2000" dirty="0">
                <a:latin typeface="Calibri" panose="020F0502020204030204" pitchFamily="34" charset="0"/>
                <a:cs typeface="Calibri" panose="020F0502020204030204" pitchFamily="34" charset="0"/>
              </a:rPr>
              <a:t>人的城市为少人口城市，大于</a:t>
            </a:r>
            <a:r>
              <a:rPr lang="en-US" altLang="zh-CN" sz="2000" dirty="0">
                <a:latin typeface="Calibri" panose="020F0502020204030204" pitchFamily="34" charset="0"/>
                <a:cs typeface="Calibri" panose="020F0502020204030204" pitchFamily="34" charset="0"/>
              </a:rPr>
              <a:t>80,400</a:t>
            </a:r>
            <a:r>
              <a:rPr lang="zh-CN" altLang="en-US" sz="2000" dirty="0">
                <a:latin typeface="Calibri" panose="020F0502020204030204" pitchFamily="34" charset="0"/>
                <a:cs typeface="Calibri" panose="020F0502020204030204" pitchFamily="34" charset="0"/>
              </a:rPr>
              <a:t>人为多人口城市，介于两者之间为中等人口城市，可得到城市人口水平（少人口、中等人口、多人口）与是否使用含铅管道（</a:t>
            </a:r>
            <a:r>
              <a:rPr lang="en-US" altLang="zh-CN" sz="2000" dirty="0">
                <a:latin typeface="Calibri" panose="020F0502020204030204" pitchFamily="34" charset="0"/>
                <a:cs typeface="Calibri" panose="020F0502020204030204" pitchFamily="34" charset="0"/>
              </a:rPr>
              <a:t>lead=0</a:t>
            </a:r>
            <a:r>
              <a:rPr lang="zh-CN" altLang="en-US" sz="2000" dirty="0">
                <a:latin typeface="Calibri" panose="020F0502020204030204" pitchFamily="34" charset="0"/>
                <a:cs typeface="Calibri" panose="020F0502020204030204" pitchFamily="34" charset="0"/>
              </a:rPr>
              <a:t>、</a:t>
            </a:r>
            <a:r>
              <a:rPr lang="en-US" altLang="zh-CN" sz="2000" dirty="0">
                <a:latin typeface="Calibri" panose="020F0502020204030204" pitchFamily="34" charset="0"/>
                <a:cs typeface="Calibri" panose="020F0502020204030204" pitchFamily="34" charset="0"/>
              </a:rPr>
              <a:t>lead=1</a:t>
            </a:r>
            <a:r>
              <a:rPr lang="zh-CN" altLang="en-US" sz="2000" dirty="0">
                <a:latin typeface="Calibri" panose="020F0502020204030204" pitchFamily="34" charset="0"/>
                <a:cs typeface="Calibri" panose="020F0502020204030204" pitchFamily="34" charset="0"/>
              </a:rPr>
              <a:t>）之间的独立性假设检验问题。</a:t>
            </a:r>
            <a:endParaRPr lang="en-US" altLang="zh-CN" sz="3200" dirty="0">
              <a:latin typeface="Calibri" panose="020F0502020204030204" pitchFamily="34" charset="0"/>
              <a:cs typeface="Calibri" panose="020F0502020204030204" pitchFamily="34" charset="0"/>
            </a:endParaRPr>
          </a:p>
        </p:txBody>
      </p:sp>
      <p:sp>
        <p:nvSpPr>
          <p:cNvPr id="3" name="标题 2"/>
          <p:cNvSpPr>
            <a:spLocks noGrp="1"/>
          </p:cNvSpPr>
          <p:nvPr>
            <p:ph type="title"/>
          </p:nvPr>
        </p:nvSpPr>
        <p:spPr/>
        <p:txBody>
          <a:bodyPr/>
          <a:lstStyle/>
          <a:p>
            <a:r>
              <a:rPr lang="zh-CN" altLang="en-US" sz="4000" b="1" dirty="0">
                <a:solidFill>
                  <a:srgbClr val="751718"/>
                </a:solidFill>
                <a:cs typeface="+mn-cs"/>
              </a:rPr>
              <a:t>四 假设检验</a:t>
            </a:r>
          </a:p>
        </p:txBody>
      </p:sp>
      <p:pic>
        <p:nvPicPr>
          <p:cNvPr id="7" name="图片 6"/>
          <p:cNvPicPr>
            <a:picLocks noChangeAspect="1"/>
          </p:cNvPicPr>
          <p:nvPr/>
        </p:nvPicPr>
        <p:blipFill>
          <a:blip r:embed="rId3"/>
          <a:stretch>
            <a:fillRect/>
          </a:stretch>
        </p:blipFill>
        <p:spPr>
          <a:xfrm>
            <a:off x="-70274" y="4597944"/>
            <a:ext cx="9214274" cy="2179177"/>
          </a:xfrm>
          <a:prstGeom prst="rect">
            <a:avLst/>
          </a:prstGeom>
        </p:spPr>
      </p:pic>
      <p:sp>
        <p:nvSpPr>
          <p:cNvPr id="5" name="矩形 4"/>
          <p:cNvSpPr/>
          <p:nvPr/>
        </p:nvSpPr>
        <p:spPr>
          <a:xfrm>
            <a:off x="2751759" y="4214442"/>
            <a:ext cx="3570208" cy="338554"/>
          </a:xfrm>
          <a:prstGeom prst="rect">
            <a:avLst/>
          </a:prstGeom>
        </p:spPr>
        <p:txBody>
          <a:bodyPr wrap="none">
            <a:spAutoFit/>
          </a:bodyPr>
          <a:lstStyle/>
          <a:p>
            <a:pPr algn="ctr">
              <a:spcAft>
                <a:spcPts val="0"/>
              </a:spcAft>
            </a:pPr>
            <a:r>
              <a:rPr lang="zh-CN" altLang="zh-CN" sz="1600" kern="100" dirty="0">
                <a:latin typeface="Times New Roman" panose="02020603050405020304" pitchFamily="18" charset="0"/>
                <a:ea typeface="KaiTi" panose="02010609060101010101" pitchFamily="49" charset="-122"/>
                <a:cs typeface="Times New Roman" panose="02020603050405020304" pitchFamily="18" charset="0"/>
              </a:rPr>
              <a:t>表</a:t>
            </a:r>
            <a:r>
              <a:rPr lang="en-US" altLang="zh-CN" sz="1600" kern="100" dirty="0">
                <a:latin typeface="Times New Roman" panose="02020603050405020304" pitchFamily="18" charset="0"/>
                <a:ea typeface="KaiTi" panose="02010609060101010101" pitchFamily="49" charset="-122"/>
                <a:cs typeface="Times New Roman" panose="02020603050405020304" pitchFamily="18" charset="0"/>
              </a:rPr>
              <a:t>4.1 </a:t>
            </a:r>
            <a:r>
              <a:rPr lang="zh-CN" altLang="zh-CN" sz="1600" kern="100" dirty="0">
                <a:latin typeface="Times New Roman" panose="02020603050405020304" pitchFamily="18" charset="0"/>
                <a:ea typeface="KaiTi" panose="02010609060101010101" pitchFamily="49" charset="-122"/>
                <a:cs typeface="Times New Roman" panose="02020603050405020304" pitchFamily="18" charset="0"/>
              </a:rPr>
              <a:t>城市人口水平与水管类别列联表</a:t>
            </a:r>
            <a:endParaRPr lang="zh-CN" altLang="zh-CN" sz="16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44657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4.1 </a:t>
            </a:r>
            <a:r>
              <a:rPr lang="zh-CN" altLang="en-US" sz="4000" b="1" dirty="0">
                <a:solidFill>
                  <a:srgbClr val="751718"/>
                </a:solidFill>
                <a:cs typeface="+mn-cs"/>
              </a:rPr>
              <a:t>列联表检验</a:t>
            </a:r>
          </a:p>
        </p:txBody>
      </p:sp>
      <p:pic>
        <p:nvPicPr>
          <p:cNvPr id="7" name="图片 6"/>
          <p:cNvPicPr>
            <a:picLocks noChangeAspect="1"/>
          </p:cNvPicPr>
          <p:nvPr/>
        </p:nvPicPr>
        <p:blipFill>
          <a:blip r:embed="rId3"/>
          <a:stretch>
            <a:fillRect/>
          </a:stretch>
        </p:blipFill>
        <p:spPr>
          <a:xfrm>
            <a:off x="-1567264" y="1713369"/>
            <a:ext cx="8453276" cy="1999201"/>
          </a:xfrm>
          <a:prstGeom prst="rect">
            <a:avLst/>
          </a:prstGeom>
        </p:spPr>
      </p:pic>
      <mc:AlternateContent xmlns:mc="http://schemas.openxmlformats.org/markup-compatibility/2006" xmlns:a14="http://schemas.microsoft.com/office/drawing/2010/main">
        <mc:Choice Requires="a14">
          <p:sp>
            <p:nvSpPr>
              <p:cNvPr id="11" name="矩形 10"/>
              <p:cNvSpPr/>
              <p:nvPr/>
            </p:nvSpPr>
            <p:spPr>
              <a:xfrm>
                <a:off x="896586" y="3464172"/>
                <a:ext cx="7350828" cy="2956194"/>
              </a:xfrm>
              <a:prstGeom prst="rect">
                <a:avLst/>
              </a:prstGeom>
            </p:spPr>
            <p:txBody>
              <a:bodyPr wrap="square">
                <a:spAutoFit/>
              </a:bodyPr>
              <a:lstStyle/>
              <a:p>
                <a:pPr algn="just">
                  <a:lnSpc>
                    <a:spcPct val="150000"/>
                  </a:lnSpc>
                </a:pPr>
                <a:r>
                  <a:rPr lang="zh-CN" altLang="zh-CN" kern="100" dirty="0">
                    <a:latin typeface="Calibri" panose="020F0502020204030204" pitchFamily="34" charset="0"/>
                    <a:ea typeface="宋体" panose="02010600030101010101" pitchFamily="2" charset="-122"/>
                    <a:cs typeface="Times New Roman" panose="02020603050405020304" pitchFamily="18" charset="0"/>
                  </a:rPr>
                  <a:t>计算检验统计量为</a:t>
                </a:r>
              </a:p>
              <a:p>
                <a:pPr algn="just">
                  <a:lnSpc>
                    <a:spcPct val="150000"/>
                  </a:lnSpc>
                </a:pPr>
                <a14:m>
                  <m:oMathPara xmlns:m="http://schemas.openxmlformats.org/officeDocument/2006/math">
                    <m:oMathParaPr>
                      <m:jc m:val="centerGroup"/>
                    </m:oMathParaPr>
                    <m:oMath xmlns:m="http://schemas.openxmlformats.org/officeDocument/2006/math">
                      <m:sSup>
                        <m:sSupPr>
                          <m:ctrlPr>
                            <a:rPr lang="zh-CN" altLang="zh-CN" i="1" kern="100" smtClean="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χ</m:t>
                          </m:r>
                        </m:e>
                        <m:sup>
                          <m:r>
                            <a:rPr lang="en-US" altLang="zh-CN"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25−29.25</m:t>
                                  </m:r>
                                </m:e>
                              </m:d>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p>
                          </m:sSup>
                        </m:num>
                        <m:den>
                          <m:r>
                            <a:rPr lang="en-US" altLang="zh-CN" i="1" kern="100">
                              <a:latin typeface="Cambria Math" panose="02040503050406030204" pitchFamily="18" charset="0"/>
                              <a:ea typeface="宋体" panose="02010600030101010101" pitchFamily="2" charset="-122"/>
                              <a:cs typeface="Times New Roman" panose="02020603050405020304" pitchFamily="18" charset="0"/>
                            </a:rPr>
                            <m:t>29.25</m:t>
                          </m:r>
                        </m:den>
                      </m:f>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5−14.06977</m:t>
                                  </m:r>
                                </m:e>
                              </m:d>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p>
                          </m:sSup>
                        </m:num>
                        <m:den>
                          <m:r>
                            <a:rPr lang="en-US" altLang="zh-CN" i="1" kern="100">
                              <a:latin typeface="Cambria Math" panose="02040503050406030204" pitchFamily="18" charset="0"/>
                              <a:ea typeface="宋体" panose="02010600030101010101" pitchFamily="2" charset="-122"/>
                              <a:cs typeface="Times New Roman" panose="02020603050405020304" pitchFamily="18" charset="0"/>
                            </a:rPr>
                            <m:t>14.06977</m:t>
                          </m:r>
                        </m:den>
                      </m:f>
                      <m:r>
                        <a:rPr lang="en-US" altLang="zh-CN" kern="100">
                          <a:latin typeface="Cambria Math" panose="02040503050406030204" pitchFamily="18" charset="0"/>
                          <a:ea typeface="宋体" panose="02010600030101010101" pitchFamily="2" charset="-122"/>
                          <a:cs typeface="Times New Roman" panose="02020603050405020304" pitchFamily="18" charset="0"/>
                        </a:rPr>
                        <m:t>≈11.783</m:t>
                      </m:r>
                    </m:oMath>
                  </m:oMathPara>
                </a14:m>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zh-CN" altLang="zh-CN" kern="100" dirty="0">
                    <a:latin typeface="Calibri" panose="020F0502020204030204" pitchFamily="34" charset="0"/>
                    <a:ea typeface="宋体" panose="02010600030101010101" pitchFamily="2" charset="-122"/>
                    <a:cs typeface="Times New Roman" panose="02020603050405020304" pitchFamily="18" charset="0"/>
                  </a:rPr>
                  <a:t>自由度为</a:t>
                </a:r>
                <a14:m>
                  <m:oMath xmlns:m="http://schemas.openxmlformats.org/officeDocument/2006/math">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3−1</m:t>
                        </m:r>
                      </m:e>
                    </m:d>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2−1</m:t>
                        </m:r>
                      </m:e>
                    </m:d>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oMath>
                </a14:m>
                <a:r>
                  <a:rPr lang="zh-CN" altLang="en-US" kern="100" dirty="0">
                    <a:latin typeface="Calibri" panose="020F0502020204030204" pitchFamily="34" charset="0"/>
                    <a:ea typeface="宋体" panose="02010600030101010101" pitchFamily="2" charset="-122"/>
                    <a:cs typeface="Times New Roman" panose="02020603050405020304" pitchFamily="18" charset="0"/>
                  </a:rPr>
                  <a:t>，</a:t>
                </a:r>
                <a14:m>
                  <m:oMath xmlns:m="http://schemas.openxmlformats.org/officeDocument/2006/math">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χ</m:t>
                        </m:r>
                      </m:e>
                      <m:sup>
                        <m:r>
                          <a:rPr lang="en-US" altLang="zh-CN"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𝜒</m:t>
                        </m:r>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p>
                    </m:sSup>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e>
                    </m:d>
                  </m:oMath>
                </a14:m>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P</m:t>
                      </m:r>
                      <m:d>
                        <m:d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χ</m:t>
                              </m:r>
                            </m:e>
                            <m:sup>
                              <m:r>
                                <a:rPr lang="en-US" altLang="zh-CN"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kern="100">
                              <a:latin typeface="Cambria Math" panose="02040503050406030204" pitchFamily="18" charset="0"/>
                              <a:ea typeface="宋体" panose="02010600030101010101" pitchFamily="2" charset="-122"/>
                              <a:cs typeface="Times New Roman" panose="02020603050405020304" pitchFamily="18" charset="0"/>
                            </a:rPr>
                            <m:t>&gt;11.783</m:t>
                          </m:r>
                        </m:e>
                      </m:d>
                      <m:r>
                        <a:rPr lang="en-US" altLang="zh-CN" kern="100">
                          <a:latin typeface="Cambria Math" panose="02040503050406030204" pitchFamily="18" charset="0"/>
                          <a:ea typeface="宋体" panose="02010600030101010101" pitchFamily="2" charset="-122"/>
                          <a:cs typeface="Times New Roman" panose="02020603050405020304" pitchFamily="18" charset="0"/>
                        </a:rPr>
                        <m:t>≈0.002&lt;0.05</m:t>
                      </m:r>
                    </m:oMath>
                  </m:oMathPara>
                </a14:m>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lnSpc>
                    <a:spcPct val="150000"/>
                  </a:lnSpc>
                </a:pPr>
                <a:r>
                  <a:rPr lang="zh-CN" altLang="zh-CN" kern="100" dirty="0">
                    <a:latin typeface="Calibri" panose="020F0502020204030204" pitchFamily="34" charset="0"/>
                    <a:ea typeface="宋体" panose="02010600030101010101" pitchFamily="2" charset="-122"/>
                    <a:cs typeface="Times New Roman" panose="02020603050405020304" pitchFamily="18" charset="0"/>
                  </a:rPr>
                  <a:t>拒绝原假设，人口水平与是否使用含铅管道不独立，因此可以认为</a:t>
                </a:r>
                <a:r>
                  <a:rPr lang="zh-CN" altLang="zh-CN" b="1" kern="100" dirty="0">
                    <a:solidFill>
                      <a:srgbClr val="C00000"/>
                    </a:solidFill>
                    <a:latin typeface="Calibri" panose="020F0502020204030204" pitchFamily="34" charset="0"/>
                    <a:ea typeface="宋体" panose="02010600030101010101" pitchFamily="2" charset="-122"/>
                    <a:cs typeface="Times New Roman" panose="02020603050405020304" pitchFamily="18" charset="0"/>
                  </a:rPr>
                  <a:t>人口数量确实和铅管的使用有关</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p:txBody>
          </p:sp>
        </mc:Choice>
        <mc:Fallback xmlns="">
          <p:sp>
            <p:nvSpPr>
              <p:cNvPr id="11" name="矩形 10"/>
              <p:cNvSpPr>
                <a:spLocks noRot="1" noChangeAspect="1" noMove="1" noResize="1" noEditPoints="1" noAdjustHandles="1" noChangeArrowheads="1" noChangeShapeType="1" noTextEdit="1"/>
              </p:cNvSpPr>
              <p:nvPr/>
            </p:nvSpPr>
            <p:spPr>
              <a:xfrm>
                <a:off x="896586" y="3464172"/>
                <a:ext cx="7350828" cy="2956194"/>
              </a:xfrm>
              <a:prstGeom prst="rect">
                <a:avLst/>
              </a:prstGeom>
              <a:blipFill>
                <a:blip r:embed="rId4"/>
                <a:stretch>
                  <a:fillRect l="-690" r="-690" b="-1709"/>
                </a:stretch>
              </a:blipFill>
            </p:spPr>
            <p:txBody>
              <a:bodyPr/>
              <a:lstStyle/>
              <a:p>
                <a:r>
                  <a:rPr lang="en-CN">
                    <a:noFill/>
                  </a:rPr>
                  <a:t> </a:t>
                </a:r>
              </a:p>
            </p:txBody>
          </p:sp>
        </mc:Fallback>
      </mc:AlternateContent>
      <p:sp>
        <p:nvSpPr>
          <p:cNvPr id="2" name="矩形 1"/>
          <p:cNvSpPr/>
          <p:nvPr/>
        </p:nvSpPr>
        <p:spPr>
          <a:xfrm>
            <a:off x="1242881" y="1405592"/>
            <a:ext cx="3147015" cy="307777"/>
          </a:xfrm>
          <a:prstGeom prst="rect">
            <a:avLst/>
          </a:prstGeom>
        </p:spPr>
        <p:txBody>
          <a:bodyPr wrap="none">
            <a:spAutoFit/>
          </a:bodyPr>
          <a:lstStyle/>
          <a:p>
            <a:r>
              <a:rPr lang="zh-CN" altLang="en-US" sz="1400" kern="100" dirty="0">
                <a:latin typeface="Times New Roman" panose="02020603050405020304" pitchFamily="18" charset="0"/>
                <a:ea typeface="KaiTi" panose="02010609060101010101" pitchFamily="49" charset="-122"/>
                <a:cs typeface="Times New Roman" panose="02020603050405020304" pitchFamily="18" charset="0"/>
              </a:rPr>
              <a:t>表</a:t>
            </a:r>
            <a:r>
              <a:rPr lang="en-US" altLang="zh-CN" sz="1400" kern="100" dirty="0">
                <a:latin typeface="Times New Roman" panose="02020603050405020304" pitchFamily="18" charset="0"/>
                <a:ea typeface="KaiTi" panose="02010609060101010101" pitchFamily="49" charset="-122"/>
                <a:cs typeface="Times New Roman" panose="02020603050405020304" pitchFamily="18" charset="0"/>
              </a:rPr>
              <a:t>4.1 </a:t>
            </a:r>
            <a:r>
              <a:rPr lang="zh-CN" altLang="en-US" sz="1400" kern="100" dirty="0">
                <a:latin typeface="Times New Roman" panose="02020603050405020304" pitchFamily="18" charset="0"/>
                <a:ea typeface="KaiTi" panose="02010609060101010101" pitchFamily="49" charset="-122"/>
                <a:cs typeface="Times New Roman" panose="02020603050405020304" pitchFamily="18" charset="0"/>
              </a:rPr>
              <a:t>城市人口水平与水管类别列联表</a:t>
            </a:r>
            <a:endParaRPr lang="zh-CN" altLang="en-US" sz="1400" dirty="0"/>
          </a:p>
        </p:txBody>
      </p:sp>
      <p:pic>
        <p:nvPicPr>
          <p:cNvPr id="6" name="图片 5"/>
          <p:cNvPicPr>
            <a:picLocks noChangeAspect="1"/>
          </p:cNvPicPr>
          <p:nvPr/>
        </p:nvPicPr>
        <p:blipFill rotWithShape="1">
          <a:blip r:embed="rId5"/>
          <a:srcRect l="21687" r="21477" b="12870"/>
          <a:stretch/>
        </p:blipFill>
        <p:spPr>
          <a:xfrm>
            <a:off x="4389896" y="1701378"/>
            <a:ext cx="4417621" cy="1762794"/>
          </a:xfrm>
          <a:prstGeom prst="rect">
            <a:avLst/>
          </a:prstGeom>
        </p:spPr>
      </p:pic>
      <p:sp>
        <p:nvSpPr>
          <p:cNvPr id="10" name="矩形 9"/>
          <p:cNvSpPr/>
          <p:nvPr/>
        </p:nvSpPr>
        <p:spPr>
          <a:xfrm>
            <a:off x="5237169" y="1381612"/>
            <a:ext cx="2608406" cy="307777"/>
          </a:xfrm>
          <a:prstGeom prst="rect">
            <a:avLst/>
          </a:prstGeom>
        </p:spPr>
        <p:txBody>
          <a:bodyPr wrap="none">
            <a:spAutoFit/>
          </a:bodyPr>
          <a:lstStyle/>
          <a:p>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表</a:t>
            </a:r>
            <a:r>
              <a:rPr lang="en-US" altLang="zh-CN" sz="1400" kern="100" dirty="0">
                <a:latin typeface="Times New Roman" panose="02020603050405020304" pitchFamily="18" charset="0"/>
                <a:ea typeface="KaiTi" panose="02010609060101010101" pitchFamily="49" charset="-122"/>
              </a:rPr>
              <a:t>4.2 </a:t>
            </a: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列联表的期望值计算结果</a:t>
            </a:r>
            <a:endParaRPr lang="zh-CN" altLang="en-US" sz="1400" dirty="0"/>
          </a:p>
        </p:txBody>
      </p:sp>
    </p:spTree>
    <p:extLst>
      <p:ext uri="{BB962C8B-B14F-4D97-AF65-F5344CB8AC3E}">
        <p14:creationId xmlns:p14="http://schemas.microsoft.com/office/powerpoint/2010/main" val="1505344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4.2 </a:t>
            </a:r>
            <a:r>
              <a:rPr lang="zh-CN" altLang="en-US" sz="4000" b="1" dirty="0">
                <a:solidFill>
                  <a:srgbClr val="751718"/>
                </a:solidFill>
                <a:cs typeface="+mn-cs"/>
              </a:rPr>
              <a:t>方差分析</a:t>
            </a:r>
          </a:p>
        </p:txBody>
      </p:sp>
      <mc:AlternateContent xmlns:mc="http://schemas.openxmlformats.org/markup-compatibility/2006" xmlns:a14="http://schemas.microsoft.com/office/drawing/2010/main">
        <mc:Choice Requires="a14">
          <p:sp>
            <p:nvSpPr>
              <p:cNvPr id="2" name="矩形 1"/>
              <p:cNvSpPr/>
              <p:nvPr/>
            </p:nvSpPr>
            <p:spPr>
              <a:xfrm>
                <a:off x="535801" y="1504245"/>
                <a:ext cx="7920000" cy="4563942"/>
              </a:xfrm>
              <a:prstGeom prst="rect">
                <a:avLst/>
              </a:prstGeom>
            </p:spPr>
            <p:txBody>
              <a:bodyPr wrap="square">
                <a:spAutoFit/>
              </a:bodyPr>
              <a:lstStyle/>
              <a:p>
                <a:pPr algn="just">
                  <a:lnSpc>
                    <a:spcPct val="120000"/>
                  </a:lnSpc>
                  <a:spcAft>
                    <a:spcPts val="0"/>
                  </a:spcAft>
                </a:pPr>
                <a:r>
                  <a:rPr lang="zh-CN" altLang="zh-CN" sz="2000" kern="100" dirty="0">
                    <a:latin typeface="Calibri" panose="020F0502020204030204" pitchFamily="34" charset="0"/>
                    <a:ea typeface="楷体" panose="02010609060101010101" pitchFamily="49" charset="-122"/>
                    <a:cs typeface="Calibri" panose="020F0502020204030204" pitchFamily="34" charset="0"/>
                  </a:rPr>
                  <a:t>既然铅的暴露量是由是否使用铅管即</a:t>
                </a:r>
                <a:r>
                  <a:rPr lang="en-US" altLang="zh-CN" sz="2000" kern="100" dirty="0">
                    <a:latin typeface="Calibri" panose="020F0502020204030204" pitchFamily="34" charset="0"/>
                    <a:ea typeface="楷体" panose="02010609060101010101" pitchFamily="49" charset="-122"/>
                    <a:cs typeface="Calibri" panose="020F0502020204030204" pitchFamily="34" charset="0"/>
                  </a:rPr>
                  <a:t>lead</a:t>
                </a:r>
                <a:r>
                  <a:rPr lang="zh-CN" altLang="zh-CN" sz="2000" kern="100" dirty="0">
                    <a:latin typeface="Calibri" panose="020F0502020204030204" pitchFamily="34" charset="0"/>
                    <a:ea typeface="楷体" panose="02010609060101010101" pitchFamily="49" charset="-122"/>
                    <a:cs typeface="Calibri" panose="020F0502020204030204" pitchFamily="34" charset="0"/>
                  </a:rPr>
                  <a:t>变量表示，那么</a:t>
                </a:r>
                <a:r>
                  <a:rPr lang="zh-CN" altLang="zh-CN" sz="2000" b="1" kern="100" dirty="0">
                    <a:solidFill>
                      <a:srgbClr val="C00000"/>
                    </a:solidFill>
                    <a:latin typeface="Calibri" panose="020F0502020204030204" pitchFamily="34" charset="0"/>
                    <a:ea typeface="楷体" panose="02010609060101010101" pitchFamily="49" charset="-122"/>
                    <a:cs typeface="Calibri" panose="020F0502020204030204" pitchFamily="34" charset="0"/>
                  </a:rPr>
                  <a:t>在使用铅管和不使用铅管的城市里，婴儿的死亡率是否有显著的差距呢？</a:t>
                </a:r>
              </a:p>
              <a:p>
                <a:pPr algn="just">
                  <a:lnSpc>
                    <a:spcPct val="120000"/>
                  </a:lnSpc>
                  <a:spcBef>
                    <a:spcPts val="1200"/>
                  </a:spcBef>
                  <a:spcAft>
                    <a:spcPts val="0"/>
                  </a:spcAft>
                </a:pPr>
                <a:r>
                  <a:rPr lang="zh-CN" altLang="zh-CN" sz="2000" kern="100" dirty="0">
                    <a:latin typeface="Calibri" panose="020F0502020204030204" pitchFamily="34" charset="0"/>
                    <a:ea typeface="楷体" panose="02010609060101010101" pitchFamily="49" charset="-122"/>
                    <a:cs typeface="Calibri" panose="020F0502020204030204" pitchFamily="34" charset="0"/>
                  </a:rPr>
                  <a:t>数据集中</a:t>
                </a:r>
                <a:r>
                  <a:rPr lang="en-US" altLang="zh-CN" sz="2000" kern="100" dirty="0">
                    <a:latin typeface="Calibri" panose="020F0502020204030204" pitchFamily="34" charset="0"/>
                    <a:ea typeface="楷体" panose="02010609060101010101" pitchFamily="49" charset="-122"/>
                    <a:cs typeface="Calibri" panose="020F0502020204030204" pitchFamily="34" charset="0"/>
                  </a:rPr>
                  <a:t>lead</a:t>
                </a:r>
                <a:r>
                  <a:rPr lang="zh-CN" altLang="zh-CN" sz="2000" kern="100" dirty="0">
                    <a:latin typeface="Calibri" panose="020F0502020204030204" pitchFamily="34" charset="0"/>
                    <a:ea typeface="楷体" panose="02010609060101010101" pitchFamily="49" charset="-122"/>
                    <a:cs typeface="Calibri" panose="020F0502020204030204" pitchFamily="34" charset="0"/>
                  </a:rPr>
                  <a:t>变量是</a:t>
                </a:r>
                <a:r>
                  <a:rPr lang="en-US" altLang="zh-CN" sz="2000" kern="100" dirty="0">
                    <a:latin typeface="Calibri" panose="020F0502020204030204" pitchFamily="34" charset="0"/>
                    <a:ea typeface="楷体" panose="02010609060101010101" pitchFamily="49" charset="-122"/>
                    <a:cs typeface="Calibri" panose="020F0502020204030204" pitchFamily="34" charset="0"/>
                  </a:rPr>
                  <a:t>0-1</a:t>
                </a:r>
                <a:r>
                  <a:rPr lang="zh-CN" altLang="zh-CN" sz="2000" kern="100" dirty="0">
                    <a:latin typeface="Calibri" panose="020F0502020204030204" pitchFamily="34" charset="0"/>
                    <a:ea typeface="楷体" panose="02010609060101010101" pitchFamily="49" charset="-122"/>
                    <a:cs typeface="Calibri" panose="020F0502020204030204" pitchFamily="34" charset="0"/>
                  </a:rPr>
                  <a:t>变量，</a:t>
                </a:r>
                <a:r>
                  <a:rPr lang="en-US" altLang="zh-CN" sz="2000" kern="100" dirty="0">
                    <a:latin typeface="Calibri" panose="020F0502020204030204" pitchFamily="34" charset="0"/>
                    <a:ea typeface="楷体" panose="02010609060101010101" pitchFamily="49" charset="-122"/>
                    <a:cs typeface="Calibri" panose="020F0502020204030204" pitchFamily="34" charset="0"/>
                  </a:rPr>
                  <a:t>lead</a:t>
                </a:r>
                <a:r>
                  <a:rPr lang="zh-CN" altLang="zh-CN" sz="2000" kern="100" dirty="0">
                    <a:latin typeface="Calibri" panose="020F0502020204030204" pitchFamily="34" charset="0"/>
                    <a:ea typeface="楷体" panose="02010609060101010101" pitchFamily="49" charset="-122"/>
                    <a:cs typeface="Calibri" panose="020F0502020204030204" pitchFamily="34" charset="0"/>
                  </a:rPr>
                  <a:t>因子有两个水平，可考虑进行单因素方差分析来</a:t>
                </a:r>
                <a:r>
                  <a:rPr lang="zh-CN" altLang="en-US" sz="2000" kern="100" dirty="0">
                    <a:latin typeface="Calibri" panose="020F0502020204030204" pitchFamily="34" charset="0"/>
                    <a:ea typeface="楷体" panose="02010609060101010101" pitchFamily="49" charset="-122"/>
                    <a:cs typeface="Calibri" panose="020F0502020204030204" pitchFamily="34" charset="0"/>
                  </a:rPr>
                  <a:t>检验</a:t>
                </a:r>
                <a:r>
                  <a:rPr lang="en-US" altLang="zh-CN" sz="2000" kern="100" dirty="0">
                    <a:latin typeface="Calibri" panose="020F0502020204030204" pitchFamily="34" charset="0"/>
                    <a:ea typeface="楷体" panose="02010609060101010101" pitchFamily="49" charset="-122"/>
                    <a:cs typeface="Calibri" panose="020F0502020204030204" pitchFamily="34" charset="0"/>
                  </a:rPr>
                  <a:t>lead</a:t>
                </a:r>
                <a:r>
                  <a:rPr lang="zh-CN" altLang="zh-CN" sz="2000" kern="100" dirty="0">
                    <a:latin typeface="Calibri" panose="020F0502020204030204" pitchFamily="34" charset="0"/>
                    <a:ea typeface="楷体" panose="02010609060101010101" pitchFamily="49" charset="-122"/>
                    <a:cs typeface="Calibri" panose="020F0502020204030204" pitchFamily="34" charset="0"/>
                  </a:rPr>
                  <a:t>状态不同时，婴儿死亡率的均值是否不一样。即作如下假设检验</a:t>
                </a:r>
                <a:r>
                  <a:rPr lang="zh-CN" altLang="en-US" sz="2000" kern="100" dirty="0">
                    <a:latin typeface="Calibri" panose="020F0502020204030204" pitchFamily="34" charset="0"/>
                    <a:ea typeface="楷体" panose="02010609060101010101" pitchFamily="49" charset="-122"/>
                    <a:cs typeface="Calibri" panose="020F0502020204030204" pitchFamily="34" charset="0"/>
                  </a:rPr>
                  <a:t>：</a:t>
                </a:r>
                <a:endParaRPr lang="zh-CN" altLang="zh-CN" sz="2000" kern="100" dirty="0">
                  <a:latin typeface="Calibri" panose="020F0502020204030204" pitchFamily="34" charset="0"/>
                  <a:ea typeface="楷体" panose="02010609060101010101" pitchFamily="49" charset="-122"/>
                  <a:cs typeface="Calibri" panose="020F0502020204030204" pitchFamily="34" charset="0"/>
                </a:endParaRPr>
              </a:p>
              <a:p>
                <a:pPr algn="just">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en-CN" sz="2000" i="1">
                              <a:latin typeface="Cambria Math" panose="02040503050406030204" pitchFamily="18" charset="0"/>
                            </a:rPr>
                          </m:ctrlPr>
                        </m:sSubPr>
                        <m:e>
                          <m:r>
                            <m:rPr>
                              <m:sty m:val="p"/>
                            </m:rPr>
                            <a:rPr lang="en-US" sz="2000">
                              <a:latin typeface="Cambria Math" panose="02040503050406030204" pitchFamily="18" charset="0"/>
                            </a:rPr>
                            <m:t>H</m:t>
                          </m:r>
                        </m:e>
                        <m:sub>
                          <m:r>
                            <a:rPr lang="en-US" sz="2000">
                              <a:latin typeface="Cambria Math" panose="02040503050406030204" pitchFamily="18" charset="0"/>
                            </a:rPr>
                            <m:t>0</m:t>
                          </m:r>
                        </m:sub>
                      </m:sSub>
                      <m:r>
                        <a:rPr lang="en-US" sz="2000" i="1">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CN" sz="2000" i="1">
                              <a:latin typeface="Cambria Math" panose="02040503050406030204" pitchFamily="18" charset="0"/>
                            </a:rPr>
                          </m:ctrlPr>
                        </m:sSubPr>
                        <m:e>
                          <m:r>
                            <m:rPr>
                              <m:sty m:val="p"/>
                            </m:rPr>
                            <a:rPr lang="en-US" sz="2000">
                              <a:latin typeface="Cambria Math" panose="02040503050406030204" pitchFamily="18" charset="0"/>
                            </a:rPr>
                            <m:t>H</m:t>
                          </m:r>
                        </m:e>
                        <m:sub>
                          <m:r>
                            <a:rPr lang="en-US" sz="2000">
                              <a:latin typeface="Cambria Math" panose="02040503050406030204" pitchFamily="18" charset="0"/>
                            </a:rPr>
                            <m:t>1</m:t>
                          </m:r>
                        </m:sub>
                      </m:sSub>
                      <m:r>
                        <a:rPr lang="en-US" sz="2000" i="1">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0</m:t>
                          </m:r>
                        </m:sub>
                      </m:sSub>
                      <m:r>
                        <a:rPr lang="en-US" sz="2000" i="1">
                          <a:latin typeface="Cambria Math" panose="02040503050406030204" pitchFamily="18" charset="0"/>
                        </a:rPr>
                        <m:t>≠</m:t>
                      </m:r>
                      <m:sSub>
                        <m:sSubPr>
                          <m:ctrlPr>
                            <a:rPr lang="en-CN" sz="2000" i="1">
                              <a:latin typeface="Cambria Math" panose="02040503050406030204" pitchFamily="18" charset="0"/>
                            </a:rPr>
                          </m:ctrlPr>
                        </m:sSubPr>
                        <m:e>
                          <m:r>
                            <a:rPr lang="en-US" sz="2000" i="1">
                              <a:latin typeface="Cambria Math" panose="02040503050406030204" pitchFamily="18" charset="0"/>
                            </a:rPr>
                            <m:t>𝜇</m:t>
                          </m:r>
                        </m:e>
                        <m:sub>
                          <m:r>
                            <a:rPr lang="en-US" sz="2000" i="1">
                              <a:latin typeface="Cambria Math" panose="02040503050406030204" pitchFamily="18" charset="0"/>
                            </a:rPr>
                            <m:t>1</m:t>
                          </m:r>
                        </m:sub>
                      </m:sSub>
                      <m:r>
                        <a:rPr lang="en-US" sz="2000" i="1">
                          <a:latin typeface="Cambria Math" panose="02040503050406030204" pitchFamily="18" charset="0"/>
                        </a:rPr>
                        <m:t> </m:t>
                      </m:r>
                    </m:oMath>
                  </m:oMathPara>
                </a14:m>
                <a:endParaRPr lang="zh-CN" altLang="zh-CN" sz="2000" kern="100" dirty="0">
                  <a:latin typeface="Calibri" panose="020F0502020204030204" pitchFamily="34" charset="0"/>
                  <a:ea typeface="楷体" panose="02010609060101010101" pitchFamily="49" charset="-122"/>
                  <a:cs typeface="Calibri" panose="020F0502020204030204" pitchFamily="34" charset="0"/>
                </a:endParaRPr>
              </a:p>
              <a:p>
                <a:pPr algn="just">
                  <a:lnSpc>
                    <a:spcPct val="120000"/>
                  </a:lnSpc>
                  <a:spcBef>
                    <a:spcPts val="2400"/>
                  </a:spcBef>
                  <a:spcAft>
                    <a:spcPts val="0"/>
                  </a:spcAft>
                </a:pPr>
                <a:r>
                  <a:rPr lang="zh-CN" altLang="zh-CN" sz="2000" b="1" kern="100" dirty="0">
                    <a:latin typeface="Calibri" panose="020F0502020204030204" pitchFamily="34" charset="0"/>
                    <a:ea typeface="楷体" panose="02010609060101010101" pitchFamily="49" charset="-122"/>
                    <a:cs typeface="Calibri" panose="020F0502020204030204" pitchFamily="34" charset="0"/>
                  </a:rPr>
                  <a:t>在进行方差分析前，还需要检验问题是否满足以下假设：</a:t>
                </a:r>
              </a:p>
              <a:p>
                <a:pPr algn="just">
                  <a:lnSpc>
                    <a:spcPct val="150000"/>
                  </a:lnSpc>
                  <a:spcAft>
                    <a:spcPts val="0"/>
                  </a:spcAft>
                </a:pPr>
                <a:r>
                  <a:rPr lang="zh-CN" altLang="zh-CN" sz="2000" kern="100" dirty="0">
                    <a:latin typeface="Calibri" panose="020F0502020204030204" pitchFamily="34" charset="0"/>
                    <a:ea typeface="楷体" panose="02010609060101010101" pitchFamily="49" charset="-122"/>
                    <a:cs typeface="Calibri" panose="020F0502020204030204" pitchFamily="34" charset="0"/>
                  </a:rPr>
                  <a:t>①</a:t>
                </a:r>
                <a:r>
                  <a:rPr lang="zh-CN" altLang="en-US" sz="2000" kern="100" dirty="0">
                    <a:latin typeface="Calibri" panose="020F0502020204030204" pitchFamily="34" charset="0"/>
                    <a:ea typeface="楷体" panose="02010609060101010101" pitchFamily="49" charset="-122"/>
                    <a:cs typeface="Calibri" panose="020F0502020204030204" pitchFamily="34" charset="0"/>
                  </a:rPr>
                  <a:t>  </a:t>
                </a:r>
                <a:r>
                  <a:rPr lang="zh-CN" altLang="zh-CN" sz="2000" kern="100" dirty="0">
                    <a:latin typeface="Calibri" panose="020F0502020204030204" pitchFamily="34" charset="0"/>
                    <a:ea typeface="楷体" panose="02010609060101010101" pitchFamily="49" charset="-122"/>
                    <a:cs typeface="Calibri" panose="020F0502020204030204" pitchFamily="34" charset="0"/>
                  </a:rPr>
                  <a:t>每一总体是否为正态分布</a:t>
                </a:r>
                <a:endParaRPr lang="en-US" altLang="zh-CN" sz="2000" kern="100" dirty="0">
                  <a:latin typeface="Calibri" panose="020F0502020204030204" pitchFamily="34" charset="0"/>
                  <a:ea typeface="楷体" panose="02010609060101010101" pitchFamily="49" charset="-122"/>
                  <a:cs typeface="Calibri" panose="020F0502020204030204" pitchFamily="34" charset="0"/>
                </a:endParaRPr>
              </a:p>
              <a:p>
                <a:pPr algn="just">
                  <a:lnSpc>
                    <a:spcPct val="150000"/>
                  </a:lnSpc>
                  <a:spcAft>
                    <a:spcPts val="0"/>
                  </a:spcAft>
                </a:pPr>
                <a:r>
                  <a:rPr lang="zh-CN" altLang="zh-CN" sz="2000" kern="100" dirty="0">
                    <a:latin typeface="Calibri" panose="020F0502020204030204" pitchFamily="34" charset="0"/>
                    <a:ea typeface="楷体" panose="02010609060101010101" pitchFamily="49" charset="-122"/>
                    <a:cs typeface="Calibri" panose="020F0502020204030204" pitchFamily="34" charset="0"/>
                  </a:rPr>
                  <a:t>②</a:t>
                </a:r>
                <a:r>
                  <a:rPr lang="zh-CN" altLang="en-US" sz="2000" kern="100" dirty="0">
                    <a:latin typeface="Calibri" panose="020F0502020204030204" pitchFamily="34" charset="0"/>
                    <a:ea typeface="楷体" panose="02010609060101010101" pitchFamily="49" charset="-122"/>
                    <a:cs typeface="Calibri" panose="020F0502020204030204" pitchFamily="34" charset="0"/>
                  </a:rPr>
                  <a:t> </a:t>
                </a:r>
                <a:r>
                  <a:rPr lang="zh-CN" altLang="zh-CN" sz="2000" kern="100" dirty="0">
                    <a:latin typeface="Calibri" panose="020F0502020204030204" pitchFamily="34" charset="0"/>
                    <a:ea typeface="楷体" panose="02010609060101010101" pitchFamily="49" charset="-122"/>
                    <a:cs typeface="Calibri" panose="020F0502020204030204" pitchFamily="34" charset="0"/>
                  </a:rPr>
                  <a:t>每一总体的方差是否相等（方差齐性检验，在这里可以使用</a:t>
                </a:r>
                <a:r>
                  <a:rPr lang="en-US" altLang="zh-CN" sz="2000" kern="100" dirty="0">
                    <a:latin typeface="Calibri" panose="020F0502020204030204" pitchFamily="34" charset="0"/>
                    <a:ea typeface="楷体" panose="02010609060101010101" pitchFamily="49" charset="-122"/>
                    <a:cs typeface="Calibri" panose="020F0502020204030204" pitchFamily="34" charset="0"/>
                  </a:rPr>
                  <a:t>F</a:t>
                </a:r>
                <a:r>
                  <a:rPr lang="zh-CN" altLang="zh-CN" sz="2000" kern="100" dirty="0">
                    <a:latin typeface="Calibri" panose="020F0502020204030204" pitchFamily="34" charset="0"/>
                    <a:ea typeface="楷体" panose="02010609060101010101" pitchFamily="49" charset="-122"/>
                    <a:cs typeface="Calibri" panose="020F0502020204030204" pitchFamily="34" charset="0"/>
                  </a:rPr>
                  <a:t>检验）</a:t>
                </a:r>
              </a:p>
              <a:p>
                <a:pPr algn="just">
                  <a:lnSpc>
                    <a:spcPct val="150000"/>
                  </a:lnSpc>
                  <a:spcAft>
                    <a:spcPts val="0"/>
                  </a:spcAft>
                </a:pPr>
                <a:r>
                  <a:rPr lang="zh-CN" altLang="zh-CN" sz="2000" kern="100" dirty="0">
                    <a:latin typeface="Calibri" panose="020F0502020204030204" pitchFamily="34" charset="0"/>
                    <a:ea typeface="楷体" panose="02010609060101010101" pitchFamily="49" charset="-122"/>
                    <a:cs typeface="Calibri" panose="020F0502020204030204" pitchFamily="34" charset="0"/>
                  </a:rPr>
                  <a:t>③</a:t>
                </a:r>
                <a:r>
                  <a:rPr lang="zh-CN" altLang="en-US" sz="2000" kern="100" dirty="0">
                    <a:latin typeface="Calibri" panose="020F0502020204030204" pitchFamily="34" charset="0"/>
                    <a:ea typeface="楷体" panose="02010609060101010101" pitchFamily="49" charset="-122"/>
                    <a:cs typeface="Calibri" panose="020F0502020204030204" pitchFamily="34" charset="0"/>
                  </a:rPr>
                  <a:t>  </a:t>
                </a:r>
                <a:r>
                  <a:rPr lang="zh-CN" altLang="zh-CN" sz="2000" kern="100" dirty="0">
                    <a:latin typeface="Calibri" panose="020F0502020204030204" pitchFamily="34" charset="0"/>
                    <a:ea typeface="楷体" panose="02010609060101010101" pitchFamily="49" charset="-122"/>
                    <a:cs typeface="Calibri" panose="020F0502020204030204" pitchFamily="34" charset="0"/>
                  </a:rPr>
                  <a:t>每一总体中的样本结果相互独立</a:t>
                </a:r>
              </a:p>
            </p:txBody>
          </p:sp>
        </mc:Choice>
        <mc:Fallback xmlns="">
          <p:sp>
            <p:nvSpPr>
              <p:cNvPr id="2" name="矩形 1"/>
              <p:cNvSpPr>
                <a:spLocks noRot="1" noChangeAspect="1" noMove="1" noResize="1" noEditPoints="1" noAdjustHandles="1" noChangeArrowheads="1" noChangeShapeType="1" noTextEdit="1"/>
              </p:cNvSpPr>
              <p:nvPr/>
            </p:nvSpPr>
            <p:spPr>
              <a:xfrm>
                <a:off x="535801" y="1504245"/>
                <a:ext cx="7920000" cy="4563942"/>
              </a:xfrm>
              <a:prstGeom prst="rect">
                <a:avLst/>
              </a:prstGeom>
              <a:blipFill>
                <a:blip r:embed="rId3"/>
                <a:stretch>
                  <a:fillRect l="-962" t="-556" r="-4006" b="-1111"/>
                </a:stretch>
              </a:blipFill>
            </p:spPr>
            <p:txBody>
              <a:bodyPr/>
              <a:lstStyle/>
              <a:p>
                <a:r>
                  <a:rPr lang="en-CN">
                    <a:noFill/>
                  </a:rPr>
                  <a:t> </a:t>
                </a:r>
              </a:p>
            </p:txBody>
          </p:sp>
        </mc:Fallback>
      </mc:AlternateContent>
    </p:spTree>
    <p:extLst>
      <p:ext uri="{BB962C8B-B14F-4D97-AF65-F5344CB8AC3E}">
        <p14:creationId xmlns:p14="http://schemas.microsoft.com/office/powerpoint/2010/main" val="3629670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4.2 </a:t>
            </a:r>
            <a:r>
              <a:rPr lang="zh-CN" altLang="en-US" sz="4000" b="1" dirty="0">
                <a:solidFill>
                  <a:srgbClr val="751718"/>
                </a:solidFill>
                <a:cs typeface="+mn-cs"/>
              </a:rPr>
              <a:t>方差分析</a:t>
            </a:r>
          </a:p>
        </p:txBody>
      </p:sp>
      <p:sp>
        <p:nvSpPr>
          <p:cNvPr id="5" name="矩形 4"/>
          <p:cNvSpPr/>
          <p:nvPr/>
        </p:nvSpPr>
        <p:spPr>
          <a:xfrm>
            <a:off x="651556" y="1538529"/>
            <a:ext cx="7688489" cy="801373"/>
          </a:xfrm>
          <a:prstGeom prst="rect">
            <a:avLst/>
          </a:prstGeom>
        </p:spPr>
        <p:txBody>
          <a:bodyPr wrap="square">
            <a:spAutoFit/>
          </a:bodyPr>
          <a:lstStyle/>
          <a:p>
            <a:pPr algn="just">
              <a:lnSpc>
                <a:spcPct val="120000"/>
              </a:lnSpc>
            </a:pPr>
            <a:r>
              <a:rPr lang="zh-CN" altLang="zh-CN" sz="2000" kern="100" dirty="0">
                <a:latin typeface="Calibri" panose="020F0502020204030204" pitchFamily="34" charset="0"/>
                <a:ea typeface="楷体" panose="02010609060101010101" pitchFamily="49" charset="-122"/>
                <a:cs typeface="Calibri" panose="020F0502020204030204" pitchFamily="34" charset="0"/>
              </a:rPr>
              <a:t>绘制直方图观察，数据大致呈现出了正态分布先上升再下降的对称趋势</a:t>
            </a:r>
            <a:r>
              <a:rPr lang="zh-CN" altLang="en-US" sz="2000" kern="100" dirty="0">
                <a:latin typeface="Calibri" panose="020F0502020204030204" pitchFamily="34" charset="0"/>
                <a:ea typeface="楷体" panose="02010609060101010101" pitchFamily="49" charset="-122"/>
                <a:cs typeface="Calibri" panose="020F0502020204030204" pitchFamily="34" charset="0"/>
              </a:rPr>
              <a:t>，可</a:t>
            </a:r>
            <a:r>
              <a:rPr lang="zh-CN" altLang="en-US" sz="2000" b="1" kern="100" dirty="0">
                <a:solidFill>
                  <a:srgbClr val="C00000"/>
                </a:solidFill>
                <a:latin typeface="Calibri" panose="020F0502020204030204" pitchFamily="34" charset="0"/>
                <a:ea typeface="楷体" panose="02010609060101010101" pitchFamily="49" charset="-122"/>
                <a:cs typeface="Calibri" panose="020F0502020204030204" pitchFamily="34" charset="0"/>
              </a:rPr>
              <a:t>暂且假设</a:t>
            </a:r>
            <a:r>
              <a:rPr lang="zh-CN" altLang="en-US" sz="2000" kern="100" dirty="0">
                <a:latin typeface="Calibri" panose="020F0502020204030204" pitchFamily="34" charset="0"/>
                <a:ea typeface="楷体" panose="02010609060101010101" pitchFamily="49" charset="-122"/>
                <a:cs typeface="Calibri" panose="020F0502020204030204" pitchFamily="34" charset="0"/>
              </a:rPr>
              <a:t>婴儿死亡率数据服从正态分布（图</a:t>
            </a:r>
            <a:r>
              <a:rPr lang="en-US" altLang="zh-CN" sz="2000" kern="100" dirty="0">
                <a:latin typeface="Calibri" panose="020F0502020204030204" pitchFamily="34" charset="0"/>
                <a:ea typeface="楷体" panose="02010609060101010101" pitchFamily="49" charset="-122"/>
                <a:cs typeface="Calibri" panose="020F0502020204030204" pitchFamily="34" charset="0"/>
              </a:rPr>
              <a:t>4.1</a:t>
            </a:r>
            <a:r>
              <a:rPr lang="zh-CN" altLang="en-US" sz="2000" kern="100" dirty="0">
                <a:latin typeface="Calibri" panose="020F0502020204030204" pitchFamily="34" charset="0"/>
                <a:ea typeface="楷体" panose="02010609060101010101" pitchFamily="49" charset="-122"/>
                <a:cs typeface="Calibri" panose="020F0502020204030204" pitchFamily="34" charset="0"/>
              </a:rPr>
              <a:t>、图</a:t>
            </a:r>
            <a:r>
              <a:rPr lang="en-US" altLang="zh-CN" sz="2000" kern="100" dirty="0">
                <a:latin typeface="Calibri" panose="020F0502020204030204" pitchFamily="34" charset="0"/>
                <a:ea typeface="楷体" panose="02010609060101010101" pitchFamily="49" charset="-122"/>
                <a:cs typeface="Calibri" panose="020F0502020204030204" pitchFamily="34" charset="0"/>
              </a:rPr>
              <a:t>4.2</a:t>
            </a:r>
            <a:r>
              <a:rPr lang="zh-CN" altLang="en-US" sz="2000" kern="100" dirty="0">
                <a:latin typeface="Calibri" panose="020F0502020204030204" pitchFamily="34" charset="0"/>
                <a:ea typeface="楷体" panose="02010609060101010101" pitchFamily="49" charset="-122"/>
                <a:cs typeface="Calibri" panose="020F0502020204030204" pitchFamily="34" charset="0"/>
              </a:rPr>
              <a:t>）。</a:t>
            </a:r>
            <a:endParaRPr lang="zh-CN" altLang="en-US" sz="2000" dirty="0">
              <a:latin typeface="Calibri" panose="020F0502020204030204" pitchFamily="34" charset="0"/>
              <a:ea typeface="楷体" panose="02010609060101010101" pitchFamily="49" charset="-122"/>
              <a:cs typeface="Calibri" panose="020F0502020204030204" pitchFamily="34" charset="0"/>
            </a:endParaRP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a:xfrm>
            <a:off x="651555" y="2617356"/>
            <a:ext cx="3682319" cy="2353359"/>
          </a:xfrm>
          <a:prstGeom prst="rect">
            <a:avLst/>
          </a:prstGeom>
          <a:noFill/>
        </p:spPr>
      </p:pic>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a:xfrm>
            <a:off x="4750252" y="2646590"/>
            <a:ext cx="3589793" cy="2294890"/>
          </a:xfrm>
          <a:prstGeom prst="rect">
            <a:avLst/>
          </a:prstGeom>
          <a:noFill/>
        </p:spPr>
      </p:pic>
      <p:sp>
        <p:nvSpPr>
          <p:cNvPr id="2" name="矩形 1"/>
          <p:cNvSpPr/>
          <p:nvPr/>
        </p:nvSpPr>
        <p:spPr>
          <a:xfrm>
            <a:off x="1526744" y="5201202"/>
            <a:ext cx="1931939" cy="330155"/>
          </a:xfrm>
          <a:prstGeom prst="rect">
            <a:avLst/>
          </a:prstGeom>
        </p:spPr>
        <p:txBody>
          <a:bodyPr wrap="none">
            <a:spAutoFit/>
          </a:bodyPr>
          <a:lstStyle/>
          <a:p>
            <a:pPr indent="266700" algn="ctr">
              <a:lnSpc>
                <a:spcPct val="120000"/>
              </a:lnSpc>
              <a:spcAft>
                <a:spcPts val="0"/>
              </a:spcAft>
            </a:pP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图</a:t>
            </a:r>
            <a:r>
              <a:rPr lang="en-US" altLang="zh-CN" sz="1400" kern="100" dirty="0">
                <a:latin typeface="Times New Roman" panose="02020603050405020304" pitchFamily="18" charset="0"/>
                <a:ea typeface="KaiTi" panose="02010609060101010101" pitchFamily="49" charset="-122"/>
                <a:cs typeface="Times New Roman" panose="02020603050405020304" pitchFamily="18" charset="0"/>
              </a:rPr>
              <a:t>4.1 lead=1</a:t>
            </a: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直方图</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0" name="矩形 9"/>
          <p:cNvSpPr/>
          <p:nvPr/>
        </p:nvSpPr>
        <p:spPr>
          <a:xfrm>
            <a:off x="5713830" y="5223580"/>
            <a:ext cx="1662635" cy="307777"/>
          </a:xfrm>
          <a:prstGeom prst="rect">
            <a:avLst/>
          </a:prstGeom>
        </p:spPr>
        <p:txBody>
          <a:bodyPr wrap="none">
            <a:spAutoFit/>
          </a:bodyPr>
          <a:lstStyle/>
          <a:p>
            <a:pPr algn="ctr">
              <a:spcAft>
                <a:spcPts val="0"/>
              </a:spcAft>
            </a:pP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图</a:t>
            </a:r>
            <a:r>
              <a:rPr lang="en-US" altLang="zh-CN" sz="1400" kern="100" dirty="0">
                <a:latin typeface="Times New Roman" panose="02020603050405020304" pitchFamily="18" charset="0"/>
                <a:ea typeface="KaiTi" panose="02010609060101010101" pitchFamily="49" charset="-122"/>
                <a:cs typeface="Times New Roman" panose="02020603050405020304" pitchFamily="18" charset="0"/>
              </a:rPr>
              <a:t>4.2 lead=0</a:t>
            </a: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直方图</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72318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4.2 </a:t>
            </a:r>
            <a:r>
              <a:rPr lang="zh-CN" altLang="en-US" sz="4000" b="1" dirty="0">
                <a:solidFill>
                  <a:srgbClr val="751718"/>
                </a:solidFill>
                <a:cs typeface="+mn-cs"/>
              </a:rPr>
              <a:t>方差分析</a:t>
            </a:r>
          </a:p>
        </p:txBody>
      </p:sp>
      <p:sp>
        <p:nvSpPr>
          <p:cNvPr id="11" name="矩形 10"/>
          <p:cNvSpPr/>
          <p:nvPr/>
        </p:nvSpPr>
        <p:spPr>
          <a:xfrm>
            <a:off x="645887" y="1594561"/>
            <a:ext cx="7920000" cy="811761"/>
          </a:xfrm>
          <a:prstGeom prst="rect">
            <a:avLst/>
          </a:prstGeom>
        </p:spPr>
        <p:txBody>
          <a:bodyPr wrap="square">
            <a:spAutoFit/>
          </a:bodyPr>
          <a:lstStyle/>
          <a:p>
            <a:pPr algn="just">
              <a:lnSpc>
                <a:spcPct val="120000"/>
              </a:lnSpc>
            </a:pPr>
            <a:r>
              <a:rPr lang="zh-CN" altLang="zh-CN" sz="2000" kern="100" dirty="0">
                <a:latin typeface="Calibri" panose="020F0502020204030204" pitchFamily="34" charset="0"/>
                <a:ea typeface="楷体" panose="02010609060101010101" pitchFamily="49" charset="-122"/>
                <a:cs typeface="Calibri" panose="020F0502020204030204" pitchFamily="34" charset="0"/>
              </a:rPr>
              <a:t>由于问题中只有两个水平，故可使用</a:t>
            </a:r>
            <a:r>
              <a:rPr lang="en-US" altLang="zh-CN" sz="2000" kern="100" dirty="0">
                <a:latin typeface="Calibri" panose="020F0502020204030204" pitchFamily="34" charset="0"/>
                <a:ea typeface="楷体" panose="02010609060101010101" pitchFamily="49" charset="-122"/>
                <a:cs typeface="Calibri" panose="020F0502020204030204" pitchFamily="34" charset="0"/>
              </a:rPr>
              <a:t>F</a:t>
            </a:r>
            <a:r>
              <a:rPr lang="zh-CN" altLang="zh-CN" sz="2000" kern="100" dirty="0">
                <a:latin typeface="Calibri" panose="020F0502020204030204" pitchFamily="34" charset="0"/>
                <a:ea typeface="楷体" panose="02010609060101010101" pitchFamily="49" charset="-122"/>
                <a:cs typeface="Calibri" panose="020F0502020204030204" pitchFamily="34" charset="0"/>
              </a:rPr>
              <a:t>检验来判断方差是否相等，在</a:t>
            </a:r>
            <a:r>
              <a:rPr lang="en-US" altLang="zh-CN" sz="2000" kern="100" dirty="0">
                <a:latin typeface="Calibri" panose="020F0502020204030204" pitchFamily="34" charset="0"/>
                <a:ea typeface="楷体" panose="02010609060101010101" pitchFamily="49" charset="-122"/>
                <a:cs typeface="Calibri" panose="020F0502020204030204" pitchFamily="34" charset="0"/>
              </a:rPr>
              <a:t>Excel</a:t>
            </a:r>
            <a:r>
              <a:rPr lang="zh-CN" altLang="zh-CN" sz="2000" kern="100" dirty="0">
                <a:latin typeface="Calibri" panose="020F0502020204030204" pitchFamily="34" charset="0"/>
                <a:ea typeface="楷体" panose="02010609060101010101" pitchFamily="49" charset="-122"/>
                <a:cs typeface="Calibri" panose="020F0502020204030204" pitchFamily="34" charset="0"/>
              </a:rPr>
              <a:t>的数据分析中选择</a:t>
            </a:r>
            <a:r>
              <a:rPr lang="en-US" altLang="zh-CN" sz="2000" b="1" kern="100" dirty="0">
                <a:solidFill>
                  <a:srgbClr val="C00000"/>
                </a:solidFill>
                <a:latin typeface="Calibri" panose="020F0502020204030204" pitchFamily="34" charset="0"/>
                <a:ea typeface="楷体" panose="02010609060101010101" pitchFamily="49" charset="-122"/>
                <a:cs typeface="Calibri" panose="020F0502020204030204" pitchFamily="34" charset="0"/>
              </a:rPr>
              <a:t>F</a:t>
            </a:r>
            <a:r>
              <a:rPr lang="zh-CN" altLang="zh-CN" sz="2000" b="1" kern="100" dirty="0">
                <a:solidFill>
                  <a:srgbClr val="C00000"/>
                </a:solidFill>
                <a:latin typeface="Calibri" panose="020F0502020204030204" pitchFamily="34" charset="0"/>
                <a:ea typeface="楷体" panose="02010609060101010101" pitchFamily="49" charset="-122"/>
                <a:cs typeface="Calibri" panose="020F0502020204030204" pitchFamily="34" charset="0"/>
              </a:rPr>
              <a:t>检验</a:t>
            </a:r>
            <a:r>
              <a:rPr lang="en-US" altLang="zh-CN" sz="2000" b="1" kern="100" dirty="0">
                <a:solidFill>
                  <a:srgbClr val="C00000"/>
                </a:solidFill>
                <a:latin typeface="Calibri" panose="020F0502020204030204" pitchFamily="34" charset="0"/>
                <a:ea typeface="楷体" panose="02010609060101010101" pitchFamily="49" charset="-122"/>
                <a:cs typeface="Calibri" panose="020F0502020204030204" pitchFamily="34" charset="0"/>
              </a:rPr>
              <a:t>-</a:t>
            </a:r>
            <a:r>
              <a:rPr lang="zh-CN" altLang="zh-CN" sz="2000" b="1" kern="100" dirty="0">
                <a:solidFill>
                  <a:srgbClr val="C00000"/>
                </a:solidFill>
                <a:latin typeface="Calibri" panose="020F0502020204030204" pitchFamily="34" charset="0"/>
                <a:ea typeface="楷体" panose="02010609060101010101" pitchFamily="49" charset="-122"/>
                <a:cs typeface="Calibri" panose="020F0502020204030204" pitchFamily="34" charset="0"/>
              </a:rPr>
              <a:t>双样本方差</a:t>
            </a:r>
            <a:r>
              <a:rPr lang="zh-CN" altLang="zh-CN" sz="2000" kern="100" dirty="0">
                <a:latin typeface="Calibri" panose="020F0502020204030204" pitchFamily="34" charset="0"/>
                <a:ea typeface="楷体" panose="02010609060101010101" pitchFamily="49" charset="-122"/>
                <a:cs typeface="Calibri" panose="020F0502020204030204" pitchFamily="34" charset="0"/>
              </a:rPr>
              <a:t>得到如下结果</a:t>
            </a:r>
            <a:r>
              <a:rPr lang="zh-CN" altLang="en-US" sz="2000" kern="100" dirty="0">
                <a:latin typeface="Calibri" panose="020F0502020204030204" pitchFamily="34" charset="0"/>
                <a:ea typeface="楷体" panose="02010609060101010101" pitchFamily="49" charset="-122"/>
                <a:cs typeface="Calibri" panose="020F0502020204030204" pitchFamily="34" charset="0"/>
              </a:rPr>
              <a:t>：</a:t>
            </a:r>
            <a:endParaRPr lang="zh-CN" altLang="zh-CN" sz="2000" kern="100" dirty="0">
              <a:latin typeface="Calibri" panose="020F0502020204030204" pitchFamily="34" charset="0"/>
              <a:ea typeface="楷体" panose="02010609060101010101" pitchFamily="49" charset="-122"/>
              <a:cs typeface="Calibri" panose="020F0502020204030204" pitchFamily="34" charset="0"/>
            </a:endParaRPr>
          </a:p>
        </p:txBody>
      </p:sp>
      <mc:AlternateContent xmlns:mc="http://schemas.openxmlformats.org/markup-compatibility/2006">
        <mc:Choice xmlns:a14="http://schemas.microsoft.com/office/drawing/2010/main" Requires="a14">
          <p:sp>
            <p:nvSpPr>
              <p:cNvPr id="13" name="矩形 12"/>
              <p:cNvSpPr/>
              <p:nvPr/>
            </p:nvSpPr>
            <p:spPr>
              <a:xfrm>
                <a:off x="776516" y="5263439"/>
                <a:ext cx="7920000" cy="811761"/>
              </a:xfrm>
              <a:prstGeom prst="rect">
                <a:avLst/>
              </a:prstGeom>
            </p:spPr>
            <p:txBody>
              <a:bodyPr wrap="square">
                <a:spAutoFit/>
              </a:bodyPr>
              <a:lstStyle/>
              <a:p>
                <a:pPr algn="just">
                  <a:lnSpc>
                    <a:spcPct val="120000"/>
                  </a:lnSpc>
                </a:pPr>
                <a:r>
                  <a:rPr lang="zh-CN" altLang="zh-CN" sz="2000" kern="100" dirty="0">
                    <a:latin typeface="Calibri" panose="020F0502020204030204" pitchFamily="34" charset="0"/>
                    <a:ea typeface="楷体" panose="02010609060101010101" pitchFamily="49" charset="-122"/>
                    <a:cs typeface="Calibri" panose="020F0502020204030204" pitchFamily="34" charset="0"/>
                  </a:rPr>
                  <a:t>可以看到，</a:t>
                </a:r>
                <a14:m>
                  <m:oMath xmlns:m="http://schemas.openxmlformats.org/officeDocument/2006/math">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p</m:t>
                    </m:r>
                    <m:r>
                      <a:rPr lang="en-US" altLang="zh-CN" sz="2000"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kern="100">
                        <a:latin typeface="Cambria Math" panose="02040503050406030204" pitchFamily="18" charset="0"/>
                        <a:ea typeface="宋体" panose="02010600030101010101" pitchFamily="2" charset="-122"/>
                        <a:cs typeface="Times New Roman" panose="02020603050405020304" pitchFamily="18" charset="0"/>
                      </a:rPr>
                      <m:t>value</m:t>
                    </m:r>
                    <m:r>
                      <a:rPr lang="en-US" altLang="zh-CN" sz="2000" kern="100">
                        <a:latin typeface="Cambria Math" panose="02040503050406030204" pitchFamily="18" charset="0"/>
                        <a:ea typeface="宋体" panose="02010600030101010101" pitchFamily="2" charset="-122"/>
                        <a:cs typeface="Times New Roman" panose="02020603050405020304" pitchFamily="18" charset="0"/>
                      </a:rPr>
                      <m:t>≈0.392≫0.05</m:t>
                    </m:r>
                  </m:oMath>
                </a14:m>
                <a:r>
                  <a:rPr lang="zh-CN" altLang="zh-CN" sz="2000" kern="100" dirty="0">
                    <a:latin typeface="Calibri" panose="020F0502020204030204" pitchFamily="34" charset="0"/>
                    <a:ea typeface="楷体" panose="02010609060101010101" pitchFamily="49" charset="-122"/>
                    <a:cs typeface="Calibri" panose="020F0502020204030204" pitchFamily="34" charset="0"/>
                  </a:rPr>
                  <a:t>，</a:t>
                </a:r>
                <a:r>
                  <a:rPr lang="zh-CN" altLang="zh-CN" sz="2000" b="1" kern="100" dirty="0">
                    <a:solidFill>
                      <a:srgbClr val="C00000"/>
                    </a:solidFill>
                    <a:latin typeface="Calibri" panose="020F0502020204030204" pitchFamily="34" charset="0"/>
                    <a:ea typeface="楷体" panose="02010609060101010101" pitchFamily="49" charset="-122"/>
                    <a:cs typeface="Calibri" panose="020F0502020204030204" pitchFamily="34" charset="0"/>
                  </a:rPr>
                  <a:t>不能拒绝方差相等的原假设</a:t>
                </a:r>
                <a:r>
                  <a:rPr lang="zh-CN" altLang="zh-CN" sz="2000" kern="100" dirty="0">
                    <a:latin typeface="Calibri" panose="020F0502020204030204" pitchFamily="34" charset="0"/>
                    <a:ea typeface="楷体" panose="02010609060101010101" pitchFamily="49" charset="-122"/>
                    <a:cs typeface="Calibri" panose="020F0502020204030204" pitchFamily="34" charset="0"/>
                  </a:rPr>
                  <a:t>，故认为该问题可以使用单因素方差分析检验。</a:t>
                </a:r>
                <a:endParaRPr lang="zh-CN" altLang="en-US" sz="2000" dirty="0">
                  <a:latin typeface="Calibri" panose="020F0502020204030204" pitchFamily="34" charset="0"/>
                  <a:ea typeface="楷体" panose="02010609060101010101" pitchFamily="49" charset="-122"/>
                  <a:cs typeface="Calibri" panose="020F0502020204030204" pitchFamily="34" charset="0"/>
                </a:endParaRPr>
              </a:p>
            </p:txBody>
          </p:sp>
        </mc:Choice>
        <mc:Fallback>
          <p:sp>
            <p:nvSpPr>
              <p:cNvPr id="13" name="矩形 12"/>
              <p:cNvSpPr>
                <a:spLocks noRot="1" noChangeAspect="1" noMove="1" noResize="1" noEditPoints="1" noAdjustHandles="1" noChangeArrowheads="1" noChangeShapeType="1" noTextEdit="1"/>
              </p:cNvSpPr>
              <p:nvPr/>
            </p:nvSpPr>
            <p:spPr>
              <a:xfrm>
                <a:off x="776516" y="5263439"/>
                <a:ext cx="7920000" cy="811761"/>
              </a:xfrm>
              <a:prstGeom prst="rect">
                <a:avLst/>
              </a:prstGeom>
              <a:blipFill>
                <a:blip r:embed="rId3"/>
                <a:stretch>
                  <a:fillRect l="-769" t="-2239" r="-769" b="-8209"/>
                </a:stretch>
              </a:blipFill>
            </p:spPr>
            <p:txBody>
              <a:bodyPr/>
              <a:lstStyle/>
              <a:p>
                <a:r>
                  <a:rPr lang="zh-CN" altLang="en-US">
                    <a:noFill/>
                  </a:rPr>
                  <a:t> </a:t>
                </a:r>
              </a:p>
            </p:txBody>
          </p:sp>
        </mc:Fallback>
      </mc:AlternateContent>
      <p:sp>
        <p:nvSpPr>
          <p:cNvPr id="2" name="矩形 1"/>
          <p:cNvSpPr/>
          <p:nvPr/>
        </p:nvSpPr>
        <p:spPr>
          <a:xfrm>
            <a:off x="2931887" y="2547267"/>
            <a:ext cx="2627642" cy="307777"/>
          </a:xfrm>
          <a:prstGeom prst="rect">
            <a:avLst/>
          </a:prstGeom>
        </p:spPr>
        <p:txBody>
          <a:bodyPr wrap="none">
            <a:spAutoFit/>
          </a:bodyPr>
          <a:lstStyle/>
          <a:p>
            <a:pPr algn="ctr">
              <a:spcAft>
                <a:spcPts val="0"/>
              </a:spcAft>
            </a:pP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表</a:t>
            </a:r>
            <a:r>
              <a:rPr lang="en-US" altLang="zh-CN" sz="1400" kern="100" dirty="0">
                <a:latin typeface="Times New Roman" panose="02020603050405020304" pitchFamily="18" charset="0"/>
                <a:ea typeface="KaiTi" panose="02010609060101010101" pitchFamily="49" charset="-122"/>
                <a:cs typeface="Times New Roman" panose="02020603050405020304" pitchFamily="18" charset="0"/>
              </a:rPr>
              <a:t>4.3 F-</a:t>
            </a: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检验</a:t>
            </a:r>
            <a:r>
              <a:rPr lang="zh-CN" altLang="zh-CN" sz="1400" kern="100" dirty="0">
                <a:latin typeface="Calibri" panose="020F0502020204030204" pitchFamily="34" charset="0"/>
                <a:ea typeface="Times New Roman" panose="02020603050405020304" pitchFamily="18" charset="0"/>
                <a:cs typeface="Times New Roman" panose="02020603050405020304" pitchFamily="18" charset="0"/>
              </a:rPr>
              <a:t> </a:t>
            </a: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双样本方差分析表</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4"/>
          <a:stretch>
            <a:fillRect/>
          </a:stretch>
        </p:blipFill>
        <p:spPr>
          <a:xfrm>
            <a:off x="973870" y="2853385"/>
            <a:ext cx="6543675" cy="2457465"/>
          </a:xfrm>
          <a:prstGeom prst="rect">
            <a:avLst/>
          </a:prstGeom>
        </p:spPr>
      </p:pic>
    </p:spTree>
    <p:extLst>
      <p:ext uri="{BB962C8B-B14F-4D97-AF65-F5344CB8AC3E}">
        <p14:creationId xmlns:p14="http://schemas.microsoft.com/office/powerpoint/2010/main" val="4152485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4.2 F</a:t>
            </a:r>
            <a:r>
              <a:rPr lang="zh-CN" altLang="en-US" sz="4000" b="1" dirty="0">
                <a:solidFill>
                  <a:srgbClr val="751718"/>
                </a:solidFill>
                <a:cs typeface="+mn-cs"/>
              </a:rPr>
              <a:t>检验</a:t>
            </a:r>
            <a:r>
              <a:rPr lang="en-US" altLang="zh-CN" sz="4000" b="1" dirty="0">
                <a:solidFill>
                  <a:srgbClr val="751718"/>
                </a:solidFill>
                <a:cs typeface="+mn-cs"/>
              </a:rPr>
              <a:t>-Excel</a:t>
            </a:r>
            <a:r>
              <a:rPr lang="zh-CN" altLang="en-US" sz="4000" b="1" dirty="0">
                <a:solidFill>
                  <a:srgbClr val="751718"/>
                </a:solidFill>
                <a:cs typeface="+mn-cs"/>
              </a:rPr>
              <a:t>操作</a:t>
            </a:r>
          </a:p>
        </p:txBody>
      </p:sp>
      <p:sp>
        <p:nvSpPr>
          <p:cNvPr id="10" name="矩形 9"/>
          <p:cNvSpPr/>
          <p:nvPr/>
        </p:nvSpPr>
        <p:spPr>
          <a:xfrm>
            <a:off x="557855" y="1552486"/>
            <a:ext cx="6612163" cy="923330"/>
          </a:xfrm>
          <a:prstGeom prst="rect">
            <a:avLst/>
          </a:prstGeom>
        </p:spPr>
        <p:txBody>
          <a:bodyPr wrap="square">
            <a:spAutoFit/>
          </a:bodyPr>
          <a:lstStyle/>
          <a:p>
            <a:pPr algn="just">
              <a:spcAft>
                <a:spcPts val="0"/>
              </a:spcAft>
            </a:pPr>
            <a:r>
              <a:rPr lang="en-US" altLang="zh-CN" b="1" kern="100" dirty="0">
                <a:latin typeface="Calibri" panose="020F0502020204030204" pitchFamily="34" charset="0"/>
                <a:ea typeface="宋体" panose="02010600030101010101" pitchFamily="2" charset="-122"/>
                <a:cs typeface="Times New Roman" panose="02020603050405020304" pitchFamily="18" charset="0"/>
              </a:rPr>
              <a:t>Step1</a:t>
            </a:r>
            <a:r>
              <a:rPr lang="zh-CN" altLang="en-US" b="1"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点击【数据】，并点击【数据分析】选项</a:t>
            </a: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en-US" altLang="zh-CN" b="1" kern="100" dirty="0">
                <a:latin typeface="Calibri" panose="020F0502020204030204" pitchFamily="34" charset="0"/>
                <a:ea typeface="宋体" panose="02010600030101010101" pitchFamily="2" charset="-122"/>
                <a:cs typeface="Times New Roman" panose="02020603050405020304" pitchFamily="18" charset="0"/>
              </a:rPr>
              <a:t>Step2</a:t>
            </a:r>
            <a:r>
              <a:rPr lang="zh-CN" altLang="en-US" b="1" kern="100" dirty="0">
                <a:latin typeface="Calibri" panose="020F0502020204030204" pitchFamily="34" charset="0"/>
                <a:ea typeface="宋体" panose="02010600030101010101" pitchFamily="2" charset="-122"/>
                <a:cs typeface="Times New Roman" panose="02020603050405020304" pitchFamily="18" charset="0"/>
              </a:rPr>
              <a:t>：</a:t>
            </a:r>
            <a:r>
              <a:rPr lang="zh-CN" altLang="zh-CN" kern="100" dirty="0">
                <a:latin typeface="Calibri" panose="020F0502020204030204" pitchFamily="34" charset="0"/>
                <a:ea typeface="宋体" panose="02010600030101010101" pitchFamily="2" charset="-122"/>
                <a:cs typeface="Times New Roman" panose="02020603050405020304" pitchFamily="18" charset="0"/>
              </a:rPr>
              <a:t>在分析工具中选择【</a:t>
            </a:r>
            <a:r>
              <a:rPr lang="en-US" altLang="zh-CN" kern="100" dirty="0">
                <a:latin typeface="Calibri" panose="020F0502020204030204" pitchFamily="34" charset="0"/>
                <a:ea typeface="宋体" panose="02010600030101010101" pitchFamily="2" charset="-122"/>
                <a:cs typeface="Times New Roman" panose="02020603050405020304" pitchFamily="18" charset="0"/>
              </a:rPr>
              <a:t>F</a:t>
            </a:r>
            <a:r>
              <a:rPr lang="zh-CN" altLang="zh-CN" kern="100" dirty="0">
                <a:latin typeface="Calibri" panose="020F0502020204030204" pitchFamily="34" charset="0"/>
                <a:ea typeface="宋体" panose="02010600030101010101" pitchFamily="2" charset="-122"/>
                <a:cs typeface="Times New Roman" panose="02020603050405020304" pitchFamily="18" charset="0"/>
              </a:rPr>
              <a:t>检验：双样本方差】，点击【确定】</a:t>
            </a:r>
          </a:p>
        </p:txBody>
      </p:sp>
      <p:pic>
        <p:nvPicPr>
          <p:cNvPr id="18" name="图片 17"/>
          <p:cNvPicPr/>
          <p:nvPr/>
        </p:nvPicPr>
        <p:blipFill>
          <a:blip r:embed="rId3"/>
          <a:stretch>
            <a:fillRect/>
          </a:stretch>
        </p:blipFill>
        <p:spPr>
          <a:xfrm>
            <a:off x="2109947" y="2627681"/>
            <a:ext cx="4771708" cy="3830638"/>
          </a:xfrm>
          <a:prstGeom prst="rect">
            <a:avLst/>
          </a:prstGeom>
        </p:spPr>
      </p:pic>
    </p:spTree>
    <p:extLst>
      <p:ext uri="{BB962C8B-B14F-4D97-AF65-F5344CB8AC3E}">
        <p14:creationId xmlns:p14="http://schemas.microsoft.com/office/powerpoint/2010/main" val="411535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spcBef>
                <a:spcPts val="0"/>
              </a:spcBef>
              <a:spcAft>
                <a:spcPts val="1200"/>
              </a:spcAft>
            </a:pPr>
            <a:r>
              <a:rPr lang="zh-CN" altLang="en-US" sz="2800" dirty="0"/>
              <a:t>一</a:t>
            </a:r>
            <a:r>
              <a:rPr lang="en-US" altLang="zh-CN" sz="2800" dirty="0"/>
              <a:t> </a:t>
            </a:r>
            <a:r>
              <a:rPr lang="zh-CN" altLang="en-US" sz="2800" dirty="0"/>
              <a:t>案例背景</a:t>
            </a:r>
            <a:endParaRPr lang="en-US" altLang="zh-CN" sz="2800" dirty="0"/>
          </a:p>
          <a:p>
            <a:pPr>
              <a:spcBef>
                <a:spcPts val="0"/>
              </a:spcBef>
              <a:spcAft>
                <a:spcPts val="1200"/>
              </a:spcAft>
            </a:pPr>
            <a:r>
              <a:rPr lang="zh-CN" altLang="en-US" sz="2800" dirty="0"/>
              <a:t>二 数据来源与变量说明</a:t>
            </a:r>
            <a:endParaRPr lang="en-US" altLang="zh-CN" sz="2800" dirty="0"/>
          </a:p>
          <a:p>
            <a:pPr>
              <a:spcBef>
                <a:spcPts val="0"/>
              </a:spcBef>
              <a:spcAft>
                <a:spcPts val="1200"/>
              </a:spcAft>
            </a:pPr>
            <a:r>
              <a:rPr lang="zh-CN" altLang="en-US" sz="2800" dirty="0"/>
              <a:t>三</a:t>
            </a:r>
            <a:r>
              <a:rPr lang="en-US" altLang="zh-CN" sz="2800" dirty="0"/>
              <a:t> </a:t>
            </a:r>
            <a:r>
              <a:rPr lang="zh-CN" altLang="en-US" sz="2800" dirty="0"/>
              <a:t>描述统计分析</a:t>
            </a:r>
            <a:endParaRPr lang="en-US" altLang="zh-CN" sz="2800" dirty="0"/>
          </a:p>
          <a:p>
            <a:pPr>
              <a:spcBef>
                <a:spcPts val="0"/>
              </a:spcBef>
              <a:spcAft>
                <a:spcPts val="1200"/>
              </a:spcAft>
            </a:pPr>
            <a:r>
              <a:rPr lang="zh-CN" altLang="en-US" sz="2800" dirty="0"/>
              <a:t>四</a:t>
            </a:r>
            <a:r>
              <a:rPr lang="en-US" altLang="zh-CN" sz="2800" dirty="0"/>
              <a:t> </a:t>
            </a:r>
            <a:r>
              <a:rPr lang="zh-CN" altLang="en-US" sz="2800" dirty="0"/>
              <a:t>假设检验</a:t>
            </a:r>
            <a:endParaRPr lang="en-US" altLang="zh-CN" sz="2800" dirty="0"/>
          </a:p>
          <a:p>
            <a:pPr>
              <a:spcBef>
                <a:spcPts val="0"/>
              </a:spcBef>
              <a:spcAft>
                <a:spcPts val="1200"/>
              </a:spcAft>
            </a:pPr>
            <a:r>
              <a:rPr lang="zh-CN" altLang="en-US" sz="2800" dirty="0"/>
              <a:t>五 回归分析</a:t>
            </a:r>
            <a:endParaRPr lang="en-US" altLang="zh-CN" sz="2800" dirty="0"/>
          </a:p>
        </p:txBody>
      </p:sp>
      <p:sp>
        <p:nvSpPr>
          <p:cNvPr id="3" name="标题 2"/>
          <p:cNvSpPr>
            <a:spLocks noGrp="1"/>
          </p:cNvSpPr>
          <p:nvPr>
            <p:ph type="title"/>
          </p:nvPr>
        </p:nvSpPr>
        <p:spPr/>
        <p:txBody>
          <a:bodyPr/>
          <a:lstStyle/>
          <a:p>
            <a:r>
              <a:rPr lang="zh-CN" altLang="en-US" sz="4000" b="1" dirty="0">
                <a:solidFill>
                  <a:srgbClr val="751718"/>
                </a:solidFill>
                <a:cs typeface="+mn-cs"/>
                <a:sym typeface="Helvetica Neue Light"/>
              </a:rPr>
              <a:t>案例</a:t>
            </a:r>
          </a:p>
        </p:txBody>
      </p:sp>
    </p:spTree>
    <p:extLst>
      <p:ext uri="{BB962C8B-B14F-4D97-AF65-F5344CB8AC3E}">
        <p14:creationId xmlns:p14="http://schemas.microsoft.com/office/powerpoint/2010/main" val="4123832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4.2 </a:t>
            </a:r>
            <a:r>
              <a:rPr lang="en-US" altLang="zh-CN" sz="4000" b="1" dirty="0">
                <a:solidFill>
                  <a:srgbClr val="751718"/>
                </a:solidFill>
              </a:rPr>
              <a:t>F</a:t>
            </a:r>
            <a:r>
              <a:rPr lang="zh-CN" altLang="en-US" sz="4000" b="1" dirty="0">
                <a:solidFill>
                  <a:srgbClr val="751718"/>
                </a:solidFill>
              </a:rPr>
              <a:t>检验</a:t>
            </a:r>
            <a:r>
              <a:rPr lang="en-US" altLang="zh-CN" sz="4000" b="1" dirty="0">
                <a:solidFill>
                  <a:srgbClr val="751718"/>
                </a:solidFill>
                <a:cs typeface="+mn-cs"/>
              </a:rPr>
              <a:t>-Excel</a:t>
            </a:r>
            <a:r>
              <a:rPr lang="zh-CN" altLang="en-US" sz="4000" b="1" dirty="0">
                <a:solidFill>
                  <a:srgbClr val="751718"/>
                </a:solidFill>
                <a:cs typeface="+mn-cs"/>
              </a:rPr>
              <a:t>操作</a:t>
            </a:r>
          </a:p>
        </p:txBody>
      </p:sp>
      <mc:AlternateContent xmlns:mc="http://schemas.openxmlformats.org/markup-compatibility/2006">
        <mc:Choice xmlns:a14="http://schemas.microsoft.com/office/drawing/2010/main" Requires="a14">
          <p:sp>
            <p:nvSpPr>
              <p:cNvPr id="10" name="矩形 9"/>
              <p:cNvSpPr/>
              <p:nvPr/>
            </p:nvSpPr>
            <p:spPr>
              <a:xfrm>
                <a:off x="507528" y="1319727"/>
                <a:ext cx="7976545" cy="1477328"/>
              </a:xfrm>
              <a:prstGeom prst="rect">
                <a:avLst/>
              </a:prstGeom>
            </p:spPr>
            <p:txBody>
              <a:bodyPr wrap="square">
                <a:spAutoFit/>
              </a:bodyPr>
              <a:lstStyle/>
              <a:p>
                <a:pPr algn="just">
                  <a:spcAft>
                    <a:spcPts val="0"/>
                  </a:spcAft>
                </a:pPr>
                <a:r>
                  <a:rPr lang="en-US" altLang="zh-CN" b="1" dirty="0">
                    <a:latin typeface="Calibri" panose="020F0502020204030204" pitchFamily="34" charset="0"/>
                    <a:ea typeface="楷体" panose="02010609060101010101" pitchFamily="49" charset="-122"/>
                    <a:cs typeface="Calibri" panose="020F0502020204030204" pitchFamily="34" charset="0"/>
                  </a:rPr>
                  <a:t>Step3</a:t>
                </a:r>
                <a:r>
                  <a:rPr lang="zh-CN" altLang="en-US" b="1" dirty="0">
                    <a:latin typeface="Calibri" panose="020F0502020204030204" pitchFamily="34" charset="0"/>
                    <a:ea typeface="楷体" panose="02010609060101010101" pitchFamily="49" charset="-122"/>
                    <a:cs typeface="Calibri" panose="020F0502020204030204" pitchFamily="34" charset="0"/>
                  </a:rPr>
                  <a:t>：</a:t>
                </a:r>
                <a:r>
                  <a:rPr lang="zh-CN" altLang="zh-CN" dirty="0">
                    <a:latin typeface="Calibri" panose="020F0502020204030204" pitchFamily="34" charset="0"/>
                    <a:ea typeface="楷体" panose="02010609060101010101" pitchFamily="49" charset="-122"/>
                    <a:cs typeface="Calibri" panose="020F0502020204030204" pitchFamily="34" charset="0"/>
                  </a:rPr>
                  <a:t>当对话框出现时：勾选【标志】，在【变量</a:t>
                </a:r>
                <a:r>
                  <a:rPr lang="en-US" altLang="zh-CN" dirty="0">
                    <a:latin typeface="Calibri" panose="020F0502020204030204" pitchFamily="34" charset="0"/>
                    <a:ea typeface="楷体" panose="02010609060101010101" pitchFamily="49" charset="-122"/>
                    <a:cs typeface="Calibri" panose="020F0502020204030204" pitchFamily="34" charset="0"/>
                  </a:rPr>
                  <a:t>1</a:t>
                </a:r>
                <a:r>
                  <a:rPr lang="zh-CN" altLang="zh-CN" dirty="0">
                    <a:latin typeface="Calibri" panose="020F0502020204030204" pitchFamily="34" charset="0"/>
                    <a:ea typeface="楷体" panose="02010609060101010101" pitchFamily="49" charset="-122"/>
                    <a:cs typeface="Calibri" panose="020F0502020204030204" pitchFamily="34" charset="0"/>
                  </a:rPr>
                  <a:t>的区域】选择单元格区域</a:t>
                </a:r>
                <a:r>
                  <a:rPr lang="en-US" altLang="zh-CN" dirty="0">
                    <a:latin typeface="Calibri" panose="020F0502020204030204" pitchFamily="34" charset="0"/>
                    <a:ea typeface="楷体" panose="02010609060101010101" pitchFamily="49" charset="-122"/>
                    <a:cs typeface="Calibri" panose="020F0502020204030204" pitchFamily="34" charset="0"/>
                  </a:rPr>
                  <a:t>A1:A118</a:t>
                </a:r>
                <a:r>
                  <a:rPr lang="zh-CN" altLang="zh-CN" dirty="0">
                    <a:latin typeface="Calibri" panose="020F0502020204030204" pitchFamily="34" charset="0"/>
                    <a:ea typeface="楷体" panose="02010609060101010101" pitchFamily="49" charset="-122"/>
                    <a:cs typeface="Calibri" panose="020F0502020204030204" pitchFamily="34" charset="0"/>
                  </a:rPr>
                  <a:t>，在【变量</a:t>
                </a:r>
                <a:r>
                  <a:rPr lang="en-US" altLang="zh-CN" dirty="0">
                    <a:latin typeface="Calibri" panose="020F0502020204030204" pitchFamily="34" charset="0"/>
                    <a:ea typeface="楷体" panose="02010609060101010101" pitchFamily="49" charset="-122"/>
                    <a:cs typeface="Calibri" panose="020F0502020204030204" pitchFamily="34" charset="0"/>
                  </a:rPr>
                  <a:t>2</a:t>
                </a:r>
                <a:r>
                  <a:rPr lang="zh-CN" altLang="zh-CN" dirty="0">
                    <a:latin typeface="Calibri" panose="020F0502020204030204" pitchFamily="34" charset="0"/>
                    <a:ea typeface="楷体" panose="02010609060101010101" pitchFamily="49" charset="-122"/>
                    <a:cs typeface="Calibri" panose="020F0502020204030204" pitchFamily="34" charset="0"/>
                  </a:rPr>
                  <a:t>的区域】选择单元格区域</a:t>
                </a:r>
                <a:r>
                  <a:rPr lang="en-US" altLang="zh-CN" dirty="0">
                    <a:latin typeface="Calibri" panose="020F0502020204030204" pitchFamily="34" charset="0"/>
                    <a:ea typeface="楷体" panose="02010609060101010101" pitchFamily="49" charset="-122"/>
                    <a:cs typeface="Calibri" panose="020F0502020204030204" pitchFamily="34" charset="0"/>
                  </a:rPr>
                  <a:t>B1:B56</a:t>
                </a:r>
                <a:r>
                  <a:rPr lang="zh-CN" altLang="zh-CN" dirty="0">
                    <a:latin typeface="Calibri" panose="020F0502020204030204" pitchFamily="34" charset="0"/>
                    <a:ea typeface="楷体" panose="02010609060101010101" pitchFamily="49" charset="-122"/>
                    <a:cs typeface="Calibri" panose="020F0502020204030204" pitchFamily="34" charset="0"/>
                  </a:rPr>
                  <a:t>，【</a:t>
                </a:r>
                <a14:m>
                  <m:oMath xmlns:m="http://schemas.openxmlformats.org/officeDocument/2006/math">
                    <m:r>
                      <m:rPr>
                        <m:sty m:val="p"/>
                      </m:rPr>
                      <a:rPr lang="en-US" altLang="zh-CN">
                        <a:latin typeface="Cambria Math" panose="02040503050406030204" pitchFamily="18" charset="0"/>
                      </a:rPr>
                      <m:t>α</m:t>
                    </m:r>
                  </m:oMath>
                </a14:m>
                <a:r>
                  <a:rPr lang="zh-CN" altLang="zh-CN" dirty="0">
                    <a:latin typeface="Calibri" panose="020F0502020204030204" pitchFamily="34" charset="0"/>
                    <a:ea typeface="楷体" panose="02010609060101010101" pitchFamily="49" charset="-122"/>
                    <a:cs typeface="Calibri" panose="020F0502020204030204" pitchFamily="34" charset="0"/>
                  </a:rPr>
                  <a:t>】方框内根据需要填入相应的值，这里我们选择</a:t>
                </a:r>
                <a:r>
                  <a:rPr lang="en-US" altLang="zh-CN" dirty="0">
                    <a:latin typeface="Calibri" panose="020F0502020204030204" pitchFamily="34" charset="0"/>
                    <a:ea typeface="楷体" panose="02010609060101010101" pitchFamily="49" charset="-122"/>
                    <a:cs typeface="Calibri" panose="020F0502020204030204" pitchFamily="34" charset="0"/>
                  </a:rPr>
                  <a:t>0.05</a:t>
                </a:r>
                <a:r>
                  <a:rPr lang="zh-CN" altLang="zh-CN" dirty="0">
                    <a:latin typeface="Calibri" panose="020F0502020204030204" pitchFamily="34" charset="0"/>
                    <a:ea typeface="楷体" panose="02010609060101010101" pitchFamily="49" charset="-122"/>
                    <a:cs typeface="Calibri" panose="020F0502020204030204" pitchFamily="34" charset="0"/>
                  </a:rPr>
                  <a:t>，在【输出选项】中根据需要选择输出位置，这里我们选择新工作表组并给定命名“</a:t>
                </a:r>
                <a:r>
                  <a:rPr lang="en-US" altLang="zh-CN" dirty="0">
                    <a:latin typeface="Calibri" panose="020F0502020204030204" pitchFamily="34" charset="0"/>
                    <a:ea typeface="楷体" panose="02010609060101010101" pitchFamily="49" charset="-122"/>
                    <a:cs typeface="Calibri" panose="020F0502020204030204" pitchFamily="34" charset="0"/>
                  </a:rPr>
                  <a:t>F</a:t>
                </a:r>
                <a:r>
                  <a:rPr lang="zh-CN" altLang="zh-CN" dirty="0">
                    <a:latin typeface="Calibri" panose="020F0502020204030204" pitchFamily="34" charset="0"/>
                    <a:ea typeface="楷体" panose="02010609060101010101" pitchFamily="49" charset="-122"/>
                    <a:cs typeface="Calibri" panose="020F0502020204030204" pitchFamily="34" charset="0"/>
                  </a:rPr>
                  <a:t>检验结果”，点击确定后，得到输出结果。</a:t>
                </a:r>
                <a:endParaRPr lang="zh-CN" altLang="zh-CN" kern="100" dirty="0">
                  <a:latin typeface="Calibri" panose="020F0502020204030204" pitchFamily="34" charset="0"/>
                  <a:ea typeface="楷体" panose="02010609060101010101" pitchFamily="49" charset="-122"/>
                  <a:cs typeface="Calibri" panose="020F0502020204030204" pitchFamily="34" charset="0"/>
                </a:endParaRPr>
              </a:p>
            </p:txBody>
          </p:sp>
        </mc:Choice>
        <mc:Fallback>
          <p:sp>
            <p:nvSpPr>
              <p:cNvPr id="10" name="矩形 9"/>
              <p:cNvSpPr>
                <a:spLocks noRot="1" noChangeAspect="1" noMove="1" noResize="1" noEditPoints="1" noAdjustHandles="1" noChangeArrowheads="1" noChangeShapeType="1" noTextEdit="1"/>
              </p:cNvSpPr>
              <p:nvPr/>
            </p:nvSpPr>
            <p:spPr>
              <a:xfrm>
                <a:off x="507528" y="1319727"/>
                <a:ext cx="7976545" cy="1477328"/>
              </a:xfrm>
              <a:prstGeom prst="rect">
                <a:avLst/>
              </a:prstGeom>
              <a:blipFill>
                <a:blip r:embed="rId3"/>
                <a:stretch>
                  <a:fillRect l="-611" t="-3292" r="-3438" b="-4115"/>
                </a:stretch>
              </a:blipFill>
            </p:spPr>
            <p:txBody>
              <a:bodyPr/>
              <a:lstStyle/>
              <a:p>
                <a:r>
                  <a:rPr lang="zh-CN" altLang="en-US">
                    <a:noFill/>
                  </a:rPr>
                  <a:t> </a:t>
                </a:r>
              </a:p>
            </p:txBody>
          </p:sp>
        </mc:Fallback>
      </mc:AlternateContent>
      <p:pic>
        <p:nvPicPr>
          <p:cNvPr id="6" name="图片 5"/>
          <p:cNvPicPr/>
          <p:nvPr/>
        </p:nvPicPr>
        <p:blipFill>
          <a:blip r:embed="rId4"/>
          <a:stretch>
            <a:fillRect/>
          </a:stretch>
        </p:blipFill>
        <p:spPr>
          <a:xfrm>
            <a:off x="1746567" y="2590482"/>
            <a:ext cx="5498465" cy="4019702"/>
          </a:xfrm>
          <a:prstGeom prst="rect">
            <a:avLst/>
          </a:prstGeom>
        </p:spPr>
      </p:pic>
    </p:spTree>
    <p:extLst>
      <p:ext uri="{BB962C8B-B14F-4D97-AF65-F5344CB8AC3E}">
        <p14:creationId xmlns:p14="http://schemas.microsoft.com/office/powerpoint/2010/main" val="2761015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4.2 </a:t>
            </a:r>
            <a:r>
              <a:rPr lang="en-US" altLang="zh-CN" sz="4000" b="1" dirty="0">
                <a:solidFill>
                  <a:srgbClr val="751718"/>
                </a:solidFill>
              </a:rPr>
              <a:t>F</a:t>
            </a:r>
            <a:r>
              <a:rPr lang="zh-CN" altLang="en-US" sz="4000" b="1" dirty="0">
                <a:solidFill>
                  <a:srgbClr val="751718"/>
                </a:solidFill>
              </a:rPr>
              <a:t>检验</a:t>
            </a:r>
            <a:r>
              <a:rPr lang="en-US" altLang="zh-CN" sz="4000" b="1" dirty="0">
                <a:solidFill>
                  <a:srgbClr val="751718"/>
                </a:solidFill>
                <a:cs typeface="+mn-cs"/>
              </a:rPr>
              <a:t>-Excel</a:t>
            </a:r>
            <a:r>
              <a:rPr lang="zh-CN" altLang="en-US" sz="4000" b="1" dirty="0">
                <a:solidFill>
                  <a:srgbClr val="751718"/>
                </a:solidFill>
                <a:cs typeface="+mn-cs"/>
              </a:rPr>
              <a:t>操作</a:t>
            </a:r>
          </a:p>
        </p:txBody>
      </p:sp>
      <p:sp>
        <p:nvSpPr>
          <p:cNvPr id="10" name="矩形 9"/>
          <p:cNvSpPr/>
          <p:nvPr/>
        </p:nvSpPr>
        <p:spPr>
          <a:xfrm>
            <a:off x="507526" y="1767402"/>
            <a:ext cx="7976545" cy="400110"/>
          </a:xfrm>
          <a:prstGeom prst="rect">
            <a:avLst/>
          </a:prstGeom>
        </p:spPr>
        <p:txBody>
          <a:bodyPr wrap="square">
            <a:spAutoFit/>
          </a:bodyPr>
          <a:lstStyle/>
          <a:p>
            <a:r>
              <a:rPr lang="en-US" altLang="zh-CN" sz="2000" b="1" dirty="0">
                <a:latin typeface="Calibri" panose="020F0502020204030204" pitchFamily="34" charset="0"/>
                <a:ea typeface="楷体" panose="02010609060101010101" pitchFamily="49" charset="-122"/>
                <a:cs typeface="Calibri" panose="020F0502020204030204" pitchFamily="34" charset="0"/>
              </a:rPr>
              <a:t>Step4</a:t>
            </a:r>
            <a:r>
              <a:rPr lang="zh-CN" altLang="en-US" sz="2000" b="1" dirty="0">
                <a:latin typeface="Calibri" panose="020F0502020204030204" pitchFamily="34" charset="0"/>
                <a:ea typeface="楷体" panose="02010609060101010101" pitchFamily="49" charset="-122"/>
                <a:cs typeface="Calibri" panose="020F0502020204030204" pitchFamily="34" charset="0"/>
              </a:rPr>
              <a:t>：</a:t>
            </a:r>
            <a:r>
              <a:rPr lang="zh-CN" altLang="zh-CN" sz="2000" dirty="0">
                <a:latin typeface="Calibri" panose="020F0502020204030204" pitchFamily="34" charset="0"/>
                <a:ea typeface="楷体" panose="02010609060101010101" pitchFamily="49" charset="-122"/>
                <a:cs typeface="Calibri" panose="020F0502020204030204" pitchFamily="34" charset="0"/>
              </a:rPr>
              <a:t>根据输出结果进行分析</a:t>
            </a:r>
            <a:r>
              <a:rPr lang="zh-CN" altLang="zh-CN" sz="2000" dirty="0">
                <a:latin typeface="Calibri" panose="020F0502020204030204" pitchFamily="34" charset="0"/>
                <a:cs typeface="Calibri" panose="020F0502020204030204" pitchFamily="34" charset="0"/>
              </a:rPr>
              <a:t>。</a:t>
            </a:r>
          </a:p>
        </p:txBody>
      </p:sp>
      <p:pic>
        <p:nvPicPr>
          <p:cNvPr id="7" name="图片 6"/>
          <p:cNvPicPr/>
          <p:nvPr/>
        </p:nvPicPr>
        <p:blipFill>
          <a:blip r:embed="rId3"/>
          <a:stretch>
            <a:fillRect/>
          </a:stretch>
        </p:blipFill>
        <p:spPr>
          <a:xfrm>
            <a:off x="2021205" y="2533651"/>
            <a:ext cx="4598670" cy="2981324"/>
          </a:xfrm>
          <a:prstGeom prst="rect">
            <a:avLst/>
          </a:prstGeom>
        </p:spPr>
      </p:pic>
    </p:spTree>
    <p:extLst>
      <p:ext uri="{BB962C8B-B14F-4D97-AF65-F5344CB8AC3E}">
        <p14:creationId xmlns:p14="http://schemas.microsoft.com/office/powerpoint/2010/main" val="615302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4.2 </a:t>
            </a:r>
            <a:r>
              <a:rPr lang="zh-CN" altLang="en-US" sz="4000" b="1" dirty="0">
                <a:solidFill>
                  <a:srgbClr val="751718"/>
                </a:solidFill>
                <a:cs typeface="+mn-cs"/>
              </a:rPr>
              <a:t>方差分析</a:t>
            </a:r>
          </a:p>
        </p:txBody>
      </p:sp>
      <p:sp>
        <p:nvSpPr>
          <p:cNvPr id="11" name="矩形 10"/>
          <p:cNvSpPr/>
          <p:nvPr/>
        </p:nvSpPr>
        <p:spPr>
          <a:xfrm>
            <a:off x="612000" y="1376907"/>
            <a:ext cx="7920000" cy="801373"/>
          </a:xfrm>
          <a:prstGeom prst="rect">
            <a:avLst/>
          </a:prstGeom>
        </p:spPr>
        <p:txBody>
          <a:bodyPr wrap="square">
            <a:spAutoFit/>
          </a:bodyPr>
          <a:lstStyle/>
          <a:p>
            <a:pPr algn="just">
              <a:lnSpc>
                <a:spcPct val="120000"/>
              </a:lnSpc>
            </a:pPr>
            <a:r>
              <a:rPr lang="zh-CN" altLang="en-US" sz="2000" dirty="0">
                <a:latin typeface="Calibri" panose="020F0502020204030204" pitchFamily="34" charset="0"/>
                <a:ea typeface="楷体" panose="02010609060101010101" pitchFamily="49" charset="-122"/>
                <a:cs typeface="Calibri" panose="020F0502020204030204" pitchFamily="34" charset="0"/>
              </a:rPr>
              <a:t>确定该问题可以使用单因素方差分析后，使用</a:t>
            </a:r>
            <a:r>
              <a:rPr lang="en-US" altLang="zh-CN" sz="2000" dirty="0">
                <a:latin typeface="Calibri" panose="020F0502020204030204" pitchFamily="34" charset="0"/>
                <a:ea typeface="楷体" panose="02010609060101010101" pitchFamily="49" charset="-122"/>
                <a:cs typeface="Calibri" panose="020F0502020204030204" pitchFamily="34" charset="0"/>
              </a:rPr>
              <a:t>Excel</a:t>
            </a:r>
            <a:r>
              <a:rPr lang="zh-CN" altLang="en-US" sz="2000" dirty="0">
                <a:latin typeface="Calibri" panose="020F0502020204030204" pitchFamily="34" charset="0"/>
                <a:ea typeface="楷体" panose="02010609060101010101" pitchFamily="49" charset="-122"/>
                <a:cs typeface="Calibri" panose="020F0502020204030204" pitchFamily="34" charset="0"/>
              </a:rPr>
              <a:t>数据分析中的单因素方差分析功能，得到结果如下所示</a:t>
            </a:r>
            <a:endParaRPr lang="zh-CN" altLang="zh-CN" b="1" kern="100" dirty="0">
              <a:latin typeface="Calibri" panose="020F0502020204030204" pitchFamily="34" charset="0"/>
              <a:ea typeface="楷体" panose="02010609060101010101" pitchFamily="49" charset="-122"/>
              <a:cs typeface="Calibri" panose="020F0502020204030204" pitchFamily="34" charset="0"/>
            </a:endParaRPr>
          </a:p>
        </p:txBody>
      </p:sp>
      <p:sp>
        <p:nvSpPr>
          <p:cNvPr id="7" name="矩形 6"/>
          <p:cNvSpPr/>
          <p:nvPr/>
        </p:nvSpPr>
        <p:spPr>
          <a:xfrm>
            <a:off x="3130109" y="2322515"/>
            <a:ext cx="2787943" cy="307777"/>
          </a:xfrm>
          <a:prstGeom prst="rect">
            <a:avLst/>
          </a:prstGeom>
        </p:spPr>
        <p:txBody>
          <a:bodyPr wrap="none">
            <a:spAutoFit/>
          </a:bodyPr>
          <a:lstStyle/>
          <a:p>
            <a:pPr algn="ctr">
              <a:spcAft>
                <a:spcPts val="0"/>
              </a:spcAft>
            </a:pP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表</a:t>
            </a:r>
            <a:r>
              <a:rPr lang="en-US" altLang="zh-CN" sz="1400" kern="100" dirty="0">
                <a:latin typeface="Times New Roman" panose="02020603050405020304" pitchFamily="18" charset="0"/>
                <a:ea typeface="KaiTi" panose="02010609060101010101" pitchFamily="49" charset="-122"/>
                <a:cs typeface="Times New Roman" panose="02020603050405020304" pitchFamily="18" charset="0"/>
              </a:rPr>
              <a:t>4.4 </a:t>
            </a: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方差分析：单因素方差分析</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pic>
        <p:nvPicPr>
          <p:cNvPr id="9" name="图片 8"/>
          <p:cNvPicPr>
            <a:picLocks noChangeAspect="1"/>
          </p:cNvPicPr>
          <p:nvPr/>
        </p:nvPicPr>
        <p:blipFill>
          <a:blip r:embed="rId3"/>
          <a:stretch>
            <a:fillRect/>
          </a:stretch>
        </p:blipFill>
        <p:spPr>
          <a:xfrm>
            <a:off x="1579494" y="2627081"/>
            <a:ext cx="5889171" cy="2682998"/>
          </a:xfrm>
          <a:prstGeom prst="rect">
            <a:avLst/>
          </a:prstGeom>
        </p:spPr>
      </p:pic>
      <p:sp>
        <p:nvSpPr>
          <p:cNvPr id="10" name="文本框 9">
            <a:extLst>
              <a:ext uri="{FF2B5EF4-FFF2-40B4-BE49-F238E27FC236}">
                <a16:creationId xmlns:a16="http://schemas.microsoft.com/office/drawing/2014/main" id="{89034E3F-BF33-4CCF-94D3-DCC3841BC577}"/>
              </a:ext>
            </a:extLst>
          </p:cNvPr>
          <p:cNvSpPr txBox="1"/>
          <p:nvPr/>
        </p:nvSpPr>
        <p:spPr>
          <a:xfrm>
            <a:off x="612000" y="5310079"/>
            <a:ext cx="7920000" cy="1015663"/>
          </a:xfrm>
          <a:prstGeom prst="rect">
            <a:avLst/>
          </a:prstGeom>
          <a:noFill/>
        </p:spPr>
        <p:txBody>
          <a:bodyPr wrap="square">
            <a:spAutoFit/>
          </a:bodyPr>
          <a:lstStyle/>
          <a:p>
            <a:pPr algn="just"/>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楷体" panose="02010609060101010101" pitchFamily="49" charset="-122"/>
                <a:cs typeface="Calibri" panose="020F0502020204030204" pitchFamily="34" charset="0"/>
              </a:rPr>
              <a:t>p-value≈0.373≫0.05</a:t>
            </a:r>
            <a:r>
              <a:rPr kumimoji="0" lang="zh-CN" altLang="en-US" sz="2000" b="0" i="0" u="none" strike="noStrike" kern="1200" cap="none" spc="0" normalizeH="0" baseline="0" noProof="0" dirty="0">
                <a:ln>
                  <a:noFill/>
                </a:ln>
                <a:solidFill>
                  <a:prstClr val="black"/>
                </a:solidFill>
                <a:effectLst/>
                <a:uLnTx/>
                <a:uFillTx/>
                <a:latin typeface="Calibri" panose="020F0502020204030204" pitchFamily="34" charset="0"/>
                <a:ea typeface="楷体" panose="02010609060101010101" pitchFamily="49" charset="-122"/>
                <a:cs typeface="Calibri" panose="020F0502020204030204" pitchFamily="34" charset="0"/>
              </a:rPr>
              <a:t>，不能拒绝不同水平均值相等的原假设。因此，此时认为在使用含铅管道和不使用含铅管道的城市里，婴儿的死亡率没有显著差异。</a:t>
            </a:r>
            <a:endParaRPr lang="zh-CN" altLang="en-US" dirty="0"/>
          </a:p>
        </p:txBody>
      </p:sp>
    </p:spTree>
    <p:extLst>
      <p:ext uri="{BB962C8B-B14F-4D97-AF65-F5344CB8AC3E}">
        <p14:creationId xmlns:p14="http://schemas.microsoft.com/office/powerpoint/2010/main" val="730264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4.2 </a:t>
            </a:r>
            <a:r>
              <a:rPr lang="zh-CN" altLang="en-US" sz="4000" b="1" dirty="0">
                <a:solidFill>
                  <a:srgbClr val="751718"/>
                </a:solidFill>
                <a:cs typeface="+mn-cs"/>
              </a:rPr>
              <a:t>方差分析</a:t>
            </a:r>
            <a:r>
              <a:rPr lang="en-US" altLang="zh-CN" sz="4000" b="1" dirty="0">
                <a:solidFill>
                  <a:srgbClr val="751718"/>
                </a:solidFill>
                <a:cs typeface="+mn-cs"/>
              </a:rPr>
              <a:t>-Excel</a:t>
            </a:r>
            <a:r>
              <a:rPr lang="zh-CN" altLang="en-US" sz="4000" b="1" dirty="0">
                <a:solidFill>
                  <a:srgbClr val="751718"/>
                </a:solidFill>
                <a:cs typeface="+mn-cs"/>
              </a:rPr>
              <a:t>操作</a:t>
            </a:r>
          </a:p>
        </p:txBody>
      </p:sp>
      <p:sp>
        <p:nvSpPr>
          <p:cNvPr id="10" name="矩形 9"/>
          <p:cNvSpPr/>
          <p:nvPr/>
        </p:nvSpPr>
        <p:spPr>
          <a:xfrm>
            <a:off x="557855" y="1552486"/>
            <a:ext cx="7462195" cy="923330"/>
          </a:xfrm>
          <a:prstGeom prst="rect">
            <a:avLst/>
          </a:prstGeom>
        </p:spPr>
        <p:txBody>
          <a:bodyPr wrap="square">
            <a:spAutoFit/>
          </a:bodyPr>
          <a:lstStyle/>
          <a:p>
            <a:r>
              <a:rPr lang="en-US" altLang="zh-CN" b="1" dirty="0">
                <a:latin typeface="楷体" panose="02010609060101010101" pitchFamily="49" charset="-122"/>
                <a:ea typeface="楷体" panose="02010609060101010101" pitchFamily="49" charset="-122"/>
              </a:rPr>
              <a:t>Step1:</a:t>
            </a:r>
            <a:r>
              <a:rPr lang="zh-CN" altLang="zh-CN" dirty="0">
                <a:latin typeface="楷体" panose="02010609060101010101" pitchFamily="49" charset="-122"/>
                <a:ea typeface="楷体" panose="02010609060101010101" pitchFamily="49" charset="-122"/>
              </a:rPr>
              <a:t>点击【数据】，并点击【数据分析】选项</a:t>
            </a:r>
            <a:endParaRPr lang="en-US" altLang="zh-CN" dirty="0">
              <a:latin typeface="楷体" panose="02010609060101010101" pitchFamily="49" charset="-122"/>
              <a:ea typeface="楷体" panose="02010609060101010101" pitchFamily="49" charset="-122"/>
            </a:endParaRPr>
          </a:p>
          <a:p>
            <a:endParaRPr lang="zh-CN" altLang="zh-CN"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Step2:</a:t>
            </a:r>
            <a:r>
              <a:rPr lang="zh-CN" altLang="zh-CN" dirty="0">
                <a:latin typeface="楷体" panose="02010609060101010101" pitchFamily="49" charset="-122"/>
                <a:ea typeface="楷体" panose="02010609060101010101" pitchFamily="49" charset="-122"/>
              </a:rPr>
              <a:t>在分析工具中选择【方差分析：单因素方差分析】，点击【确定】</a:t>
            </a:r>
          </a:p>
        </p:txBody>
      </p:sp>
      <p:pic>
        <p:nvPicPr>
          <p:cNvPr id="6" name="图片 5"/>
          <p:cNvPicPr/>
          <p:nvPr/>
        </p:nvPicPr>
        <p:blipFill>
          <a:blip r:embed="rId3"/>
          <a:stretch>
            <a:fillRect/>
          </a:stretch>
        </p:blipFill>
        <p:spPr>
          <a:xfrm>
            <a:off x="2145944" y="2860440"/>
            <a:ext cx="4702531" cy="3568935"/>
          </a:xfrm>
          <a:prstGeom prst="rect">
            <a:avLst/>
          </a:prstGeom>
        </p:spPr>
      </p:pic>
    </p:spTree>
    <p:extLst>
      <p:ext uri="{BB962C8B-B14F-4D97-AF65-F5344CB8AC3E}">
        <p14:creationId xmlns:p14="http://schemas.microsoft.com/office/powerpoint/2010/main" val="2484434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4.2 </a:t>
            </a:r>
            <a:r>
              <a:rPr lang="zh-CN" altLang="en-US" sz="4000" b="1" dirty="0">
                <a:solidFill>
                  <a:srgbClr val="751718"/>
                </a:solidFill>
                <a:cs typeface="+mn-cs"/>
              </a:rPr>
              <a:t>方差分析</a:t>
            </a:r>
            <a:r>
              <a:rPr lang="en-US" altLang="zh-CN" sz="4000" b="1" dirty="0">
                <a:solidFill>
                  <a:srgbClr val="751718"/>
                </a:solidFill>
                <a:cs typeface="+mn-cs"/>
              </a:rPr>
              <a:t>-Excel</a:t>
            </a:r>
            <a:r>
              <a:rPr lang="zh-CN" altLang="en-US" sz="4000" b="1" dirty="0">
                <a:solidFill>
                  <a:srgbClr val="751718"/>
                </a:solidFill>
                <a:cs typeface="+mn-cs"/>
              </a:rPr>
              <a:t>操作</a:t>
            </a:r>
          </a:p>
        </p:txBody>
      </p:sp>
      <mc:AlternateContent xmlns:mc="http://schemas.openxmlformats.org/markup-compatibility/2006" xmlns:a14="http://schemas.microsoft.com/office/drawing/2010/main">
        <mc:Choice Requires="a14">
          <p:sp>
            <p:nvSpPr>
              <p:cNvPr id="10" name="矩形 9"/>
              <p:cNvSpPr/>
              <p:nvPr/>
            </p:nvSpPr>
            <p:spPr>
              <a:xfrm>
                <a:off x="493241" y="1323582"/>
                <a:ext cx="8005120" cy="1200329"/>
              </a:xfrm>
              <a:prstGeom prst="rect">
                <a:avLst/>
              </a:prstGeom>
            </p:spPr>
            <p:txBody>
              <a:bodyPr wrap="square">
                <a:spAutoFit/>
              </a:bodyPr>
              <a:lstStyle/>
              <a:p>
                <a:r>
                  <a:rPr lang="en-US" altLang="zh-CN" b="1" dirty="0">
                    <a:latin typeface="楷体" panose="02010609060101010101" pitchFamily="49" charset="-122"/>
                    <a:ea typeface="楷体" panose="02010609060101010101" pitchFamily="49" charset="-122"/>
                  </a:rPr>
                  <a:t>Step3:</a:t>
                </a:r>
                <a:r>
                  <a:rPr lang="zh-CN" altLang="zh-CN" dirty="0">
                    <a:latin typeface="楷体" panose="02010609060101010101" pitchFamily="49" charset="-122"/>
                    <a:ea typeface="楷体" panose="02010609060101010101" pitchFamily="49" charset="-122"/>
                  </a:rPr>
                  <a:t>当对话框出现时：勾选【标志位于第一行】，在【输入区域】部分选择数据单元格区域</a:t>
                </a:r>
                <a:r>
                  <a:rPr lang="en-US" altLang="zh-CN" dirty="0">
                    <a:latin typeface="楷体" panose="02010609060101010101" pitchFamily="49" charset="-122"/>
                    <a:ea typeface="楷体" panose="02010609060101010101" pitchFamily="49" charset="-122"/>
                  </a:rPr>
                  <a:t>A1:B118</a:t>
                </a:r>
                <a:r>
                  <a:rPr lang="zh-CN" altLang="zh-CN" dirty="0">
                    <a:latin typeface="楷体" panose="02010609060101010101" pitchFamily="49" charset="-122"/>
                    <a:ea typeface="楷体" panose="02010609060101010101" pitchFamily="49" charset="-122"/>
                  </a:rPr>
                  <a:t>，【</a:t>
                </a:r>
                <a14:m>
                  <m:oMath xmlns:m="http://schemas.openxmlformats.org/officeDocument/2006/math">
                    <m:r>
                      <m:rPr>
                        <m:sty m:val="p"/>
                      </m:rPr>
                      <a:rPr lang="en-US" altLang="zh-CN">
                        <a:latin typeface="Cambria Math" panose="02040503050406030204" pitchFamily="18" charset="0"/>
                      </a:rPr>
                      <m:t>α</m:t>
                    </m:r>
                  </m:oMath>
                </a14:m>
                <a:r>
                  <a:rPr lang="zh-CN" altLang="zh-CN" dirty="0">
                    <a:latin typeface="楷体" panose="02010609060101010101" pitchFamily="49" charset="-122"/>
                    <a:ea typeface="楷体" panose="02010609060101010101" pitchFamily="49" charset="-122"/>
                  </a:rPr>
                  <a:t>】方框内根据需要填入相应的值，这里我们选择</a:t>
                </a:r>
                <a:r>
                  <a:rPr lang="en-US" altLang="zh-CN" dirty="0">
                    <a:latin typeface="楷体" panose="02010609060101010101" pitchFamily="49" charset="-122"/>
                    <a:ea typeface="楷体" panose="02010609060101010101" pitchFamily="49" charset="-122"/>
                  </a:rPr>
                  <a:t>0.05</a:t>
                </a:r>
                <a:r>
                  <a:rPr lang="zh-CN" altLang="zh-CN" dirty="0">
                    <a:latin typeface="楷体" panose="02010609060101010101" pitchFamily="49" charset="-122"/>
                    <a:ea typeface="楷体" panose="02010609060101010101" pitchFamily="49" charset="-122"/>
                  </a:rPr>
                  <a:t>，在【输出选项】中根据需要选择输出位置，这里我们选择新工作表组并给定命名“单因素方差分析结果”，点击确定后，得到输出结果。</a:t>
                </a:r>
              </a:p>
            </p:txBody>
          </p:sp>
        </mc:Choice>
        <mc:Fallback xmlns="">
          <p:sp>
            <p:nvSpPr>
              <p:cNvPr id="10" name="矩形 9"/>
              <p:cNvSpPr>
                <a:spLocks noRot="1" noChangeAspect="1" noMove="1" noResize="1" noEditPoints="1" noAdjustHandles="1" noChangeArrowheads="1" noChangeShapeType="1" noTextEdit="1"/>
              </p:cNvSpPr>
              <p:nvPr/>
            </p:nvSpPr>
            <p:spPr>
              <a:xfrm>
                <a:off x="493241" y="1323582"/>
                <a:ext cx="8005120" cy="1200329"/>
              </a:xfrm>
              <a:prstGeom prst="rect">
                <a:avLst/>
              </a:prstGeom>
              <a:blipFill>
                <a:blip r:embed="rId3"/>
                <a:stretch>
                  <a:fillRect l="-685" t="-2538" r="-228" b="-7107"/>
                </a:stretch>
              </a:blipFill>
            </p:spPr>
            <p:txBody>
              <a:bodyPr/>
              <a:lstStyle/>
              <a:p>
                <a:r>
                  <a:rPr lang="zh-CN" altLang="en-US">
                    <a:noFill/>
                  </a:rPr>
                  <a:t> </a:t>
                </a:r>
              </a:p>
            </p:txBody>
          </p:sp>
        </mc:Fallback>
      </mc:AlternateContent>
      <p:pic>
        <p:nvPicPr>
          <p:cNvPr id="7" name="图片 6"/>
          <p:cNvPicPr/>
          <p:nvPr/>
        </p:nvPicPr>
        <p:blipFill rotWithShape="1">
          <a:blip r:embed="rId4"/>
          <a:srcRect b="33326"/>
          <a:stretch/>
        </p:blipFill>
        <p:spPr bwMode="auto">
          <a:xfrm>
            <a:off x="1874978" y="2585371"/>
            <a:ext cx="5241646" cy="396335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790439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4.2 </a:t>
            </a:r>
            <a:r>
              <a:rPr lang="zh-CN" altLang="en-US" sz="4000" b="1" dirty="0">
                <a:solidFill>
                  <a:srgbClr val="751718"/>
                </a:solidFill>
                <a:cs typeface="+mn-cs"/>
              </a:rPr>
              <a:t>方差分析</a:t>
            </a:r>
            <a:r>
              <a:rPr lang="en-US" altLang="zh-CN" sz="4000" b="1" dirty="0">
                <a:solidFill>
                  <a:srgbClr val="751718"/>
                </a:solidFill>
                <a:cs typeface="+mn-cs"/>
              </a:rPr>
              <a:t>-Excel</a:t>
            </a:r>
            <a:r>
              <a:rPr lang="zh-CN" altLang="en-US" sz="4000" b="1" dirty="0">
                <a:solidFill>
                  <a:srgbClr val="751718"/>
                </a:solidFill>
                <a:cs typeface="+mn-cs"/>
              </a:rPr>
              <a:t>操作</a:t>
            </a:r>
          </a:p>
        </p:txBody>
      </p:sp>
      <p:sp>
        <p:nvSpPr>
          <p:cNvPr id="10" name="矩形 9"/>
          <p:cNvSpPr/>
          <p:nvPr/>
        </p:nvSpPr>
        <p:spPr>
          <a:xfrm>
            <a:off x="493241" y="1507284"/>
            <a:ext cx="8005120" cy="369332"/>
          </a:xfrm>
          <a:prstGeom prst="rect">
            <a:avLst/>
          </a:prstGeom>
        </p:spPr>
        <p:txBody>
          <a:bodyPr wrap="square">
            <a:spAutoFit/>
          </a:bodyPr>
          <a:lstStyle/>
          <a:p>
            <a:r>
              <a:rPr lang="en-US" altLang="zh-CN" b="1" dirty="0">
                <a:latin typeface="楷体" panose="02010609060101010101" pitchFamily="49" charset="-122"/>
                <a:ea typeface="楷体" panose="02010609060101010101" pitchFamily="49" charset="-122"/>
              </a:rPr>
              <a:t>Step4:</a:t>
            </a:r>
            <a:r>
              <a:rPr lang="zh-CN" altLang="zh-CN" dirty="0">
                <a:latin typeface="楷体" panose="02010609060101010101" pitchFamily="49" charset="-122"/>
                <a:ea typeface="楷体" panose="02010609060101010101" pitchFamily="49" charset="-122"/>
              </a:rPr>
              <a:t>根据输出结果进行分析。</a:t>
            </a:r>
          </a:p>
        </p:txBody>
      </p:sp>
      <p:pic>
        <p:nvPicPr>
          <p:cNvPr id="6" name="图片 5"/>
          <p:cNvPicPr/>
          <p:nvPr/>
        </p:nvPicPr>
        <p:blipFill>
          <a:blip r:embed="rId3"/>
          <a:stretch>
            <a:fillRect/>
          </a:stretch>
        </p:blipFill>
        <p:spPr>
          <a:xfrm>
            <a:off x="2451418" y="2068503"/>
            <a:ext cx="4088765" cy="4216444"/>
          </a:xfrm>
          <a:prstGeom prst="rect">
            <a:avLst/>
          </a:prstGeom>
        </p:spPr>
      </p:pic>
    </p:spTree>
    <p:extLst>
      <p:ext uri="{BB962C8B-B14F-4D97-AF65-F5344CB8AC3E}">
        <p14:creationId xmlns:p14="http://schemas.microsoft.com/office/powerpoint/2010/main" val="3382515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4836" y="1652402"/>
            <a:ext cx="7920000" cy="1873199"/>
          </a:xfrm>
        </p:spPr>
        <p:txBody>
          <a:bodyPr>
            <a:noAutofit/>
          </a:bodyPr>
          <a:lstStyle/>
          <a:p>
            <a:pPr algn="just">
              <a:lnSpc>
                <a:spcPct val="120000"/>
              </a:lnSpc>
              <a:spcBef>
                <a:spcPts val="0"/>
              </a:spcBef>
              <a:spcAft>
                <a:spcPts val="0"/>
              </a:spcAft>
            </a:pPr>
            <a:r>
              <a:rPr lang="zh-CN" altLang="zh-CN" sz="2000" dirty="0">
                <a:latin typeface="Calibri" panose="020F0502020204030204" pitchFamily="34" charset="0"/>
                <a:cs typeface="Calibri" panose="020F0502020204030204" pitchFamily="34" charset="0"/>
              </a:rPr>
              <a:t>在正态、方差齐性、样本独立的假设下，我们在上一小节进行了单因素方差分析，得到了</a:t>
            </a:r>
            <a:r>
              <a:rPr lang="en-US" altLang="zh-CN" sz="2000" dirty="0">
                <a:latin typeface="Calibri" panose="020F0502020204030204" pitchFamily="34" charset="0"/>
                <a:cs typeface="Calibri" panose="020F0502020204030204" pitchFamily="34" charset="0"/>
              </a:rPr>
              <a:t>lead</a:t>
            </a:r>
            <a:r>
              <a:rPr lang="zh-CN" altLang="zh-CN" sz="2000" dirty="0">
                <a:latin typeface="Calibri" panose="020F0502020204030204" pitchFamily="34" charset="0"/>
                <a:cs typeface="Calibri" panose="020F0502020204030204" pitchFamily="34" charset="0"/>
              </a:rPr>
              <a:t>因子不显著的结果。但是单因素方差分析的前提假设过于严格（在上述显示的</a:t>
            </a:r>
            <a:r>
              <a:rPr lang="en-US" altLang="zh-CN" sz="2000" dirty="0">
                <a:latin typeface="Calibri" panose="020F0502020204030204" pitchFamily="34" charset="0"/>
                <a:cs typeface="Calibri" panose="020F0502020204030204" pitchFamily="34" charset="0"/>
              </a:rPr>
              <a:t>lead</a:t>
            </a:r>
            <a:r>
              <a:rPr lang="zh-CN" altLang="zh-CN" sz="2000" dirty="0">
                <a:latin typeface="Calibri" panose="020F0502020204030204" pitchFamily="34" charset="0"/>
                <a:cs typeface="Calibri" panose="020F0502020204030204" pitchFamily="34" charset="0"/>
              </a:rPr>
              <a:t>不同水平下的婴儿死亡率分布的直方图（图</a:t>
            </a:r>
            <a:r>
              <a:rPr lang="en-US" altLang="zh-CN" sz="2000" dirty="0">
                <a:latin typeface="Calibri" panose="020F0502020204030204" pitchFamily="34" charset="0"/>
                <a:cs typeface="Calibri" panose="020F0502020204030204" pitchFamily="34" charset="0"/>
              </a:rPr>
              <a:t>4.1</a:t>
            </a:r>
            <a:r>
              <a:rPr lang="zh-CN" altLang="zh-CN" sz="2000" dirty="0">
                <a:latin typeface="Calibri" panose="020F0502020204030204" pitchFamily="34" charset="0"/>
                <a:cs typeface="Calibri" panose="020F0502020204030204" pitchFamily="34" charset="0"/>
              </a:rPr>
              <a:t>、</a:t>
            </a:r>
            <a:r>
              <a:rPr lang="en-US" altLang="zh-CN" sz="2000" dirty="0">
                <a:latin typeface="Calibri" panose="020F0502020204030204" pitchFamily="34" charset="0"/>
                <a:cs typeface="Calibri" panose="020F0502020204030204" pitchFamily="34" charset="0"/>
              </a:rPr>
              <a:t>4.2</a:t>
            </a:r>
            <a:r>
              <a:rPr lang="zh-CN" altLang="zh-CN" sz="2000" dirty="0">
                <a:latin typeface="Calibri" panose="020F0502020204030204" pitchFamily="34" charset="0"/>
                <a:cs typeface="Calibri" panose="020F0502020204030204" pitchFamily="34" charset="0"/>
              </a:rPr>
              <a:t>）并非严格服从正态分布），能否采用</a:t>
            </a:r>
            <a:r>
              <a:rPr lang="zh-CN" altLang="zh-CN" sz="2000" b="1" dirty="0">
                <a:solidFill>
                  <a:srgbClr val="C00000"/>
                </a:solidFill>
                <a:latin typeface="Calibri" panose="020F0502020204030204" pitchFamily="34" charset="0"/>
                <a:cs typeface="Calibri" panose="020F0502020204030204" pitchFamily="34" charset="0"/>
              </a:rPr>
              <a:t>放宽条件的假设检验方法</a:t>
            </a:r>
            <a:r>
              <a:rPr lang="en-US" altLang="zh-CN" sz="2000" b="1" dirty="0">
                <a:solidFill>
                  <a:srgbClr val="C00000"/>
                </a:solidFill>
                <a:latin typeface="Calibri" panose="020F0502020204030204" pitchFamily="34" charset="0"/>
                <a:cs typeface="Calibri" panose="020F0502020204030204" pitchFamily="34" charset="0"/>
              </a:rPr>
              <a:t>?</a:t>
            </a:r>
            <a:endParaRPr lang="zh-CN" altLang="zh-CN" sz="2000" b="1" dirty="0">
              <a:solidFill>
                <a:srgbClr val="C00000"/>
              </a:solidFill>
              <a:latin typeface="Calibri" panose="020F0502020204030204" pitchFamily="34" charset="0"/>
              <a:cs typeface="Calibri" panose="020F0502020204030204" pitchFamily="34" charset="0"/>
            </a:endParaRPr>
          </a:p>
          <a:p>
            <a:pPr algn="just">
              <a:lnSpc>
                <a:spcPct val="120000"/>
              </a:lnSpc>
              <a:spcBef>
                <a:spcPts val="0"/>
              </a:spcBef>
              <a:spcAft>
                <a:spcPts val="0"/>
              </a:spcAft>
            </a:pPr>
            <a:endParaRPr lang="en-US" altLang="zh-CN" sz="2400" dirty="0">
              <a:latin typeface="Calibri" panose="020F0502020204030204" pitchFamily="34" charset="0"/>
              <a:cs typeface="Calibri" panose="020F0502020204030204" pitchFamily="34" charset="0"/>
            </a:endParaRPr>
          </a:p>
        </p:txBody>
      </p:sp>
      <p:sp>
        <p:nvSpPr>
          <p:cNvPr id="3" name="标题 2"/>
          <p:cNvSpPr>
            <a:spLocks noGrp="1"/>
          </p:cNvSpPr>
          <p:nvPr>
            <p:ph type="title"/>
          </p:nvPr>
        </p:nvSpPr>
        <p:spPr/>
        <p:txBody>
          <a:bodyPr/>
          <a:lstStyle/>
          <a:p>
            <a:r>
              <a:rPr lang="en-US" altLang="zh-CN" sz="4000" b="1" dirty="0">
                <a:solidFill>
                  <a:srgbClr val="751718"/>
                </a:solidFill>
                <a:cs typeface="+mn-cs"/>
              </a:rPr>
              <a:t>4.4 </a:t>
            </a:r>
            <a:r>
              <a:rPr lang="zh-CN" altLang="en-US" sz="4000" b="1" dirty="0">
                <a:solidFill>
                  <a:srgbClr val="751718"/>
                </a:solidFill>
                <a:cs typeface="+mn-cs"/>
              </a:rPr>
              <a:t>大样本</a:t>
            </a:r>
            <a:r>
              <a:rPr lang="en-US" altLang="zh-CN" sz="4000" b="1" dirty="0">
                <a:solidFill>
                  <a:srgbClr val="751718"/>
                </a:solidFill>
                <a:cs typeface="+mn-cs"/>
              </a:rPr>
              <a:t>Z</a:t>
            </a:r>
            <a:r>
              <a:rPr lang="zh-CN" altLang="en-US" sz="4000" b="1" dirty="0">
                <a:solidFill>
                  <a:srgbClr val="751718"/>
                </a:solidFill>
                <a:cs typeface="+mn-cs"/>
              </a:rPr>
              <a:t>检验</a:t>
            </a:r>
          </a:p>
        </p:txBody>
      </p:sp>
      <mc:AlternateContent xmlns:mc="http://schemas.openxmlformats.org/markup-compatibility/2006">
        <mc:Choice xmlns:a14="http://schemas.microsoft.com/office/drawing/2010/main" Requires="a14">
          <p:sp>
            <p:nvSpPr>
              <p:cNvPr id="6" name="矩形 5"/>
              <p:cNvSpPr/>
              <p:nvPr/>
            </p:nvSpPr>
            <p:spPr>
              <a:xfrm>
                <a:off x="594836" y="4010141"/>
                <a:ext cx="7920000" cy="1170705"/>
              </a:xfrm>
              <a:prstGeom prst="rect">
                <a:avLst/>
              </a:prstGeom>
            </p:spPr>
            <p:txBody>
              <a:bodyPr wrap="square">
                <a:spAutoFit/>
              </a:bodyPr>
              <a:lstStyle/>
              <a:p>
                <a:pPr algn="just">
                  <a:lnSpc>
                    <a:spcPct val="120000"/>
                  </a:lnSpc>
                </a:pPr>
                <a:r>
                  <a:rPr lang="zh-CN" altLang="zh-CN" sz="2000" dirty="0">
                    <a:latin typeface="Calibri" panose="020F0502020204030204" pitchFamily="34" charset="0"/>
                    <a:ea typeface="楷体" panose="02010609060101010101" pitchFamily="49" charset="-122"/>
                    <a:cs typeface="Calibri" panose="020F0502020204030204" pitchFamily="34" charset="0"/>
                  </a:rPr>
                  <a:t>在两样本均值差异检验问题中，</a:t>
                </a:r>
                <a:r>
                  <a:rPr lang="zh-CN" altLang="zh-CN" sz="2000" b="1" dirty="0">
                    <a:solidFill>
                      <a:srgbClr val="C00000"/>
                    </a:solidFill>
                    <a:latin typeface="Calibri" panose="020F0502020204030204" pitchFamily="34" charset="0"/>
                    <a:ea typeface="楷体" panose="02010609060101010101" pitchFamily="49" charset="-122"/>
                    <a:cs typeface="Calibri" panose="020F0502020204030204" pitchFamily="34" charset="0"/>
                  </a:rPr>
                  <a:t>如果两样本为独立样本，并且都为大样本</a:t>
                </a:r>
                <a:r>
                  <a:rPr lang="en-US" altLang="zh-CN" sz="2000" b="1" dirty="0">
                    <a:solidFill>
                      <a:srgbClr val="C00000"/>
                    </a:solidFill>
                    <a:latin typeface="Calibri" panose="020F0502020204030204" pitchFamily="34" charset="0"/>
                    <a:ea typeface="楷体" panose="02010609060101010101" pitchFamily="49" charset="-122"/>
                    <a:cs typeface="Calibri" panose="020F0502020204030204" pitchFamily="34" charset="0"/>
                  </a:rPr>
                  <a:t>(</a:t>
                </a:r>
                <a14:m>
                  <m:oMath xmlns:m="http://schemas.openxmlformats.org/officeDocument/2006/math">
                    <m:sSub>
                      <m:sSubPr>
                        <m:ctrlPr>
                          <a:rPr lang="zh-CN" altLang="zh-CN" sz="2000" b="1" i="1" dirty="0">
                            <a:solidFill>
                              <a:srgbClr val="C00000"/>
                            </a:solidFill>
                            <a:latin typeface="Cambria Math" panose="02040503050406030204" pitchFamily="18" charset="0"/>
                            <a:ea typeface="楷体" panose="02010609060101010101" pitchFamily="49" charset="-122"/>
                          </a:rPr>
                        </m:ctrlPr>
                      </m:sSubPr>
                      <m:e>
                        <m:r>
                          <a:rPr lang="en-US" altLang="zh-CN" sz="2000" b="1" i="1" dirty="0">
                            <a:solidFill>
                              <a:srgbClr val="C00000"/>
                            </a:solidFill>
                            <a:latin typeface="Cambria Math" panose="02040503050406030204" pitchFamily="18" charset="0"/>
                            <a:ea typeface="楷体" panose="02010609060101010101" pitchFamily="49" charset="-122"/>
                          </a:rPr>
                          <m:t>𝐧</m:t>
                        </m:r>
                      </m:e>
                      <m:sub>
                        <m:r>
                          <a:rPr lang="en-US" altLang="zh-CN" sz="2000" b="1" i="1" dirty="0">
                            <a:solidFill>
                              <a:srgbClr val="C00000"/>
                            </a:solidFill>
                            <a:latin typeface="Cambria Math" panose="02040503050406030204" pitchFamily="18" charset="0"/>
                            <a:ea typeface="楷体" panose="02010609060101010101" pitchFamily="49" charset="-122"/>
                          </a:rPr>
                          <m:t>𝟏</m:t>
                        </m:r>
                      </m:sub>
                    </m:sSub>
                    <m:r>
                      <a:rPr lang="en-US" altLang="zh-CN" sz="2000" b="1" dirty="0">
                        <a:solidFill>
                          <a:srgbClr val="C00000"/>
                        </a:solidFill>
                        <a:latin typeface="Cambria Math" panose="02040503050406030204" pitchFamily="18" charset="0"/>
                        <a:ea typeface="楷体" panose="02010609060101010101" pitchFamily="49" charset="-122"/>
                      </a:rPr>
                      <m:t>=</m:t>
                    </m:r>
                    <m:r>
                      <a:rPr lang="en-US" altLang="zh-CN" sz="2000" b="1" i="1" dirty="0">
                        <a:solidFill>
                          <a:srgbClr val="C00000"/>
                        </a:solidFill>
                        <a:latin typeface="Cambria Math" panose="02040503050406030204" pitchFamily="18" charset="0"/>
                        <a:ea typeface="楷体" panose="02010609060101010101" pitchFamily="49" charset="-122"/>
                      </a:rPr>
                      <m:t>𝟏𝟏𝟕</m:t>
                    </m:r>
                    <m:r>
                      <a:rPr lang="zh-CN" altLang="zh-CN" sz="2000" b="1" dirty="0">
                        <a:solidFill>
                          <a:srgbClr val="C00000"/>
                        </a:solidFill>
                        <a:latin typeface="Cambria Math" panose="02040503050406030204" pitchFamily="18" charset="0"/>
                        <a:ea typeface="楷体" panose="02010609060101010101" pitchFamily="49" charset="-122"/>
                      </a:rPr>
                      <m:t>≥</m:t>
                    </m:r>
                    <m:r>
                      <a:rPr lang="en-US" altLang="zh-CN" sz="2000" b="1" i="1" dirty="0">
                        <a:solidFill>
                          <a:srgbClr val="C00000"/>
                        </a:solidFill>
                        <a:latin typeface="Cambria Math" panose="02040503050406030204" pitchFamily="18" charset="0"/>
                        <a:ea typeface="楷体" panose="02010609060101010101" pitchFamily="49" charset="-122"/>
                      </a:rPr>
                      <m:t>𝟑𝟎</m:t>
                    </m:r>
                    <m:r>
                      <a:rPr lang="zh-CN" altLang="zh-CN" sz="2000" b="1" dirty="0">
                        <a:solidFill>
                          <a:srgbClr val="C00000"/>
                        </a:solidFill>
                        <a:latin typeface="Cambria Math" panose="02040503050406030204" pitchFamily="18" charset="0"/>
                        <a:ea typeface="楷体" panose="02010609060101010101" pitchFamily="49" charset="-122"/>
                      </a:rPr>
                      <m:t>和</m:t>
                    </m:r>
                    <m:sSub>
                      <m:sSubPr>
                        <m:ctrlPr>
                          <a:rPr lang="zh-CN" altLang="zh-CN" sz="2000" b="1" i="1" dirty="0">
                            <a:solidFill>
                              <a:srgbClr val="C00000"/>
                            </a:solidFill>
                            <a:latin typeface="Cambria Math" panose="02040503050406030204" pitchFamily="18" charset="0"/>
                            <a:ea typeface="楷体" panose="02010609060101010101" pitchFamily="49" charset="-122"/>
                          </a:rPr>
                        </m:ctrlPr>
                      </m:sSubPr>
                      <m:e>
                        <m:r>
                          <a:rPr lang="en-US" altLang="zh-CN" sz="2000" b="1" i="1" dirty="0">
                            <a:solidFill>
                              <a:srgbClr val="C00000"/>
                            </a:solidFill>
                            <a:latin typeface="Cambria Math" panose="02040503050406030204" pitchFamily="18" charset="0"/>
                            <a:ea typeface="楷体" panose="02010609060101010101" pitchFamily="49" charset="-122"/>
                          </a:rPr>
                          <m:t>𝐧</m:t>
                        </m:r>
                      </m:e>
                      <m:sub>
                        <m:r>
                          <a:rPr lang="en-US" altLang="zh-CN" sz="2000" b="1" i="1" dirty="0">
                            <a:solidFill>
                              <a:srgbClr val="C00000"/>
                            </a:solidFill>
                            <a:latin typeface="Cambria Math" panose="02040503050406030204" pitchFamily="18" charset="0"/>
                            <a:ea typeface="楷体" panose="02010609060101010101" pitchFamily="49" charset="-122"/>
                          </a:rPr>
                          <m:t>𝟎</m:t>
                        </m:r>
                      </m:sub>
                    </m:sSub>
                    <m:r>
                      <a:rPr lang="en-US" altLang="zh-CN" sz="2000" b="1" dirty="0">
                        <a:solidFill>
                          <a:srgbClr val="C00000"/>
                        </a:solidFill>
                        <a:latin typeface="Cambria Math" panose="02040503050406030204" pitchFamily="18" charset="0"/>
                        <a:ea typeface="楷体" panose="02010609060101010101" pitchFamily="49" charset="-122"/>
                      </a:rPr>
                      <m:t>=</m:t>
                    </m:r>
                    <m:r>
                      <a:rPr lang="en-US" altLang="zh-CN" sz="2000" b="1" i="1" dirty="0">
                        <a:solidFill>
                          <a:srgbClr val="C00000"/>
                        </a:solidFill>
                        <a:latin typeface="Cambria Math" panose="02040503050406030204" pitchFamily="18" charset="0"/>
                        <a:ea typeface="楷体" panose="02010609060101010101" pitchFamily="49" charset="-122"/>
                      </a:rPr>
                      <m:t>𝟓𝟓</m:t>
                    </m:r>
                    <m:r>
                      <a:rPr lang="zh-CN" altLang="zh-CN" sz="2000" b="1" dirty="0">
                        <a:solidFill>
                          <a:srgbClr val="C00000"/>
                        </a:solidFill>
                        <a:latin typeface="Cambria Math" panose="02040503050406030204" pitchFamily="18" charset="0"/>
                        <a:ea typeface="楷体" panose="02010609060101010101" pitchFamily="49" charset="-122"/>
                      </a:rPr>
                      <m:t>≥</m:t>
                    </m:r>
                    <m:r>
                      <a:rPr lang="en-US" altLang="zh-CN" sz="2000" b="1" i="1" dirty="0">
                        <a:solidFill>
                          <a:srgbClr val="C00000"/>
                        </a:solidFill>
                        <a:latin typeface="Cambria Math" panose="02040503050406030204" pitchFamily="18" charset="0"/>
                        <a:ea typeface="楷体" panose="02010609060101010101" pitchFamily="49" charset="-122"/>
                      </a:rPr>
                      <m:t>𝟑𝟎</m:t>
                    </m:r>
                  </m:oMath>
                </a14:m>
                <a:r>
                  <a:rPr lang="en-US" altLang="zh-CN" sz="2000" b="1" dirty="0">
                    <a:solidFill>
                      <a:srgbClr val="C00000"/>
                    </a:solidFill>
                    <a:latin typeface="Calibri" panose="020F0502020204030204" pitchFamily="34" charset="0"/>
                    <a:ea typeface="楷体" panose="02010609060101010101" pitchFamily="49" charset="-122"/>
                    <a:cs typeface="Calibri" panose="020F0502020204030204" pitchFamily="34" charset="0"/>
                  </a:rPr>
                  <a:t>)</a:t>
                </a:r>
                <a:r>
                  <a:rPr lang="zh-CN" altLang="zh-CN" sz="2000" b="1" dirty="0">
                    <a:solidFill>
                      <a:srgbClr val="C00000"/>
                    </a:solidFill>
                    <a:latin typeface="Calibri" panose="020F0502020204030204" pitchFamily="34" charset="0"/>
                    <a:ea typeface="楷体" panose="02010609060101010101" pitchFamily="49" charset="-122"/>
                    <a:cs typeface="Calibri" panose="020F0502020204030204" pitchFamily="34" charset="0"/>
                  </a:rPr>
                  <a:t>，即使两总体不服从正态分布，也可以使用正态</a:t>
                </a:r>
                <a:r>
                  <a:rPr lang="en-US" altLang="zh-CN" sz="2000" b="1" dirty="0">
                    <a:solidFill>
                      <a:srgbClr val="C00000"/>
                    </a:solidFill>
                    <a:latin typeface="Calibri" panose="020F0502020204030204" pitchFamily="34" charset="0"/>
                    <a:ea typeface="楷体" panose="02010609060101010101" pitchFamily="49" charset="-122"/>
                    <a:cs typeface="Calibri" panose="020F0502020204030204" pitchFamily="34" charset="0"/>
                  </a:rPr>
                  <a:t>Z</a:t>
                </a:r>
                <a:r>
                  <a:rPr lang="zh-CN" altLang="zh-CN" sz="2000" b="1" dirty="0">
                    <a:solidFill>
                      <a:srgbClr val="C00000"/>
                    </a:solidFill>
                    <a:latin typeface="Calibri" panose="020F0502020204030204" pitchFamily="34" charset="0"/>
                    <a:ea typeface="楷体" panose="02010609060101010101" pitchFamily="49" charset="-122"/>
                    <a:cs typeface="Calibri" panose="020F0502020204030204" pitchFamily="34" charset="0"/>
                  </a:rPr>
                  <a:t>检验</a:t>
                </a:r>
                <a:r>
                  <a:rPr lang="zh-CN" altLang="zh-CN" sz="2000" kern="100" dirty="0">
                    <a:latin typeface="Calibri" panose="020F0502020204030204" pitchFamily="34" charset="0"/>
                    <a:ea typeface="楷体" panose="02010609060101010101" pitchFamily="49" charset="-122"/>
                    <a:cs typeface="Calibri" panose="020F0502020204030204" pitchFamily="34" charset="0"/>
                  </a:rPr>
                  <a:t>。</a:t>
                </a:r>
                <a:endParaRPr lang="zh-CN" altLang="en-US" sz="2000" dirty="0">
                  <a:latin typeface="Calibri" panose="020F0502020204030204" pitchFamily="34" charset="0"/>
                  <a:ea typeface="楷体" panose="02010609060101010101" pitchFamily="49" charset="-122"/>
                  <a:cs typeface="Calibri" panose="020F0502020204030204" pitchFamily="34" charset="0"/>
                </a:endParaRPr>
              </a:p>
            </p:txBody>
          </p:sp>
        </mc:Choice>
        <mc:Fallback>
          <p:sp>
            <p:nvSpPr>
              <p:cNvPr id="6" name="矩形 5"/>
              <p:cNvSpPr>
                <a:spLocks noRot="1" noChangeAspect="1" noMove="1" noResize="1" noEditPoints="1" noAdjustHandles="1" noChangeArrowheads="1" noChangeShapeType="1" noTextEdit="1"/>
              </p:cNvSpPr>
              <p:nvPr/>
            </p:nvSpPr>
            <p:spPr>
              <a:xfrm>
                <a:off x="594836" y="4010141"/>
                <a:ext cx="7920000" cy="1170705"/>
              </a:xfrm>
              <a:prstGeom prst="rect">
                <a:avLst/>
              </a:prstGeom>
              <a:blipFill>
                <a:blip r:embed="rId3"/>
                <a:stretch>
                  <a:fillRect l="-847" t="-2083" r="-4003" b="-88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6982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81380" y="1404188"/>
            <a:ext cx="8181239" cy="1735894"/>
          </a:xfrm>
        </p:spPr>
        <p:txBody>
          <a:bodyPr vert="horz" lIns="91440" tIns="45720" rIns="91440" bIns="45720" rtlCol="0">
            <a:noAutofit/>
          </a:bodyPr>
          <a:lstStyle/>
          <a:p>
            <a:pPr algn="just">
              <a:lnSpc>
                <a:spcPct val="120000"/>
              </a:lnSpc>
              <a:spcBef>
                <a:spcPts val="600"/>
              </a:spcBef>
              <a:spcAft>
                <a:spcPts val="0"/>
              </a:spcAft>
            </a:pPr>
            <a:r>
              <a:rPr lang="zh-CN" altLang="en-US" sz="2000" dirty="0">
                <a:latin typeface="Calibri" panose="020F0502020204030204" pitchFamily="34" charset="0"/>
                <a:cs typeface="Calibri" panose="020F0502020204030204" pitchFamily="34" charset="0"/>
              </a:rPr>
              <a:t>使用均值正态</a:t>
            </a:r>
            <a:r>
              <a:rPr lang="en-US" altLang="zh-CN" sz="2000" dirty="0">
                <a:latin typeface="Calibri" panose="020F0502020204030204" pitchFamily="34" charset="0"/>
                <a:cs typeface="Calibri" panose="020F0502020204030204" pitchFamily="34" charset="0"/>
              </a:rPr>
              <a:t>Z</a:t>
            </a:r>
            <a:r>
              <a:rPr lang="zh-CN" altLang="en-US" sz="2000" dirty="0">
                <a:latin typeface="Calibri" panose="020F0502020204030204" pitchFamily="34" charset="0"/>
                <a:cs typeface="Calibri" panose="020F0502020204030204" pitchFamily="34" charset="0"/>
              </a:rPr>
              <a:t>检验进一步验证我们的假设。</a:t>
            </a:r>
            <a:endParaRPr lang="en-US" altLang="zh-CN" sz="2000" dirty="0">
              <a:latin typeface="Calibri" panose="020F0502020204030204" pitchFamily="34" charset="0"/>
              <a:cs typeface="Calibri" panose="020F0502020204030204" pitchFamily="34" charset="0"/>
            </a:endParaRPr>
          </a:p>
          <a:p>
            <a:pPr algn="just">
              <a:lnSpc>
                <a:spcPct val="120000"/>
              </a:lnSpc>
              <a:spcBef>
                <a:spcPts val="600"/>
              </a:spcBef>
              <a:spcAft>
                <a:spcPts val="0"/>
              </a:spcAft>
            </a:pPr>
            <a:r>
              <a:rPr lang="zh-CN" altLang="en-US" sz="2000" dirty="0">
                <a:latin typeface="Calibri" panose="020F0502020204030204" pitchFamily="34" charset="0"/>
                <a:cs typeface="Calibri" panose="020F0502020204030204" pitchFamily="34" charset="0"/>
              </a:rPr>
              <a:t>在</a:t>
            </a:r>
            <a:r>
              <a:rPr lang="en-US" altLang="zh-CN" sz="2000" dirty="0">
                <a:latin typeface="Calibri" panose="020F0502020204030204" pitchFamily="34" charset="0"/>
                <a:cs typeface="Calibri" panose="020F0502020204030204" pitchFamily="34" charset="0"/>
              </a:rPr>
              <a:t>Excel</a:t>
            </a:r>
            <a:r>
              <a:rPr lang="zh-CN" altLang="en-US" sz="2000" dirty="0">
                <a:latin typeface="Calibri" panose="020F0502020204030204" pitchFamily="34" charset="0"/>
                <a:cs typeface="Calibri" panose="020F0502020204030204" pitchFamily="34" charset="0"/>
              </a:rPr>
              <a:t>的数据分析中选择</a:t>
            </a:r>
            <a:r>
              <a:rPr lang="en-US" altLang="zh-CN" sz="2000" dirty="0">
                <a:latin typeface="Calibri" panose="020F0502020204030204" pitchFamily="34" charset="0"/>
                <a:cs typeface="Calibri" panose="020F0502020204030204" pitchFamily="34" charset="0"/>
              </a:rPr>
              <a:t>Z</a:t>
            </a:r>
            <a:r>
              <a:rPr lang="zh-CN" altLang="en-US" sz="2000" dirty="0">
                <a:latin typeface="Calibri" panose="020F0502020204030204" pitchFamily="34" charset="0"/>
                <a:cs typeface="Calibri" panose="020F0502020204030204" pitchFamily="34" charset="0"/>
              </a:rPr>
              <a:t>检验：双样本平均差检验，给定假设平均值为</a:t>
            </a:r>
            <a:r>
              <a:rPr lang="en-US" altLang="zh-CN" sz="2000" dirty="0">
                <a:latin typeface="Calibri" panose="020F0502020204030204" pitchFamily="34" charset="0"/>
                <a:cs typeface="Calibri" panose="020F0502020204030204" pitchFamily="34" charset="0"/>
              </a:rPr>
              <a:t>0</a:t>
            </a:r>
            <a:r>
              <a:rPr lang="zh-CN" altLang="en-US" sz="2000" dirty="0">
                <a:latin typeface="Calibri" panose="020F0502020204030204" pitchFamily="34" charset="0"/>
                <a:cs typeface="Calibri" panose="020F0502020204030204" pitchFamily="34" charset="0"/>
              </a:rPr>
              <a:t>，变量</a:t>
            </a:r>
            <a:r>
              <a:rPr lang="en-US" altLang="zh-CN" sz="2000" dirty="0">
                <a:latin typeface="Calibri" panose="020F0502020204030204" pitchFamily="34" charset="0"/>
                <a:cs typeface="Calibri" panose="020F0502020204030204" pitchFamily="34" charset="0"/>
              </a:rPr>
              <a:t>lead=1</a:t>
            </a:r>
            <a:r>
              <a:rPr lang="zh-CN" altLang="en-US" sz="2000" dirty="0">
                <a:latin typeface="Calibri" panose="020F0502020204030204" pitchFamily="34" charset="0"/>
                <a:cs typeface="Calibri" panose="020F0502020204030204" pitchFamily="34" charset="0"/>
              </a:rPr>
              <a:t>的方差为其自身的方差估计</a:t>
            </a:r>
            <a:r>
              <a:rPr lang="en-US" altLang="zh-CN" sz="2000" dirty="0">
                <a:latin typeface="Calibri" panose="020F0502020204030204" pitchFamily="34" charset="0"/>
                <a:cs typeface="Calibri" panose="020F0502020204030204" pitchFamily="34" charset="0"/>
              </a:rPr>
              <a:t>0.023</a:t>
            </a:r>
            <a:r>
              <a:rPr lang="zh-CN" altLang="en-US" sz="2000" dirty="0">
                <a:latin typeface="Calibri" panose="020F0502020204030204" pitchFamily="34" charset="0"/>
                <a:cs typeface="Calibri" panose="020F0502020204030204" pitchFamily="34" charset="0"/>
              </a:rPr>
              <a:t>，变量</a:t>
            </a:r>
            <a:r>
              <a:rPr lang="en-US" altLang="zh-CN" sz="2000" dirty="0">
                <a:latin typeface="Calibri" panose="020F0502020204030204" pitchFamily="34" charset="0"/>
                <a:cs typeface="Calibri" panose="020F0502020204030204" pitchFamily="34" charset="0"/>
              </a:rPr>
              <a:t>lead=0</a:t>
            </a:r>
            <a:r>
              <a:rPr lang="zh-CN" altLang="en-US" sz="2000" dirty="0">
                <a:latin typeface="Calibri" panose="020F0502020204030204" pitchFamily="34" charset="0"/>
                <a:cs typeface="Calibri" panose="020F0502020204030204" pitchFamily="34" charset="0"/>
              </a:rPr>
              <a:t>的方差为其自身的方差估计</a:t>
            </a:r>
            <a:r>
              <a:rPr lang="en-US" altLang="zh-CN" sz="2000" dirty="0">
                <a:latin typeface="Calibri" panose="020F0502020204030204" pitchFamily="34" charset="0"/>
                <a:cs typeface="Calibri" panose="020F0502020204030204" pitchFamily="34" charset="0"/>
              </a:rPr>
              <a:t>0.022</a:t>
            </a:r>
            <a:r>
              <a:rPr lang="zh-CN" altLang="en-US" sz="2000" dirty="0">
                <a:latin typeface="Calibri" panose="020F0502020204030204" pitchFamily="34" charset="0"/>
                <a:cs typeface="Calibri" panose="020F0502020204030204" pitchFamily="34" charset="0"/>
              </a:rPr>
              <a:t>，得到结果如下所示。</a:t>
            </a:r>
            <a:endParaRPr lang="en-US" altLang="zh-CN" sz="2000" dirty="0">
              <a:latin typeface="Calibri" panose="020F0502020204030204" pitchFamily="34" charset="0"/>
              <a:cs typeface="Calibri" panose="020F0502020204030204" pitchFamily="34" charset="0"/>
            </a:endParaRPr>
          </a:p>
        </p:txBody>
      </p:sp>
      <p:sp>
        <p:nvSpPr>
          <p:cNvPr id="3" name="标题 2"/>
          <p:cNvSpPr>
            <a:spLocks noGrp="1"/>
          </p:cNvSpPr>
          <p:nvPr>
            <p:ph type="title"/>
          </p:nvPr>
        </p:nvSpPr>
        <p:spPr/>
        <p:txBody>
          <a:bodyPr/>
          <a:lstStyle/>
          <a:p>
            <a:r>
              <a:rPr lang="en-US" altLang="zh-CN" sz="4000" b="1" dirty="0">
                <a:solidFill>
                  <a:srgbClr val="751718"/>
                </a:solidFill>
                <a:cs typeface="+mn-cs"/>
              </a:rPr>
              <a:t>4.4 </a:t>
            </a:r>
            <a:r>
              <a:rPr lang="zh-CN" altLang="en-US" sz="4000" b="1" dirty="0">
                <a:solidFill>
                  <a:srgbClr val="751718"/>
                </a:solidFill>
                <a:cs typeface="+mn-cs"/>
              </a:rPr>
              <a:t>大样本</a:t>
            </a:r>
            <a:r>
              <a:rPr lang="en-US" altLang="zh-CN" sz="4000" b="1" dirty="0">
                <a:solidFill>
                  <a:srgbClr val="751718"/>
                </a:solidFill>
                <a:cs typeface="+mn-cs"/>
              </a:rPr>
              <a:t>Z</a:t>
            </a:r>
            <a:r>
              <a:rPr lang="zh-CN" altLang="en-US" sz="4000" b="1" dirty="0">
                <a:solidFill>
                  <a:srgbClr val="751718"/>
                </a:solidFill>
                <a:cs typeface="+mn-cs"/>
              </a:rPr>
              <a:t>检验</a:t>
            </a:r>
          </a:p>
        </p:txBody>
      </p:sp>
      <p:pic>
        <p:nvPicPr>
          <p:cNvPr id="5" name="图片 4"/>
          <p:cNvPicPr>
            <a:picLocks noChangeAspect="1"/>
          </p:cNvPicPr>
          <p:nvPr/>
        </p:nvPicPr>
        <p:blipFill rotWithShape="1">
          <a:blip r:embed="rId3"/>
          <a:srcRect l="17874" r="18359" b="5443"/>
          <a:stretch/>
        </p:blipFill>
        <p:spPr>
          <a:xfrm>
            <a:off x="2535810" y="3381066"/>
            <a:ext cx="3855563" cy="2425256"/>
          </a:xfrm>
          <a:prstGeom prst="rect">
            <a:avLst/>
          </a:prstGeom>
        </p:spPr>
      </p:pic>
      <p:sp>
        <p:nvSpPr>
          <p:cNvPr id="7" name="矩形 6"/>
          <p:cNvSpPr/>
          <p:nvPr/>
        </p:nvSpPr>
        <p:spPr>
          <a:xfrm>
            <a:off x="3036310" y="3067806"/>
            <a:ext cx="2842445" cy="307777"/>
          </a:xfrm>
          <a:prstGeom prst="rect">
            <a:avLst/>
          </a:prstGeom>
        </p:spPr>
        <p:txBody>
          <a:bodyPr wrap="none">
            <a:spAutoFit/>
          </a:bodyPr>
          <a:lstStyle/>
          <a:p>
            <a:pPr algn="ctr">
              <a:spcAft>
                <a:spcPts val="0"/>
              </a:spcAft>
            </a:pP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表</a:t>
            </a:r>
            <a:r>
              <a:rPr lang="en-US" altLang="zh-CN" sz="1400" kern="100" dirty="0">
                <a:latin typeface="Times New Roman" panose="02020603050405020304" pitchFamily="18" charset="0"/>
                <a:ea typeface="KaiTi" panose="02010609060101010101" pitchFamily="49" charset="-122"/>
                <a:cs typeface="Times New Roman" panose="02020603050405020304" pitchFamily="18" charset="0"/>
              </a:rPr>
              <a:t>4.5 z-</a:t>
            </a: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检验</a:t>
            </a:r>
            <a:r>
              <a:rPr lang="en-US" altLang="zh-CN" sz="1400" kern="100" dirty="0">
                <a:latin typeface="Times New Roman" panose="02020603050405020304" pitchFamily="18" charset="0"/>
                <a:ea typeface="KaiTi" panose="02010609060101010101" pitchFamily="49" charset="-122"/>
                <a:cs typeface="Times New Roman" panose="02020603050405020304" pitchFamily="18" charset="0"/>
              </a:rPr>
              <a:t>: </a:t>
            </a: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双样本均值差异分析</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1DF2A07B-D661-47FA-8BEA-53F86ADFC133}"/>
              </a:ext>
            </a:extLst>
          </p:cNvPr>
          <p:cNvSpPr txBox="1"/>
          <p:nvPr/>
        </p:nvSpPr>
        <p:spPr>
          <a:xfrm>
            <a:off x="611999" y="5806322"/>
            <a:ext cx="7920000" cy="801373"/>
          </a:xfrm>
          <a:prstGeom prst="rect">
            <a:avLst/>
          </a:prstGeom>
          <a:noFill/>
        </p:spPr>
        <p:txBody>
          <a:bodyPr wrap="square">
            <a:spAutoFit/>
          </a:bodyPr>
          <a:lstStyle>
            <a:defPPr rtl="0">
              <a:defRPr lang="zh-cn"/>
            </a:defPPr>
            <a:lvl1pPr algn="just">
              <a:defRPr kumimoji="0" sz="2000" b="0" i="0" u="none" strike="noStrike" cap="none" spc="0" normalizeH="0" baseline="0">
                <a:ln>
                  <a:noFill/>
                </a:ln>
                <a:solidFill>
                  <a:prstClr val="black"/>
                </a:solidFill>
                <a:effectLst/>
                <a:uLnTx/>
                <a:uFillTx/>
                <a:latin typeface="Calibri" panose="020F0502020204030204" pitchFamily="34" charset="0"/>
                <a:ea typeface="楷体" panose="02010609060101010101" pitchFamily="49" charset="-122"/>
                <a:cs typeface="Calibri" panose="020F0502020204030204" pitchFamily="34" charset="0"/>
              </a:defRPr>
            </a:lvl1pPr>
          </a:lstStyle>
          <a:p>
            <a:pPr>
              <a:lnSpc>
                <a:spcPct val="120000"/>
              </a:lnSpc>
            </a:pPr>
            <a:r>
              <a:rPr lang="en-US" altLang="zh-CN" dirty="0"/>
              <a:t>p-value=0.366≫0.05</a:t>
            </a:r>
            <a:r>
              <a:rPr lang="zh-CN" altLang="en-US" dirty="0"/>
              <a:t>，同样说明不同</a:t>
            </a:r>
            <a:r>
              <a:rPr lang="en-US" altLang="zh-CN" dirty="0"/>
              <a:t>lead</a:t>
            </a:r>
            <a:r>
              <a:rPr lang="zh-CN" altLang="en-US" dirty="0"/>
              <a:t>水平下的婴儿死亡率均值差异不显著。</a:t>
            </a:r>
          </a:p>
        </p:txBody>
      </p:sp>
    </p:spTree>
    <p:extLst>
      <p:ext uri="{BB962C8B-B14F-4D97-AF65-F5344CB8AC3E}">
        <p14:creationId xmlns:p14="http://schemas.microsoft.com/office/powerpoint/2010/main" val="5061195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4.3 </a:t>
            </a:r>
            <a:r>
              <a:rPr lang="zh-CN" altLang="en-US" sz="4000" b="1" dirty="0">
                <a:solidFill>
                  <a:srgbClr val="751718"/>
                </a:solidFill>
                <a:cs typeface="+mn-cs"/>
              </a:rPr>
              <a:t>大样本</a:t>
            </a:r>
            <a:r>
              <a:rPr lang="en-US" altLang="zh-CN" sz="4000" b="1" dirty="0">
                <a:solidFill>
                  <a:srgbClr val="751718"/>
                </a:solidFill>
                <a:cs typeface="+mn-cs"/>
              </a:rPr>
              <a:t>Z</a:t>
            </a:r>
            <a:r>
              <a:rPr lang="zh-CN" altLang="en-US" sz="4000" b="1" dirty="0">
                <a:solidFill>
                  <a:srgbClr val="751718"/>
                </a:solidFill>
                <a:cs typeface="+mn-cs"/>
              </a:rPr>
              <a:t>检验</a:t>
            </a:r>
            <a:r>
              <a:rPr lang="en-US" altLang="zh-CN" sz="4000" b="1" dirty="0">
                <a:solidFill>
                  <a:srgbClr val="751718"/>
                </a:solidFill>
                <a:cs typeface="+mn-cs"/>
              </a:rPr>
              <a:t>-Excel</a:t>
            </a:r>
            <a:r>
              <a:rPr lang="zh-CN" altLang="en-US" sz="4000" b="1" dirty="0">
                <a:solidFill>
                  <a:srgbClr val="751718"/>
                </a:solidFill>
                <a:cs typeface="+mn-cs"/>
              </a:rPr>
              <a:t>操作</a:t>
            </a:r>
          </a:p>
        </p:txBody>
      </p:sp>
      <p:sp>
        <p:nvSpPr>
          <p:cNvPr id="10" name="矩形 9"/>
          <p:cNvSpPr/>
          <p:nvPr/>
        </p:nvSpPr>
        <p:spPr>
          <a:xfrm>
            <a:off x="493241" y="1507284"/>
            <a:ext cx="8005120" cy="923330"/>
          </a:xfrm>
          <a:prstGeom prst="rect">
            <a:avLst/>
          </a:prstGeom>
        </p:spPr>
        <p:txBody>
          <a:bodyPr wrap="square">
            <a:spAutoFit/>
          </a:bodyPr>
          <a:lstStyle/>
          <a:p>
            <a:r>
              <a:rPr lang="en-US" altLang="zh-CN" b="1" dirty="0">
                <a:latin typeface="楷体" panose="02010609060101010101" pitchFamily="49" charset="-122"/>
                <a:ea typeface="楷体" panose="02010609060101010101" pitchFamily="49" charset="-122"/>
              </a:rPr>
              <a:t>Step1</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点击【数据】，并点击【数据分析】选项</a:t>
            </a:r>
            <a:endParaRPr lang="en-US" altLang="zh-CN" dirty="0">
              <a:latin typeface="楷体" panose="02010609060101010101" pitchFamily="49" charset="-122"/>
              <a:ea typeface="楷体" panose="02010609060101010101" pitchFamily="49" charset="-122"/>
            </a:endParaRPr>
          </a:p>
          <a:p>
            <a:endParaRPr lang="zh-CN" altLang="zh-CN" dirty="0">
              <a:latin typeface="楷体" panose="02010609060101010101" pitchFamily="49" charset="-122"/>
              <a:ea typeface="楷体" panose="02010609060101010101" pitchFamily="49" charset="-122"/>
            </a:endParaRPr>
          </a:p>
          <a:p>
            <a:r>
              <a:rPr lang="en-US" altLang="zh-CN" b="1" dirty="0">
                <a:latin typeface="楷体" panose="02010609060101010101" pitchFamily="49" charset="-122"/>
                <a:ea typeface="楷体" panose="02010609060101010101" pitchFamily="49" charset="-122"/>
              </a:rPr>
              <a:t>Step2</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在分析工具中选择【</a:t>
            </a:r>
            <a:r>
              <a:rPr lang="en-US" altLang="zh-CN" dirty="0">
                <a:latin typeface="楷体" panose="02010609060101010101" pitchFamily="49" charset="-122"/>
                <a:ea typeface="楷体" panose="02010609060101010101" pitchFamily="49" charset="-122"/>
              </a:rPr>
              <a:t>Z</a:t>
            </a:r>
            <a:r>
              <a:rPr lang="zh-CN" altLang="zh-CN" dirty="0">
                <a:latin typeface="楷体" panose="02010609060101010101" pitchFamily="49" charset="-122"/>
                <a:ea typeface="楷体" panose="02010609060101010101" pitchFamily="49" charset="-122"/>
              </a:rPr>
              <a:t>检验：双样本平均值检验】，点击【确定】</a:t>
            </a:r>
          </a:p>
        </p:txBody>
      </p:sp>
      <p:pic>
        <p:nvPicPr>
          <p:cNvPr id="7" name="图片 6"/>
          <p:cNvPicPr/>
          <p:nvPr/>
        </p:nvPicPr>
        <p:blipFill>
          <a:blip r:embed="rId3"/>
          <a:stretch>
            <a:fillRect/>
          </a:stretch>
        </p:blipFill>
        <p:spPr>
          <a:xfrm>
            <a:off x="1875949" y="2600325"/>
            <a:ext cx="5239703" cy="3840148"/>
          </a:xfrm>
          <a:prstGeom prst="rect">
            <a:avLst/>
          </a:prstGeom>
        </p:spPr>
      </p:pic>
    </p:spTree>
    <p:extLst>
      <p:ext uri="{BB962C8B-B14F-4D97-AF65-F5344CB8AC3E}">
        <p14:creationId xmlns:p14="http://schemas.microsoft.com/office/powerpoint/2010/main" val="3576928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4.3 </a:t>
            </a:r>
            <a:r>
              <a:rPr lang="zh-CN" altLang="en-US" sz="4000" b="1" dirty="0">
                <a:solidFill>
                  <a:srgbClr val="751718"/>
                </a:solidFill>
                <a:cs typeface="+mn-cs"/>
              </a:rPr>
              <a:t>大样本</a:t>
            </a:r>
            <a:r>
              <a:rPr lang="en-US" altLang="zh-CN" sz="4000" b="1" dirty="0">
                <a:solidFill>
                  <a:srgbClr val="751718"/>
                </a:solidFill>
                <a:cs typeface="+mn-cs"/>
              </a:rPr>
              <a:t>Z</a:t>
            </a:r>
            <a:r>
              <a:rPr lang="zh-CN" altLang="en-US" sz="4000" b="1" dirty="0">
                <a:solidFill>
                  <a:srgbClr val="751718"/>
                </a:solidFill>
                <a:cs typeface="+mn-cs"/>
              </a:rPr>
              <a:t>检验</a:t>
            </a:r>
            <a:r>
              <a:rPr lang="en-US" altLang="zh-CN" sz="4000" b="1" dirty="0">
                <a:solidFill>
                  <a:srgbClr val="751718"/>
                </a:solidFill>
                <a:cs typeface="+mn-cs"/>
              </a:rPr>
              <a:t>-Excel</a:t>
            </a:r>
            <a:r>
              <a:rPr lang="zh-CN" altLang="en-US" sz="4000" b="1" dirty="0">
                <a:solidFill>
                  <a:srgbClr val="751718"/>
                </a:solidFill>
                <a:cs typeface="+mn-cs"/>
              </a:rPr>
              <a:t>操作</a:t>
            </a:r>
          </a:p>
        </p:txBody>
      </p:sp>
      <p:sp>
        <p:nvSpPr>
          <p:cNvPr id="10" name="矩形 9"/>
          <p:cNvSpPr/>
          <p:nvPr/>
        </p:nvSpPr>
        <p:spPr>
          <a:xfrm>
            <a:off x="493241" y="1507284"/>
            <a:ext cx="7920000" cy="1045351"/>
          </a:xfrm>
          <a:prstGeom prst="rect">
            <a:avLst/>
          </a:prstGeom>
        </p:spPr>
        <p:txBody>
          <a:bodyPr wrap="square">
            <a:spAutoFit/>
          </a:bodyPr>
          <a:lstStyle/>
          <a:p>
            <a:pPr algn="just">
              <a:lnSpc>
                <a:spcPct val="120000"/>
              </a:lnSpc>
            </a:pPr>
            <a:r>
              <a:rPr lang="en-US" altLang="zh-CN" b="1" dirty="0">
                <a:latin typeface="楷体" panose="02010609060101010101" pitchFamily="49" charset="-122"/>
                <a:ea typeface="楷体" panose="02010609060101010101" pitchFamily="49" charset="-122"/>
              </a:rPr>
              <a:t>Step3</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当对话框出现时：勾选【标志】，在【变量</a:t>
            </a:r>
            <a:r>
              <a:rPr lang="en-US" altLang="zh-CN" dirty="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的区域】选择单元格区域</a:t>
            </a:r>
            <a:r>
              <a:rPr lang="en-US" altLang="zh-CN" dirty="0">
                <a:latin typeface="楷体" panose="02010609060101010101" pitchFamily="49" charset="-122"/>
                <a:ea typeface="楷体" panose="02010609060101010101" pitchFamily="49" charset="-122"/>
              </a:rPr>
              <a:t>A1:A118</a:t>
            </a:r>
            <a:r>
              <a:rPr lang="zh-CN" altLang="zh-CN" dirty="0">
                <a:latin typeface="楷体" panose="02010609060101010101" pitchFamily="49" charset="-122"/>
                <a:ea typeface="楷体" panose="02010609060101010101" pitchFamily="49" charset="-122"/>
              </a:rPr>
              <a:t>，在【变量</a:t>
            </a:r>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的区域】选择单元格区域</a:t>
            </a:r>
            <a:r>
              <a:rPr lang="en-US" altLang="zh-CN" dirty="0">
                <a:latin typeface="楷体" panose="02010609060101010101" pitchFamily="49" charset="-122"/>
                <a:ea typeface="楷体" panose="02010609060101010101" pitchFamily="49" charset="-122"/>
              </a:rPr>
              <a:t>B1:B56</a:t>
            </a:r>
            <a:r>
              <a:rPr lang="zh-CN" altLang="zh-CN" dirty="0">
                <a:latin typeface="楷体" panose="02010609060101010101" pitchFamily="49" charset="-122"/>
                <a:ea typeface="楷体" panose="02010609060101010101" pitchFamily="49" charset="-122"/>
              </a:rPr>
              <a:t>，【假设平均值】输入</a:t>
            </a:r>
            <a:r>
              <a:rPr lang="en-US" altLang="zh-CN" dirty="0">
                <a:latin typeface="楷体" panose="02010609060101010101" pitchFamily="49" charset="-122"/>
                <a:ea typeface="楷体" panose="02010609060101010101" pitchFamily="49" charset="-122"/>
              </a:rPr>
              <a:t>0</a:t>
            </a:r>
            <a:r>
              <a:rPr lang="zh-CN" altLang="zh-CN" dirty="0">
                <a:latin typeface="楷体" panose="02010609060101010101" pitchFamily="49" charset="-122"/>
                <a:ea typeface="楷体" panose="02010609060101010101" pitchFamily="49" charset="-122"/>
              </a:rPr>
              <a:t>，【变量</a:t>
            </a:r>
            <a:r>
              <a:rPr lang="en-US" altLang="zh-CN" dirty="0">
                <a:latin typeface="楷体" panose="02010609060101010101" pitchFamily="49" charset="-122"/>
                <a:ea typeface="楷体" panose="02010609060101010101" pitchFamily="49" charset="-122"/>
              </a:rPr>
              <a:t>1</a:t>
            </a:r>
            <a:r>
              <a:rPr lang="zh-CN" altLang="zh-CN" dirty="0">
                <a:latin typeface="楷体" panose="02010609060101010101" pitchFamily="49" charset="-122"/>
                <a:ea typeface="楷体" panose="02010609060101010101" pitchFamily="49" charset="-122"/>
              </a:rPr>
              <a:t>的方差】输入估计值</a:t>
            </a:r>
            <a:r>
              <a:rPr lang="en-US" altLang="zh-CN" dirty="0">
                <a:latin typeface="楷体" panose="02010609060101010101" pitchFamily="49" charset="-122"/>
                <a:ea typeface="楷体" panose="02010609060101010101" pitchFamily="49" charset="-122"/>
              </a:rPr>
              <a:t>0.023</a:t>
            </a:r>
            <a:r>
              <a:rPr lang="zh-CN" altLang="zh-CN" dirty="0">
                <a:latin typeface="楷体" panose="02010609060101010101" pitchFamily="49" charset="-122"/>
                <a:ea typeface="楷体" panose="02010609060101010101" pitchFamily="49" charset="-122"/>
              </a:rPr>
              <a:t>，【变量</a:t>
            </a:r>
            <a:r>
              <a:rPr lang="en-US" altLang="zh-CN" dirty="0">
                <a:latin typeface="楷体" panose="02010609060101010101" pitchFamily="49" charset="-122"/>
                <a:ea typeface="楷体" panose="02010609060101010101" pitchFamily="49" charset="-122"/>
              </a:rPr>
              <a:t>2</a:t>
            </a:r>
            <a:r>
              <a:rPr lang="zh-CN" altLang="zh-CN" dirty="0">
                <a:latin typeface="楷体" panose="02010609060101010101" pitchFamily="49" charset="-122"/>
                <a:ea typeface="楷体" panose="02010609060101010101" pitchFamily="49" charset="-122"/>
              </a:rPr>
              <a:t>的方差】输入估计值</a:t>
            </a:r>
            <a:r>
              <a:rPr lang="en-US" altLang="zh-CN" dirty="0">
                <a:latin typeface="楷体" panose="02010609060101010101" pitchFamily="49" charset="-122"/>
                <a:ea typeface="楷体" panose="02010609060101010101" pitchFamily="49" charset="-122"/>
              </a:rPr>
              <a:t>0.022</a:t>
            </a:r>
            <a:r>
              <a:rPr lang="zh-CN" altLang="zh-CN" dirty="0">
                <a:latin typeface="楷体" panose="02010609060101010101" pitchFamily="49" charset="-122"/>
                <a:ea typeface="楷体" panose="02010609060101010101" pitchFamily="49" charset="-122"/>
              </a:rPr>
              <a:t>。</a:t>
            </a:r>
          </a:p>
        </p:txBody>
      </p:sp>
      <p:pic>
        <p:nvPicPr>
          <p:cNvPr id="6" name="图片 5"/>
          <p:cNvPicPr/>
          <p:nvPr/>
        </p:nvPicPr>
        <p:blipFill>
          <a:blip r:embed="rId3"/>
          <a:stretch>
            <a:fillRect/>
          </a:stretch>
        </p:blipFill>
        <p:spPr>
          <a:xfrm>
            <a:off x="737379" y="2758778"/>
            <a:ext cx="7431723" cy="3259289"/>
          </a:xfrm>
          <a:prstGeom prst="rect">
            <a:avLst/>
          </a:prstGeom>
        </p:spPr>
      </p:pic>
    </p:spTree>
    <p:extLst>
      <p:ext uri="{BB962C8B-B14F-4D97-AF65-F5344CB8AC3E}">
        <p14:creationId xmlns:p14="http://schemas.microsoft.com/office/powerpoint/2010/main" val="3902405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4000" b="1" dirty="0">
                <a:solidFill>
                  <a:srgbClr val="751718"/>
                </a:solidFill>
                <a:cs typeface="+mn-cs"/>
              </a:rPr>
              <a:t>一 案例背景</a:t>
            </a:r>
          </a:p>
        </p:txBody>
      </p:sp>
      <p:pic>
        <p:nvPicPr>
          <p:cNvPr id="1026" name="Picture 2" descr="https://gimg2.baidu.com/image_search/src=http%3A%2F%2F5b0988e595225.cdn.sohucs.com%2Fimages%2F20181206%2F38e3002932b2460994359b16851afcb7.jpg&amp;refer=http%3A%2F%2F5b0988e595225.cdn.sohucs.com&amp;app=2002&amp;size=f9999,10000&amp;q=a80&amp;n=0&amp;g=0n&amp;fmt=jpeg?sec=1645665816&amp;t=38109ce7c9590a7fbcf0b4cbed2eb8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2924" y="1529608"/>
            <a:ext cx="3905754" cy="246062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580283" y="4150671"/>
            <a:ext cx="7831035" cy="2259273"/>
          </a:xfrm>
          <a:prstGeom prst="rect">
            <a:avLst/>
          </a:prstGeom>
        </p:spPr>
        <p:txBody>
          <a:bodyPr wrap="square">
            <a:spAutoFit/>
          </a:bodyPr>
          <a:lstStyle/>
          <a:p>
            <a:pPr indent="457200" algn="just">
              <a:lnSpc>
                <a:spcPct val="120000"/>
              </a:lnSpc>
            </a:pPr>
            <a:r>
              <a:rPr lang="zh-CN" altLang="en-US" sz="2000" b="1" dirty="0">
                <a:solidFill>
                  <a:srgbClr val="C00000"/>
                </a:solidFill>
                <a:latin typeface="楷体" panose="02010609060101010101" pitchFamily="49" charset="-122"/>
                <a:ea typeface="楷体" panose="02010609060101010101" pitchFamily="49" charset="-122"/>
              </a:rPr>
              <a:t>铅</a:t>
            </a:r>
            <a:r>
              <a:rPr lang="zh-CN" altLang="en-US" sz="2000" dirty="0">
                <a:latin typeface="楷体" panose="02010609060101010101" pitchFamily="49" charset="-122"/>
                <a:ea typeface="楷体" panose="02010609060101010101" pitchFamily="49" charset="-122"/>
              </a:rPr>
              <a:t>（一种金属化学元素，元素符号</a:t>
            </a:r>
            <a:r>
              <a:rPr lang="en-US" altLang="zh-CN" sz="2000" dirty="0" err="1">
                <a:latin typeface="Calibri" panose="020F0502020204030204" pitchFamily="34" charset="0"/>
                <a:ea typeface="楷体" panose="02010609060101010101" pitchFamily="49" charset="-122"/>
                <a:cs typeface="Calibri" panose="020F0502020204030204" pitchFamily="34" charset="0"/>
              </a:rPr>
              <a:t>Pb</a:t>
            </a:r>
            <a:r>
              <a:rPr lang="zh-CN" altLang="en-US" sz="2000" dirty="0">
                <a:latin typeface="楷体" panose="02010609060101010101" pitchFamily="49" charset="-122"/>
                <a:ea typeface="楷体" panose="02010609060101010101" pitchFamily="49" charset="-122"/>
              </a:rPr>
              <a:t>）是一种众所周知的有害物质，其不良影响主要包括增加婴儿死亡率、导致人类智商下降、发病率增加以及更加暴力等。多年来，不少学者为了研究铅暴露对于婴儿死亡率的影响，运用了各种各样的方法，但是很难得到一个较好的结果。其主要原因是，当前婴儿接触铅的主要途径是含铅汽油中的铅涂料以及空气中的铅，而这类数据通常难以获得并被用于分析。</a:t>
            </a:r>
          </a:p>
        </p:txBody>
      </p:sp>
    </p:spTree>
    <p:extLst>
      <p:ext uri="{BB962C8B-B14F-4D97-AF65-F5344CB8AC3E}">
        <p14:creationId xmlns:p14="http://schemas.microsoft.com/office/powerpoint/2010/main" val="2829410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4.3 </a:t>
            </a:r>
            <a:r>
              <a:rPr lang="zh-CN" altLang="en-US" sz="4000" b="1" dirty="0">
                <a:solidFill>
                  <a:srgbClr val="751718"/>
                </a:solidFill>
                <a:cs typeface="+mn-cs"/>
              </a:rPr>
              <a:t>大样本</a:t>
            </a:r>
            <a:r>
              <a:rPr lang="en-US" altLang="zh-CN" sz="4000" b="1" dirty="0">
                <a:solidFill>
                  <a:srgbClr val="751718"/>
                </a:solidFill>
                <a:cs typeface="+mn-cs"/>
              </a:rPr>
              <a:t>Z</a:t>
            </a:r>
            <a:r>
              <a:rPr lang="zh-CN" altLang="en-US" sz="4000" b="1" dirty="0">
                <a:solidFill>
                  <a:srgbClr val="751718"/>
                </a:solidFill>
                <a:cs typeface="+mn-cs"/>
              </a:rPr>
              <a:t>检验</a:t>
            </a:r>
            <a:r>
              <a:rPr lang="en-US" altLang="zh-CN" sz="4000" b="1" dirty="0">
                <a:solidFill>
                  <a:srgbClr val="751718"/>
                </a:solidFill>
                <a:cs typeface="+mn-cs"/>
              </a:rPr>
              <a:t>-Excel</a:t>
            </a:r>
            <a:r>
              <a:rPr lang="zh-CN" altLang="en-US" sz="4000" b="1" dirty="0">
                <a:solidFill>
                  <a:srgbClr val="751718"/>
                </a:solidFill>
                <a:cs typeface="+mn-cs"/>
              </a:rPr>
              <a:t>操作</a:t>
            </a:r>
          </a:p>
        </p:txBody>
      </p:sp>
      <mc:AlternateContent xmlns:mc="http://schemas.openxmlformats.org/markup-compatibility/2006">
        <mc:Choice xmlns:a14="http://schemas.microsoft.com/office/drawing/2010/main" Requires="a14">
          <p:sp>
            <p:nvSpPr>
              <p:cNvPr id="10" name="矩形 9"/>
              <p:cNvSpPr/>
              <p:nvPr/>
            </p:nvSpPr>
            <p:spPr>
              <a:xfrm>
                <a:off x="535801" y="1336627"/>
                <a:ext cx="7920000" cy="1045351"/>
              </a:xfrm>
              <a:prstGeom prst="rect">
                <a:avLst/>
              </a:prstGeom>
            </p:spPr>
            <p:txBody>
              <a:bodyPr wrap="square">
                <a:spAutoFit/>
              </a:bodyPr>
              <a:lstStyle/>
              <a:p>
                <a:pPr algn="just">
                  <a:lnSpc>
                    <a:spcPct val="120000"/>
                  </a:lnSpc>
                </a:pPr>
                <a:r>
                  <a:rPr lang="zh-CN" altLang="zh-CN" dirty="0">
                    <a:latin typeface="楷体" panose="02010609060101010101" pitchFamily="49" charset="-122"/>
                    <a:ea typeface="楷体" panose="02010609060101010101" pitchFamily="49" charset="-122"/>
                  </a:rPr>
                  <a:t>【</a:t>
                </a:r>
                <a14:m>
                  <m:oMath xmlns:m="http://schemas.openxmlformats.org/officeDocument/2006/math">
                    <m:r>
                      <m:rPr>
                        <m:sty m:val="p"/>
                      </m:rPr>
                      <a:rPr lang="en-US" altLang="zh-CN">
                        <a:latin typeface="Cambria Math" panose="02040503050406030204" pitchFamily="18" charset="0"/>
                      </a:rPr>
                      <m:t>α</m:t>
                    </m:r>
                  </m:oMath>
                </a14:m>
                <a:r>
                  <a:rPr lang="zh-CN" altLang="zh-CN" dirty="0">
                    <a:latin typeface="楷体" panose="02010609060101010101" pitchFamily="49" charset="-122"/>
                    <a:ea typeface="楷体" panose="02010609060101010101" pitchFamily="49" charset="-122"/>
                  </a:rPr>
                  <a:t>】方框内根据需要填入相应的值，这里我们选择</a:t>
                </a:r>
                <a:r>
                  <a:rPr lang="en-US" altLang="zh-CN" dirty="0">
                    <a:latin typeface="楷体" panose="02010609060101010101" pitchFamily="49" charset="-122"/>
                    <a:ea typeface="楷体" panose="02010609060101010101" pitchFamily="49" charset="-122"/>
                  </a:rPr>
                  <a:t>0.05</a:t>
                </a:r>
                <a:r>
                  <a:rPr lang="zh-CN" altLang="zh-CN" dirty="0">
                    <a:latin typeface="楷体" panose="02010609060101010101" pitchFamily="49" charset="-122"/>
                    <a:ea typeface="楷体" panose="02010609060101010101" pitchFamily="49" charset="-122"/>
                  </a:rPr>
                  <a:t>，在【输出选项】中根据需要选择输出位置，这里我们选择新工作表组并给定命名“</a:t>
                </a:r>
                <a:r>
                  <a:rPr lang="en-US" altLang="zh-CN" dirty="0">
                    <a:latin typeface="楷体" panose="02010609060101010101" pitchFamily="49" charset="-122"/>
                    <a:ea typeface="楷体" panose="02010609060101010101" pitchFamily="49" charset="-122"/>
                  </a:rPr>
                  <a:t>Z</a:t>
                </a:r>
                <a:r>
                  <a:rPr lang="zh-CN" altLang="zh-CN" dirty="0">
                    <a:latin typeface="楷体" panose="02010609060101010101" pitchFamily="49" charset="-122"/>
                    <a:ea typeface="楷体" panose="02010609060101010101" pitchFamily="49" charset="-122"/>
                  </a:rPr>
                  <a:t>检验结果”，点击确定后，得到输出结果。</a:t>
                </a:r>
              </a:p>
            </p:txBody>
          </p:sp>
        </mc:Choice>
        <mc:Fallback>
          <p:sp>
            <p:nvSpPr>
              <p:cNvPr id="10" name="矩形 9"/>
              <p:cNvSpPr>
                <a:spLocks noRot="1" noChangeAspect="1" noMove="1" noResize="1" noEditPoints="1" noAdjustHandles="1" noChangeArrowheads="1" noChangeShapeType="1" noTextEdit="1"/>
              </p:cNvSpPr>
              <p:nvPr/>
            </p:nvSpPr>
            <p:spPr>
              <a:xfrm>
                <a:off x="535801" y="1336627"/>
                <a:ext cx="7920000" cy="1045351"/>
              </a:xfrm>
              <a:prstGeom prst="rect">
                <a:avLst/>
              </a:prstGeom>
              <a:blipFill>
                <a:blip r:embed="rId3"/>
                <a:stretch>
                  <a:fillRect l="-693" t="-1744" r="-3464" b="-8140"/>
                </a:stretch>
              </a:blipFill>
            </p:spPr>
            <p:txBody>
              <a:bodyPr/>
              <a:lstStyle/>
              <a:p>
                <a:r>
                  <a:rPr lang="zh-CN" altLang="en-US">
                    <a:noFill/>
                  </a:rPr>
                  <a:t> </a:t>
                </a:r>
              </a:p>
            </p:txBody>
          </p:sp>
        </mc:Fallback>
      </mc:AlternateContent>
      <p:pic>
        <p:nvPicPr>
          <p:cNvPr id="7" name="图片 6"/>
          <p:cNvPicPr/>
          <p:nvPr/>
        </p:nvPicPr>
        <p:blipFill>
          <a:blip r:embed="rId4"/>
          <a:stretch>
            <a:fillRect/>
          </a:stretch>
        </p:blipFill>
        <p:spPr>
          <a:xfrm>
            <a:off x="1831182" y="2430614"/>
            <a:ext cx="5329238" cy="4179570"/>
          </a:xfrm>
          <a:prstGeom prst="rect">
            <a:avLst/>
          </a:prstGeom>
        </p:spPr>
      </p:pic>
    </p:spTree>
    <p:extLst>
      <p:ext uri="{BB962C8B-B14F-4D97-AF65-F5344CB8AC3E}">
        <p14:creationId xmlns:p14="http://schemas.microsoft.com/office/powerpoint/2010/main" val="3200040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4.3 </a:t>
            </a:r>
            <a:r>
              <a:rPr lang="zh-CN" altLang="en-US" sz="4000" b="1" dirty="0">
                <a:solidFill>
                  <a:srgbClr val="751718"/>
                </a:solidFill>
                <a:cs typeface="+mn-cs"/>
              </a:rPr>
              <a:t>大样本</a:t>
            </a:r>
            <a:r>
              <a:rPr lang="en-US" altLang="zh-CN" sz="4000" b="1" dirty="0">
                <a:solidFill>
                  <a:srgbClr val="751718"/>
                </a:solidFill>
                <a:cs typeface="+mn-cs"/>
              </a:rPr>
              <a:t>Z</a:t>
            </a:r>
            <a:r>
              <a:rPr lang="zh-CN" altLang="en-US" sz="4000" b="1" dirty="0">
                <a:solidFill>
                  <a:srgbClr val="751718"/>
                </a:solidFill>
                <a:cs typeface="+mn-cs"/>
              </a:rPr>
              <a:t>检验</a:t>
            </a:r>
            <a:r>
              <a:rPr lang="en-US" altLang="zh-CN" sz="4000" b="1" dirty="0">
                <a:solidFill>
                  <a:srgbClr val="751718"/>
                </a:solidFill>
                <a:cs typeface="+mn-cs"/>
              </a:rPr>
              <a:t>-Excel</a:t>
            </a:r>
            <a:r>
              <a:rPr lang="zh-CN" altLang="en-US" sz="4000" b="1" dirty="0">
                <a:solidFill>
                  <a:srgbClr val="751718"/>
                </a:solidFill>
                <a:cs typeface="+mn-cs"/>
              </a:rPr>
              <a:t>操作</a:t>
            </a:r>
          </a:p>
        </p:txBody>
      </p:sp>
      <p:sp>
        <p:nvSpPr>
          <p:cNvPr id="10" name="矩形 9"/>
          <p:cNvSpPr/>
          <p:nvPr/>
        </p:nvSpPr>
        <p:spPr>
          <a:xfrm>
            <a:off x="493241" y="1507284"/>
            <a:ext cx="8005120" cy="369332"/>
          </a:xfrm>
          <a:prstGeom prst="rect">
            <a:avLst/>
          </a:prstGeom>
        </p:spPr>
        <p:txBody>
          <a:bodyPr wrap="square">
            <a:spAutoFit/>
          </a:bodyPr>
          <a:lstStyle/>
          <a:p>
            <a:r>
              <a:rPr lang="en-US" altLang="zh-CN" b="1" dirty="0">
                <a:latin typeface="楷体" panose="02010609060101010101" pitchFamily="49" charset="-122"/>
                <a:ea typeface="楷体" panose="02010609060101010101" pitchFamily="49" charset="-122"/>
              </a:rPr>
              <a:t>Step4</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根据输出结果进行分析。</a:t>
            </a:r>
          </a:p>
        </p:txBody>
      </p:sp>
      <p:pic>
        <p:nvPicPr>
          <p:cNvPr id="6" name="图片 5"/>
          <p:cNvPicPr/>
          <p:nvPr/>
        </p:nvPicPr>
        <p:blipFill>
          <a:blip r:embed="rId3"/>
          <a:stretch>
            <a:fillRect/>
          </a:stretch>
        </p:blipFill>
        <p:spPr>
          <a:xfrm>
            <a:off x="1352233" y="2349735"/>
            <a:ext cx="6287136" cy="3551695"/>
          </a:xfrm>
          <a:prstGeom prst="rect">
            <a:avLst/>
          </a:prstGeom>
        </p:spPr>
      </p:pic>
    </p:spTree>
    <p:extLst>
      <p:ext uri="{BB962C8B-B14F-4D97-AF65-F5344CB8AC3E}">
        <p14:creationId xmlns:p14="http://schemas.microsoft.com/office/powerpoint/2010/main" val="4883772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2000" y="1439683"/>
            <a:ext cx="7920000" cy="4898679"/>
          </a:xfrm>
        </p:spPr>
        <p:txBody>
          <a:bodyPr>
            <a:noAutofit/>
          </a:bodyPr>
          <a:lstStyle/>
          <a:p>
            <a:pPr algn="just">
              <a:lnSpc>
                <a:spcPct val="120000"/>
              </a:lnSpc>
              <a:spcBef>
                <a:spcPts val="1200"/>
              </a:spcBef>
              <a:spcAft>
                <a:spcPts val="600"/>
              </a:spcAft>
            </a:pPr>
            <a:r>
              <a:rPr lang="zh-CN" altLang="en-US" sz="2000" dirty="0">
                <a:latin typeface="Calibri" panose="020F0502020204030204" pitchFamily="34" charset="0"/>
                <a:cs typeface="Calibri" panose="020F0502020204030204" pitchFamily="34" charset="0"/>
              </a:rPr>
              <a:t>上述</a:t>
            </a:r>
            <a:r>
              <a:rPr lang="en-US" altLang="zh-CN" sz="2000" dirty="0">
                <a:latin typeface="Calibri" panose="020F0502020204030204" pitchFamily="34" charset="0"/>
                <a:cs typeface="Calibri" panose="020F0502020204030204" pitchFamily="34" charset="0"/>
              </a:rPr>
              <a:t>4.2</a:t>
            </a:r>
            <a:r>
              <a:rPr lang="zh-CN" altLang="en-US" sz="2000" dirty="0">
                <a:latin typeface="Calibri" panose="020F0502020204030204" pitchFamily="34" charset="0"/>
                <a:cs typeface="Calibri" panose="020F0502020204030204" pitchFamily="34" charset="0"/>
              </a:rPr>
              <a:t>节和</a:t>
            </a:r>
            <a:r>
              <a:rPr lang="en-US" altLang="zh-CN" sz="2000" dirty="0">
                <a:latin typeface="Calibri" panose="020F0502020204030204" pitchFamily="34" charset="0"/>
                <a:cs typeface="Calibri" panose="020F0502020204030204" pitchFamily="34" charset="0"/>
              </a:rPr>
              <a:t>4.3</a:t>
            </a:r>
            <a:r>
              <a:rPr lang="zh-CN" altLang="en-US" sz="2000" dirty="0">
                <a:latin typeface="Calibri" panose="020F0502020204030204" pitchFamily="34" charset="0"/>
                <a:cs typeface="Calibri" panose="020F0502020204030204" pitchFamily="34" charset="0"/>
              </a:rPr>
              <a:t>节中两种检验方式都</a:t>
            </a:r>
            <a:r>
              <a:rPr lang="zh-CN" altLang="en-US" sz="2000" b="1" dirty="0">
                <a:solidFill>
                  <a:srgbClr val="C00000"/>
                </a:solidFill>
                <a:latin typeface="Calibri" panose="020F0502020204030204" pitchFamily="34" charset="0"/>
                <a:cs typeface="Calibri" panose="020F0502020204030204" pitchFamily="34" charset="0"/>
              </a:rPr>
              <a:t>不能证明</a:t>
            </a:r>
            <a:r>
              <a:rPr lang="zh-CN" altLang="en-US" sz="2000" dirty="0">
                <a:latin typeface="Calibri" panose="020F0502020204030204" pitchFamily="34" charset="0"/>
                <a:cs typeface="Calibri" panose="020F0502020204030204" pitchFamily="34" charset="0"/>
              </a:rPr>
              <a:t>在使用铅管的城市里婴儿的死亡率更高，这</a:t>
            </a:r>
            <a:r>
              <a:rPr lang="zh-CN" altLang="en-US" sz="2000" dirty="0">
                <a:solidFill>
                  <a:srgbClr val="C00000"/>
                </a:solidFill>
                <a:latin typeface="Calibri" panose="020F0502020204030204" pitchFamily="34" charset="0"/>
                <a:cs typeface="Calibri" panose="020F0502020204030204" pitchFamily="34" charset="0"/>
              </a:rPr>
              <a:t>是否就说明婴儿的死亡率和铅管的使用无关呢</a:t>
            </a:r>
            <a:r>
              <a:rPr lang="zh-CN" altLang="en-US" sz="2000" dirty="0">
                <a:latin typeface="Calibri" panose="020F0502020204030204" pitchFamily="34" charset="0"/>
                <a:cs typeface="Calibri" panose="020F0502020204030204" pitchFamily="34" charset="0"/>
              </a:rPr>
              <a:t>？</a:t>
            </a:r>
            <a:endParaRPr lang="en-US" altLang="zh-CN" sz="2000" dirty="0">
              <a:latin typeface="Calibri" panose="020F0502020204030204" pitchFamily="34" charset="0"/>
              <a:cs typeface="Calibri" panose="020F0502020204030204" pitchFamily="34" charset="0"/>
            </a:endParaRPr>
          </a:p>
          <a:p>
            <a:pPr algn="just">
              <a:lnSpc>
                <a:spcPct val="120000"/>
              </a:lnSpc>
              <a:spcBef>
                <a:spcPts val="1200"/>
              </a:spcBef>
              <a:spcAft>
                <a:spcPts val="600"/>
              </a:spcAft>
            </a:pPr>
            <a:r>
              <a:rPr lang="zh-CN" altLang="en-US" sz="2000" dirty="0">
                <a:latin typeface="Calibri" panose="020F0502020204030204" pitchFamily="34" charset="0"/>
                <a:cs typeface="Calibri" panose="020F0502020204030204" pitchFamily="34" charset="0"/>
              </a:rPr>
              <a:t>其实不然，由于一个城市的婴儿死亡率受非常多变量的影响，婴儿的死亡率和铅管的使用之间的关系可能会</a:t>
            </a:r>
            <a:r>
              <a:rPr lang="zh-CN" altLang="en-US" sz="2000" b="1" dirty="0">
                <a:solidFill>
                  <a:srgbClr val="C00000"/>
                </a:solidFill>
                <a:latin typeface="Calibri" panose="020F0502020204030204" pitchFamily="34" charset="0"/>
                <a:cs typeface="Calibri" panose="020F0502020204030204" pitchFamily="34" charset="0"/>
              </a:rPr>
              <a:t>受到其它变量的干扰</a:t>
            </a:r>
            <a:r>
              <a:rPr lang="zh-CN" altLang="en-US" sz="2000" dirty="0">
                <a:latin typeface="Calibri" panose="020F0502020204030204" pitchFamily="34" charset="0"/>
                <a:cs typeface="Calibri" panose="020F0502020204030204" pitchFamily="34" charset="0"/>
              </a:rPr>
              <a:t>。</a:t>
            </a:r>
            <a:endParaRPr lang="en-US" altLang="zh-CN" sz="2000" dirty="0">
              <a:latin typeface="Calibri" panose="020F0502020204030204" pitchFamily="34" charset="0"/>
              <a:cs typeface="Calibri" panose="020F0502020204030204" pitchFamily="34" charset="0"/>
            </a:endParaRPr>
          </a:p>
          <a:p>
            <a:pPr algn="just">
              <a:lnSpc>
                <a:spcPct val="120000"/>
              </a:lnSpc>
              <a:spcBef>
                <a:spcPts val="1200"/>
              </a:spcBef>
              <a:spcAft>
                <a:spcPts val="600"/>
              </a:spcAft>
            </a:pPr>
            <a:r>
              <a:rPr lang="zh-CN" altLang="en-US" sz="2000" dirty="0">
                <a:latin typeface="Calibri" panose="020F0502020204030204" pitchFamily="34" charset="0"/>
                <a:cs typeface="Calibri" panose="020F0502020204030204" pitchFamily="34" charset="0"/>
              </a:rPr>
              <a:t>举例而言，我们已经发现城市越大越有可能使用铅管，使用铅管在理论上可能会提高婴儿死亡率，但是大城市可能有更好的水质，更好的水质会有更低的婴儿死亡率，两者作用相互抵消，导致最后使用铅管的城市的婴儿死亡率并不比不使用铅管的城市高。</a:t>
            </a:r>
            <a:endParaRPr lang="en-US" altLang="zh-CN" sz="2000" dirty="0">
              <a:latin typeface="Calibri" panose="020F0502020204030204" pitchFamily="34" charset="0"/>
              <a:cs typeface="Calibri" panose="020F0502020204030204" pitchFamily="34" charset="0"/>
            </a:endParaRPr>
          </a:p>
          <a:p>
            <a:pPr algn="just">
              <a:lnSpc>
                <a:spcPct val="120000"/>
              </a:lnSpc>
              <a:spcBef>
                <a:spcPts val="1200"/>
              </a:spcBef>
              <a:spcAft>
                <a:spcPts val="600"/>
              </a:spcAft>
            </a:pPr>
            <a:r>
              <a:rPr lang="zh-CN" altLang="en-US" sz="2000" dirty="0">
                <a:latin typeface="Calibri" panose="020F0502020204030204" pitchFamily="34" charset="0"/>
                <a:cs typeface="Calibri" panose="020F0502020204030204" pitchFamily="34" charset="0"/>
              </a:rPr>
              <a:t>因此，仅用方差分析或者大样本两均值差异检验并不能证明婴儿的死亡率和铅管的使用是完全无关的，需要</a:t>
            </a:r>
            <a:r>
              <a:rPr lang="zh-CN" altLang="en-US" sz="2000" b="1" dirty="0">
                <a:solidFill>
                  <a:srgbClr val="C00000"/>
                </a:solidFill>
                <a:latin typeface="Calibri" panose="020F0502020204030204" pitchFamily="34" charset="0"/>
                <a:cs typeface="Calibri" panose="020F0502020204030204" pitchFamily="34" charset="0"/>
              </a:rPr>
              <a:t>引入新的变量（本质上就是控制其它因素），通过回归建模分析得到它们之间的关系。</a:t>
            </a:r>
          </a:p>
        </p:txBody>
      </p:sp>
      <p:sp>
        <p:nvSpPr>
          <p:cNvPr id="4" name="标题 3"/>
          <p:cNvSpPr>
            <a:spLocks noGrp="1"/>
          </p:cNvSpPr>
          <p:nvPr>
            <p:ph type="title"/>
          </p:nvPr>
        </p:nvSpPr>
        <p:spPr/>
        <p:txBody>
          <a:bodyPr/>
          <a:lstStyle/>
          <a:p>
            <a:r>
              <a:rPr lang="zh-CN" altLang="en-US" sz="4000" b="1" dirty="0">
                <a:solidFill>
                  <a:srgbClr val="751718"/>
                </a:solidFill>
                <a:cs typeface="+mn-cs"/>
              </a:rPr>
              <a:t>五 回归分析</a:t>
            </a:r>
          </a:p>
        </p:txBody>
      </p:sp>
    </p:spTree>
    <p:extLst>
      <p:ext uri="{BB962C8B-B14F-4D97-AF65-F5344CB8AC3E}">
        <p14:creationId xmlns:p14="http://schemas.microsoft.com/office/powerpoint/2010/main" val="37290181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612000" y="1641395"/>
                <a:ext cx="7920000" cy="3575209"/>
              </a:xfrm>
            </p:spPr>
            <p:txBody>
              <a:bodyPr>
                <a:noAutofit/>
              </a:bodyPr>
              <a:lstStyle/>
              <a:p>
                <a:pPr algn="just">
                  <a:lnSpc>
                    <a:spcPct val="120000"/>
                  </a:lnSpc>
                  <a:spcBef>
                    <a:spcPts val="600"/>
                  </a:spcBef>
                  <a:spcAft>
                    <a:spcPts val="600"/>
                  </a:spcAft>
                </a:pPr>
                <a:r>
                  <a:rPr lang="zh-CN" altLang="zh-CN" sz="2000" dirty="0">
                    <a:latin typeface="Calibri" panose="020F0502020204030204" pitchFamily="34" charset="0"/>
                    <a:cs typeface="Calibri" panose="020F0502020204030204" pitchFamily="34" charset="0"/>
                  </a:rPr>
                  <a:t>城市中的水资源是所有人生活的必需品，水的质量在极大程度上影响人们的健康，世界历史上也多次出现水污染而造成城市大面积发病的现象。而衡量水质的一个重要因素就是</a:t>
                </a:r>
                <a:r>
                  <a:rPr lang="en-US" altLang="zh-CN" sz="2000" dirty="0">
                    <a:latin typeface="Calibri" panose="020F0502020204030204" pitchFamily="34" charset="0"/>
                    <a:cs typeface="Calibri" panose="020F0502020204030204" pitchFamily="34" charset="0"/>
                  </a:rPr>
                  <a:t>pH</a:t>
                </a:r>
                <a:r>
                  <a:rPr lang="zh-CN" altLang="zh-CN" sz="2000" dirty="0">
                    <a:latin typeface="Calibri" panose="020F0502020204030204" pitchFamily="34" charset="0"/>
                    <a:cs typeface="Calibri" panose="020F0502020204030204" pitchFamily="34" charset="0"/>
                  </a:rPr>
                  <a:t>值，因此，考虑</a:t>
                </a:r>
                <a:r>
                  <a:rPr lang="zh-CN" altLang="zh-CN" sz="2000" b="1" dirty="0">
                    <a:solidFill>
                      <a:srgbClr val="C00000"/>
                    </a:solidFill>
                    <a:latin typeface="Calibri" panose="020F0502020204030204" pitchFamily="34" charset="0"/>
                    <a:cs typeface="Calibri" panose="020F0502020204030204" pitchFamily="34" charset="0"/>
                  </a:rPr>
                  <a:t>在婴儿死亡率和铅管使用的相关性分析中引入</a:t>
                </a:r>
                <a:r>
                  <a:rPr lang="en-US" altLang="zh-CN" sz="2000" b="1" dirty="0">
                    <a:solidFill>
                      <a:srgbClr val="C00000"/>
                    </a:solidFill>
                    <a:latin typeface="Calibri" panose="020F0502020204030204" pitchFamily="34" charset="0"/>
                    <a:cs typeface="Calibri" panose="020F0502020204030204" pitchFamily="34" charset="0"/>
                  </a:rPr>
                  <a:t>pH</a:t>
                </a:r>
                <a:r>
                  <a:rPr lang="zh-CN" altLang="zh-CN" sz="2000" b="1" dirty="0">
                    <a:solidFill>
                      <a:srgbClr val="C00000"/>
                    </a:solidFill>
                    <a:latin typeface="Calibri" panose="020F0502020204030204" pitchFamily="34" charset="0"/>
                    <a:cs typeface="Calibri" panose="020F0502020204030204" pitchFamily="34" charset="0"/>
                  </a:rPr>
                  <a:t>值变量</a:t>
                </a:r>
                <a:r>
                  <a:rPr lang="zh-CN" altLang="zh-CN" sz="2000" dirty="0">
                    <a:latin typeface="Calibri" panose="020F0502020204030204" pitchFamily="34" charset="0"/>
                    <a:cs typeface="Calibri" panose="020F0502020204030204" pitchFamily="34" charset="0"/>
                  </a:rPr>
                  <a:t>，建立以下回归模型：</a:t>
                </a:r>
              </a:p>
              <a:p>
                <a:pPr algn="just">
                  <a:lnSpc>
                    <a:spcPct val="200000"/>
                  </a:lnSpc>
                  <a:spcBef>
                    <a:spcPts val="600"/>
                  </a:spcBef>
                  <a:spcAft>
                    <a:spcPts val="600"/>
                  </a:spcAft>
                </a:pPr>
                <a14:m>
                  <m:oMathPara xmlns:m="http://schemas.openxmlformats.org/officeDocument/2006/math">
                    <m:oMathParaPr>
                      <m:jc m:val="centerGroup"/>
                    </m:oMathParaPr>
                    <m:oMath xmlns:m="http://schemas.openxmlformats.org/officeDocument/2006/math">
                      <m:r>
                        <m:rPr>
                          <m:sty m:val="p"/>
                        </m:rPr>
                        <a:rPr lang="en-US" altLang="zh-CN" sz="2000" dirty="0">
                          <a:latin typeface="Cambria Math" panose="02040503050406030204" pitchFamily="18" charset="0"/>
                        </a:rPr>
                        <m:t>y</m:t>
                      </m:r>
                      <m:r>
                        <a:rPr lang="en-US" altLang="zh-CN" sz="2000" dirty="0">
                          <a:latin typeface="Cambria Math" panose="02040503050406030204" pitchFamily="18" charset="0"/>
                        </a:rPr>
                        <m:t>=</m:t>
                      </m:r>
                      <m:sSub>
                        <m:sSubPr>
                          <m:ctrlPr>
                            <a:rPr lang="zh-CN" altLang="zh-CN" sz="2000" i="1" dirty="0">
                              <a:latin typeface="Cambria Math" panose="02040503050406030204" pitchFamily="18" charset="0"/>
                            </a:rPr>
                          </m:ctrlPr>
                        </m:sSubPr>
                        <m:e>
                          <m:r>
                            <m:rPr>
                              <m:sty m:val="p"/>
                            </m:rPr>
                            <a:rPr lang="en-US" altLang="zh-CN" sz="2000" dirty="0">
                              <a:latin typeface="Cambria Math" panose="02040503050406030204" pitchFamily="18" charset="0"/>
                            </a:rPr>
                            <m:t>β</m:t>
                          </m:r>
                        </m:e>
                        <m:sub>
                          <m:r>
                            <a:rPr lang="en-US" altLang="zh-CN" sz="2000" dirty="0">
                              <a:latin typeface="Cambria Math" panose="02040503050406030204" pitchFamily="18" charset="0"/>
                            </a:rPr>
                            <m:t>0</m:t>
                          </m:r>
                        </m:sub>
                      </m:sSub>
                      <m:r>
                        <a:rPr lang="en-US" altLang="zh-CN" sz="2000" dirty="0">
                          <a:latin typeface="Cambria Math" panose="02040503050406030204" pitchFamily="18" charset="0"/>
                        </a:rPr>
                        <m:t>+</m:t>
                      </m:r>
                      <m:sSub>
                        <m:sSubPr>
                          <m:ctrlPr>
                            <a:rPr lang="zh-CN" altLang="zh-CN" sz="2000" i="1" dirty="0">
                              <a:latin typeface="Cambria Math" panose="02040503050406030204" pitchFamily="18" charset="0"/>
                            </a:rPr>
                          </m:ctrlPr>
                        </m:sSubPr>
                        <m:e>
                          <m:r>
                            <m:rPr>
                              <m:sty m:val="p"/>
                            </m:rPr>
                            <a:rPr lang="en-US" altLang="zh-CN" sz="2000" dirty="0">
                              <a:latin typeface="Cambria Math" panose="02040503050406030204" pitchFamily="18" charset="0"/>
                            </a:rPr>
                            <m:t>β</m:t>
                          </m:r>
                        </m:e>
                        <m:sub>
                          <m:r>
                            <a:rPr lang="en-US" altLang="zh-CN" sz="2000" dirty="0">
                              <a:latin typeface="Cambria Math" panose="02040503050406030204" pitchFamily="18" charset="0"/>
                            </a:rPr>
                            <m:t>1</m:t>
                          </m:r>
                        </m:sub>
                      </m:sSub>
                      <m:r>
                        <m:rPr>
                          <m:sty m:val="p"/>
                        </m:rPr>
                        <a:rPr lang="en-US" altLang="zh-CN" sz="2000" dirty="0">
                          <a:latin typeface="Cambria Math" panose="02040503050406030204" pitchFamily="18" charset="0"/>
                        </a:rPr>
                        <m:t>lead</m:t>
                      </m:r>
                      <m:r>
                        <a:rPr lang="en-US" altLang="zh-CN" sz="2000" dirty="0">
                          <a:latin typeface="Cambria Math" panose="02040503050406030204" pitchFamily="18" charset="0"/>
                        </a:rPr>
                        <m:t>+</m:t>
                      </m:r>
                      <m:sSub>
                        <m:sSubPr>
                          <m:ctrlPr>
                            <a:rPr lang="zh-CN" altLang="zh-CN" sz="2000" i="1" dirty="0">
                              <a:latin typeface="Cambria Math" panose="02040503050406030204" pitchFamily="18" charset="0"/>
                            </a:rPr>
                          </m:ctrlPr>
                        </m:sSubPr>
                        <m:e>
                          <m:r>
                            <m:rPr>
                              <m:sty m:val="p"/>
                            </m:rPr>
                            <a:rPr lang="en-US" altLang="zh-CN" sz="2000" dirty="0">
                              <a:latin typeface="Cambria Math" panose="02040503050406030204" pitchFamily="18" charset="0"/>
                            </a:rPr>
                            <m:t>β</m:t>
                          </m:r>
                        </m:e>
                        <m:sub>
                          <m:r>
                            <a:rPr lang="en-US" altLang="zh-CN" sz="2000" dirty="0">
                              <a:latin typeface="Cambria Math" panose="02040503050406030204" pitchFamily="18" charset="0"/>
                            </a:rPr>
                            <m:t>2</m:t>
                          </m:r>
                        </m:sub>
                      </m:sSub>
                      <m:r>
                        <m:rPr>
                          <m:sty m:val="p"/>
                        </m:rPr>
                        <a:rPr lang="en-US" altLang="zh-CN" sz="2000" dirty="0">
                          <a:latin typeface="Cambria Math" panose="02040503050406030204" pitchFamily="18" charset="0"/>
                        </a:rPr>
                        <m:t>ln</m:t>
                      </m:r>
                      <m:r>
                        <a:rPr lang="en-US" altLang="zh-CN" sz="2000" dirty="0">
                          <a:latin typeface="Cambria Math" panose="02040503050406030204" pitchFamily="18" charset="0"/>
                        </a:rPr>
                        <m:t>(</m:t>
                      </m:r>
                      <m:r>
                        <m:rPr>
                          <m:sty m:val="p"/>
                        </m:rPr>
                        <a:rPr lang="en-US" altLang="zh-CN" sz="2000" dirty="0">
                          <a:latin typeface="Cambria Math" panose="02040503050406030204" pitchFamily="18" charset="0"/>
                        </a:rPr>
                        <m:t>pH</m:t>
                      </m:r>
                      <m:r>
                        <a:rPr lang="en-US" altLang="zh-CN" sz="2000" i="1" dirty="0">
                          <a:latin typeface="Cambria Math" panose="02040503050406030204" pitchFamily="18" charset="0"/>
                        </a:rPr>
                        <m:t>−</m:t>
                      </m:r>
                      <m:r>
                        <a:rPr lang="en-US" altLang="zh-CN" sz="2000" dirty="0">
                          <a:latin typeface="Cambria Math" panose="02040503050406030204" pitchFamily="18" charset="0"/>
                        </a:rPr>
                        <m:t>5.675)+</m:t>
                      </m:r>
                      <m:r>
                        <m:rPr>
                          <m:sty m:val="p"/>
                        </m:rPr>
                        <a:rPr lang="en-US" altLang="zh-CN" sz="2000" dirty="0">
                          <a:latin typeface="Cambria Math" panose="02040503050406030204" pitchFamily="18" charset="0"/>
                        </a:rPr>
                        <m:t>ε</m:t>
                      </m:r>
                    </m:oMath>
                  </m:oMathPara>
                </a14:m>
                <a:endParaRPr lang="zh-CN" altLang="zh-CN" sz="2000" dirty="0">
                  <a:latin typeface="Calibri" panose="020F0502020204030204" pitchFamily="34" charset="0"/>
                  <a:cs typeface="Calibri" panose="020F0502020204030204" pitchFamily="34" charset="0"/>
                </a:endParaRPr>
              </a:p>
              <a:p>
                <a:pPr algn="just">
                  <a:lnSpc>
                    <a:spcPct val="120000"/>
                  </a:lnSpc>
                  <a:spcBef>
                    <a:spcPts val="1200"/>
                  </a:spcBef>
                  <a:spcAft>
                    <a:spcPts val="600"/>
                  </a:spcAft>
                </a:pPr>
                <a:r>
                  <a:rPr lang="zh-CN" altLang="en-US" sz="2000" dirty="0">
                    <a:latin typeface="Calibri" panose="020F0502020204030204" pitchFamily="34" charset="0"/>
                    <a:cs typeface="Calibri" panose="020F0502020204030204" pitchFamily="34" charset="0"/>
                  </a:rPr>
                  <a:t>注：</a:t>
                </a:r>
                <a:r>
                  <a:rPr lang="zh-CN" altLang="zh-CN" sz="2000" dirty="0">
                    <a:latin typeface="Calibri" panose="020F0502020204030204" pitchFamily="34" charset="0"/>
                    <a:cs typeface="Calibri" panose="020F0502020204030204" pitchFamily="34" charset="0"/>
                  </a:rPr>
                  <a:t>这里我们对</a:t>
                </a:r>
                <a:r>
                  <a:rPr lang="en-US" altLang="zh-CN" sz="2000" dirty="0">
                    <a:latin typeface="Calibri" panose="020F0502020204030204" pitchFamily="34" charset="0"/>
                    <a:cs typeface="Calibri" panose="020F0502020204030204" pitchFamily="34" charset="0"/>
                  </a:rPr>
                  <a:t>pH</a:t>
                </a:r>
                <a:r>
                  <a:rPr lang="zh-CN" altLang="zh-CN" sz="2000" dirty="0">
                    <a:latin typeface="Calibri" panose="020F0502020204030204" pitchFamily="34" charset="0"/>
                    <a:cs typeface="Calibri" panose="020F0502020204030204" pitchFamily="34" charset="0"/>
                  </a:rPr>
                  <a:t>值做了变换，用</a:t>
                </a:r>
                <a:r>
                  <a:rPr lang="en-US" altLang="zh-CN" sz="2000" dirty="0">
                    <a:latin typeface="Calibri" panose="020F0502020204030204" pitchFamily="34" charset="0"/>
                    <a:cs typeface="Calibri" panose="020F0502020204030204" pitchFamily="34" charset="0"/>
                  </a:rPr>
                  <a:t>pH</a:t>
                </a:r>
                <a:r>
                  <a:rPr lang="zh-CN" altLang="zh-CN" sz="2000" dirty="0">
                    <a:latin typeface="Calibri" panose="020F0502020204030204" pitchFamily="34" charset="0"/>
                    <a:cs typeface="Calibri" panose="020F0502020204030204" pitchFamily="34" charset="0"/>
                  </a:rPr>
                  <a:t>减去</a:t>
                </a:r>
                <a:r>
                  <a:rPr lang="en-US" altLang="zh-CN" sz="2000" dirty="0">
                    <a:latin typeface="Calibri" panose="020F0502020204030204" pitchFamily="34" charset="0"/>
                    <a:cs typeface="Calibri" panose="020F0502020204030204" pitchFamily="34" charset="0"/>
                  </a:rPr>
                  <a:t>5.675</a:t>
                </a:r>
                <a:r>
                  <a:rPr lang="zh-CN" altLang="zh-CN" sz="2000" dirty="0">
                    <a:latin typeface="Calibri" panose="020F0502020204030204" pitchFamily="34" charset="0"/>
                    <a:cs typeface="Calibri" panose="020F0502020204030204" pitchFamily="34" charset="0"/>
                  </a:rPr>
                  <a:t>。原因是</a:t>
                </a:r>
                <a:r>
                  <a:rPr lang="en-US" altLang="zh-CN" sz="2000" dirty="0">
                    <a:latin typeface="Calibri" panose="020F0502020204030204" pitchFamily="34" charset="0"/>
                    <a:cs typeface="Calibri" panose="020F0502020204030204" pitchFamily="34" charset="0"/>
                  </a:rPr>
                  <a:t>6.675</a:t>
                </a:r>
                <a:r>
                  <a:rPr lang="zh-CN" altLang="zh-CN" sz="2000" dirty="0">
                    <a:latin typeface="Calibri" panose="020F0502020204030204" pitchFamily="34" charset="0"/>
                    <a:cs typeface="Calibri" panose="020F0502020204030204" pitchFamily="34" charset="0"/>
                  </a:rPr>
                  <a:t>是</a:t>
                </a:r>
                <a:r>
                  <a:rPr lang="en-US" altLang="zh-CN" sz="2000" dirty="0">
                    <a:latin typeface="Calibri" panose="020F0502020204030204" pitchFamily="34" charset="0"/>
                    <a:cs typeface="Calibri" panose="020F0502020204030204" pitchFamily="34" charset="0"/>
                  </a:rPr>
                  <a:t>pH</a:t>
                </a:r>
                <a:r>
                  <a:rPr lang="zh-CN" altLang="zh-CN" sz="2000" dirty="0">
                    <a:latin typeface="Calibri" panose="020F0502020204030204" pitchFamily="34" charset="0"/>
                    <a:cs typeface="Calibri" panose="020F0502020204030204" pitchFamily="34" charset="0"/>
                  </a:rPr>
                  <a:t>值的</a:t>
                </a:r>
                <a:r>
                  <a:rPr lang="en-US" altLang="zh-CN" sz="2000" dirty="0">
                    <a:latin typeface="Calibri" panose="020F0502020204030204" pitchFamily="34" charset="0"/>
                    <a:cs typeface="Calibri" panose="020F0502020204030204" pitchFamily="34" charset="0"/>
                  </a:rPr>
                  <a:t>0.25</a:t>
                </a:r>
                <a:r>
                  <a:rPr lang="zh-CN" altLang="zh-CN" sz="2000" dirty="0">
                    <a:latin typeface="Calibri" panose="020F0502020204030204" pitchFamily="34" charset="0"/>
                    <a:cs typeface="Calibri" panose="020F0502020204030204" pitchFamily="34" charset="0"/>
                  </a:rPr>
                  <a:t>分位点，我们希望在</a:t>
                </a:r>
                <a:r>
                  <a:rPr lang="en-US" altLang="zh-CN" sz="2000" dirty="0">
                    <a:latin typeface="Calibri" panose="020F0502020204030204" pitchFamily="34" charset="0"/>
                    <a:cs typeface="Calibri" panose="020F0502020204030204" pitchFamily="34" charset="0"/>
                  </a:rPr>
                  <a:t>0.25</a:t>
                </a:r>
                <a:r>
                  <a:rPr lang="zh-CN" altLang="zh-CN" sz="2000" dirty="0">
                    <a:latin typeface="Calibri" panose="020F0502020204030204" pitchFamily="34" charset="0"/>
                    <a:cs typeface="Calibri" panose="020F0502020204030204" pitchFamily="34" charset="0"/>
                  </a:rPr>
                  <a:t>分位点时，它的值为</a:t>
                </a:r>
                <a:r>
                  <a:rPr lang="en-US" altLang="zh-CN" sz="2000" dirty="0">
                    <a:latin typeface="Calibri" panose="020F0502020204030204" pitchFamily="34" charset="0"/>
                    <a:cs typeface="Calibri" panose="020F0502020204030204" pitchFamily="34" charset="0"/>
                  </a:rPr>
                  <a:t>0</a:t>
                </a:r>
                <a:r>
                  <a:rPr lang="zh-CN" altLang="zh-CN" sz="2000" dirty="0">
                    <a:latin typeface="Calibri" panose="020F0502020204030204" pitchFamily="34" charset="0"/>
                    <a:cs typeface="Calibri" panose="020F0502020204030204" pitchFamily="34" charset="0"/>
                  </a:rPr>
                  <a:t>，所以我们进行了对数处理。</a:t>
                </a:r>
              </a:p>
              <a:p>
                <a:pPr algn="just">
                  <a:lnSpc>
                    <a:spcPct val="120000"/>
                  </a:lnSpc>
                  <a:spcBef>
                    <a:spcPts val="600"/>
                  </a:spcBef>
                  <a:spcAft>
                    <a:spcPts val="600"/>
                  </a:spcAft>
                </a:pPr>
                <a:endParaRPr lang="zh-CN" altLang="en-US" sz="2000" dirty="0">
                  <a:latin typeface="Calibri" panose="020F0502020204030204" pitchFamily="34" charset="0"/>
                  <a:cs typeface="Calibri" panose="020F0502020204030204" pitchFamily="34" charset="0"/>
                </a:endParaRPr>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612000" y="1641395"/>
                <a:ext cx="7920000" cy="3575209"/>
              </a:xfrm>
              <a:blipFill>
                <a:blip r:embed="rId2"/>
                <a:stretch>
                  <a:fillRect l="-769" t="-511" r="-769" b="-1363"/>
                </a:stretch>
              </a:blipFill>
            </p:spPr>
            <p:txBody>
              <a:bodyPr/>
              <a:lstStyle/>
              <a:p>
                <a:r>
                  <a:rPr lang="zh-CN" altLang="en-US">
                    <a:noFill/>
                  </a:rPr>
                  <a:t> </a:t>
                </a:r>
              </a:p>
            </p:txBody>
          </p:sp>
        </mc:Fallback>
      </mc:AlternateContent>
      <p:sp>
        <p:nvSpPr>
          <p:cNvPr id="4" name="标题 3"/>
          <p:cNvSpPr>
            <a:spLocks noGrp="1"/>
          </p:cNvSpPr>
          <p:nvPr>
            <p:ph type="title"/>
          </p:nvPr>
        </p:nvSpPr>
        <p:spPr/>
        <p:txBody>
          <a:bodyPr/>
          <a:lstStyle/>
          <a:p>
            <a:r>
              <a:rPr lang="en-US" altLang="zh-CN" sz="3600" b="1" dirty="0">
                <a:solidFill>
                  <a:srgbClr val="751718"/>
                </a:solidFill>
                <a:cs typeface="+mn-cs"/>
              </a:rPr>
              <a:t>5.1 </a:t>
            </a:r>
            <a:r>
              <a:rPr lang="zh-CN" altLang="en-US" sz="3600" b="1" dirty="0">
                <a:solidFill>
                  <a:srgbClr val="751718"/>
                </a:solidFill>
                <a:cs typeface="+mn-cs"/>
              </a:rPr>
              <a:t>考虑水质酸碱性的回归建模</a:t>
            </a:r>
          </a:p>
        </p:txBody>
      </p:sp>
    </p:spTree>
    <p:extLst>
      <p:ext uri="{BB962C8B-B14F-4D97-AF65-F5344CB8AC3E}">
        <p14:creationId xmlns:p14="http://schemas.microsoft.com/office/powerpoint/2010/main" val="1133863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30151" y="5399897"/>
            <a:ext cx="7920000" cy="1250865"/>
          </a:xfrm>
        </p:spPr>
        <p:txBody>
          <a:bodyPr>
            <a:noAutofit/>
          </a:bodyPr>
          <a:lstStyle/>
          <a:p>
            <a:pPr algn="just">
              <a:lnSpc>
                <a:spcPct val="120000"/>
              </a:lnSpc>
              <a:spcBef>
                <a:spcPts val="600"/>
              </a:spcBef>
              <a:spcAft>
                <a:spcPts val="600"/>
              </a:spcAft>
            </a:pPr>
            <a:r>
              <a:rPr lang="zh-CN" altLang="zh-CN" sz="2000" dirty="0">
                <a:latin typeface="Calibri" panose="020F0502020204030204" pitchFamily="34" charset="0"/>
                <a:cs typeface="Calibri" panose="020F0502020204030204" pitchFamily="34" charset="0"/>
              </a:rPr>
              <a:t>回归结果显示使用铅管会提高婴儿死亡率，其</a:t>
            </a:r>
            <a:r>
              <a:rPr lang="en-US" altLang="zh-CN" sz="2000" dirty="0">
                <a:latin typeface="Calibri" panose="020F0502020204030204" pitchFamily="34" charset="0"/>
                <a:cs typeface="Calibri" panose="020F0502020204030204" pitchFamily="34" charset="0"/>
              </a:rPr>
              <a:t>p</a:t>
            </a:r>
            <a:r>
              <a:rPr lang="zh-CN" altLang="zh-CN" sz="2000" dirty="0">
                <a:latin typeface="Calibri" panose="020F0502020204030204" pitchFamily="34" charset="0"/>
                <a:cs typeface="Calibri" panose="020F0502020204030204" pitchFamily="34" charset="0"/>
              </a:rPr>
              <a:t>值为</a:t>
            </a:r>
            <a:r>
              <a:rPr lang="en-US" altLang="zh-CN" sz="2000" dirty="0">
                <a:latin typeface="Calibri" panose="020F0502020204030204" pitchFamily="34" charset="0"/>
                <a:cs typeface="Calibri" panose="020F0502020204030204" pitchFamily="34" charset="0"/>
              </a:rPr>
              <a:t>0.097</a:t>
            </a:r>
            <a:r>
              <a:rPr lang="zh-CN" altLang="zh-CN" sz="2000" dirty="0">
                <a:latin typeface="Calibri" panose="020F0502020204030204" pitchFamily="34" charset="0"/>
                <a:cs typeface="Calibri" panose="020F0502020204030204" pitchFamily="34" charset="0"/>
              </a:rPr>
              <a:t>，说明此种影响较为显著。</a:t>
            </a:r>
            <a:r>
              <a:rPr lang="en-US" altLang="zh-CN" sz="2000" dirty="0">
                <a:latin typeface="Calibri" panose="020F0502020204030204" pitchFamily="34" charset="0"/>
                <a:cs typeface="Calibri" panose="020F0502020204030204" pitchFamily="34" charset="0"/>
              </a:rPr>
              <a:t>pH</a:t>
            </a:r>
            <a:r>
              <a:rPr lang="zh-CN" altLang="zh-CN" sz="2000" dirty="0">
                <a:latin typeface="Calibri" panose="020F0502020204030204" pitchFamily="34" charset="0"/>
                <a:cs typeface="Calibri" panose="020F0502020204030204" pitchFamily="34" charset="0"/>
              </a:rPr>
              <a:t>值对婴儿死亡率有非常显著的影响，</a:t>
            </a:r>
            <a:r>
              <a:rPr lang="en-US" altLang="zh-CN" sz="2000" dirty="0">
                <a:latin typeface="Calibri" panose="020F0502020204030204" pitchFamily="34" charset="0"/>
                <a:cs typeface="Calibri" panose="020F0502020204030204" pitchFamily="34" charset="0"/>
              </a:rPr>
              <a:t>pH</a:t>
            </a:r>
            <a:r>
              <a:rPr lang="zh-CN" altLang="zh-CN" sz="2000" dirty="0">
                <a:latin typeface="Calibri" panose="020F0502020204030204" pitchFamily="34" charset="0"/>
                <a:cs typeface="Calibri" panose="020F0502020204030204" pitchFamily="34" charset="0"/>
              </a:rPr>
              <a:t>值升高将会显著降低婴儿死亡率，说明</a:t>
            </a:r>
            <a:r>
              <a:rPr lang="zh-CN" altLang="zh-CN" sz="2000" b="1" dirty="0">
                <a:solidFill>
                  <a:srgbClr val="C00000"/>
                </a:solidFill>
                <a:latin typeface="Calibri" panose="020F0502020204030204" pitchFamily="34" charset="0"/>
                <a:cs typeface="Calibri" panose="020F0502020204030204" pitchFamily="34" charset="0"/>
              </a:rPr>
              <a:t>水的酸性越高，对于婴儿的成长越不利。</a:t>
            </a:r>
          </a:p>
        </p:txBody>
      </p:sp>
      <p:sp>
        <p:nvSpPr>
          <p:cNvPr id="4" name="标题 3"/>
          <p:cNvSpPr>
            <a:spLocks noGrp="1"/>
          </p:cNvSpPr>
          <p:nvPr>
            <p:ph type="title"/>
          </p:nvPr>
        </p:nvSpPr>
        <p:spPr/>
        <p:txBody>
          <a:bodyPr/>
          <a:lstStyle/>
          <a:p>
            <a:r>
              <a:rPr lang="en-US" altLang="zh-CN" sz="3600" b="1" dirty="0">
                <a:solidFill>
                  <a:srgbClr val="751718"/>
                </a:solidFill>
                <a:cs typeface="+mn-cs"/>
              </a:rPr>
              <a:t>5.1 </a:t>
            </a:r>
            <a:r>
              <a:rPr lang="zh-CN" altLang="en-US" sz="3600" b="1" dirty="0">
                <a:solidFill>
                  <a:srgbClr val="751718"/>
                </a:solidFill>
                <a:cs typeface="+mn-cs"/>
              </a:rPr>
              <a:t>考虑水质酸碱性的回归建模</a:t>
            </a:r>
          </a:p>
        </p:txBody>
      </p:sp>
      <p:pic>
        <p:nvPicPr>
          <p:cNvPr id="7" name="图片 6"/>
          <p:cNvPicPr/>
          <p:nvPr/>
        </p:nvPicPr>
        <p:blipFill rotWithShape="1">
          <a:blip r:embed="rId2">
            <a:extLst>
              <a:ext uri="{28A0092B-C50C-407E-A947-70E740481C1C}">
                <a14:useLocalDpi xmlns:a14="http://schemas.microsoft.com/office/drawing/2010/main" val="0"/>
              </a:ext>
            </a:extLst>
          </a:blip>
          <a:srcRect l="876"/>
          <a:stretch/>
        </p:blipFill>
        <p:spPr bwMode="auto">
          <a:xfrm>
            <a:off x="876432" y="1521964"/>
            <a:ext cx="7627439" cy="3740182"/>
          </a:xfrm>
          <a:prstGeom prst="rect">
            <a:avLst/>
          </a:prstGeom>
          <a:noFill/>
          <a:ln>
            <a:noFill/>
          </a:ln>
          <a:extLst>
            <a:ext uri="{53640926-AAD7-44D8-BBD7-CCE9431645EC}">
              <a14:shadowObscured xmlns:a14="http://schemas.microsoft.com/office/drawing/2010/main"/>
            </a:ext>
          </a:extLst>
        </p:spPr>
      </p:pic>
      <p:sp>
        <p:nvSpPr>
          <p:cNvPr id="8" name="矩形 7"/>
          <p:cNvSpPr/>
          <p:nvPr/>
        </p:nvSpPr>
        <p:spPr>
          <a:xfrm>
            <a:off x="3602731" y="1199899"/>
            <a:ext cx="1710725" cy="307777"/>
          </a:xfrm>
          <a:prstGeom prst="rect">
            <a:avLst/>
          </a:prstGeom>
        </p:spPr>
        <p:txBody>
          <a:bodyPr wrap="none">
            <a:spAutoFit/>
          </a:bodyPr>
          <a:lstStyle/>
          <a:p>
            <a:pPr algn="ctr">
              <a:spcAft>
                <a:spcPts val="0"/>
              </a:spcAft>
            </a:pP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表</a:t>
            </a:r>
            <a:r>
              <a:rPr lang="en-US" altLang="zh-CN" sz="1400" kern="100" dirty="0">
                <a:latin typeface="Times New Roman" panose="02020603050405020304" pitchFamily="18" charset="0"/>
                <a:ea typeface="KaiTi" panose="02010609060101010101" pitchFamily="49" charset="-122"/>
                <a:cs typeface="Times New Roman" panose="02020603050405020304" pitchFamily="18" charset="0"/>
              </a:rPr>
              <a:t>5.1 </a:t>
            </a: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回归分析结果</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12871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535801" y="1451351"/>
                <a:ext cx="7920000" cy="4383841"/>
              </a:xfrm>
            </p:spPr>
            <p:txBody>
              <a:bodyPr>
                <a:noAutofit/>
              </a:bodyPr>
              <a:lstStyle/>
              <a:p>
                <a:pPr algn="just">
                  <a:lnSpc>
                    <a:spcPct val="120000"/>
                  </a:lnSpc>
                  <a:spcBef>
                    <a:spcPts val="0"/>
                  </a:spcBef>
                  <a:spcAft>
                    <a:spcPts val="600"/>
                  </a:spcAft>
                </a:pPr>
                <a:r>
                  <a:rPr lang="en-US" altLang="zh-CN" sz="2000" dirty="0">
                    <a:latin typeface="Calibri" panose="020F0502020204030204" pitchFamily="34" charset="0"/>
                    <a:cs typeface="Calibri" panose="020F0502020204030204" pitchFamily="34" charset="0"/>
                  </a:rPr>
                  <a:t>pH</a:t>
                </a:r>
                <a:r>
                  <a:rPr lang="zh-CN" altLang="zh-CN" sz="2000" dirty="0">
                    <a:latin typeface="Calibri" panose="020F0502020204030204" pitchFamily="34" charset="0"/>
                    <a:cs typeface="Calibri" panose="020F0502020204030204" pitchFamily="34" charset="0"/>
                  </a:rPr>
                  <a:t>值除了可能会直接影响婴儿死亡率外，其与含铅管道使用的交互作用也不能被忽视。其原因是在使用铅管的城市里，水能够溶解多少铅管壁上的铅和水的</a:t>
                </a:r>
                <a:r>
                  <a:rPr lang="en-US" altLang="zh-CN" sz="2000" dirty="0">
                    <a:latin typeface="Calibri" panose="020F0502020204030204" pitchFamily="34" charset="0"/>
                    <a:cs typeface="Calibri" panose="020F0502020204030204" pitchFamily="34" charset="0"/>
                  </a:rPr>
                  <a:t>pH</a:t>
                </a:r>
                <a:r>
                  <a:rPr lang="zh-CN" altLang="zh-CN" sz="2000" dirty="0">
                    <a:latin typeface="Calibri" panose="020F0502020204030204" pitchFamily="34" charset="0"/>
                    <a:cs typeface="Calibri" panose="020F0502020204030204" pitchFamily="34" charset="0"/>
                  </a:rPr>
                  <a:t>值有关，如果水的酸性越高（</a:t>
                </a:r>
                <a:r>
                  <a:rPr lang="en-US" altLang="zh-CN" sz="2000" dirty="0">
                    <a:latin typeface="Calibri" panose="020F0502020204030204" pitchFamily="34" charset="0"/>
                    <a:cs typeface="Calibri" panose="020F0502020204030204" pitchFamily="34" charset="0"/>
                  </a:rPr>
                  <a:t>pH</a:t>
                </a:r>
                <a:r>
                  <a:rPr lang="zh-CN" altLang="zh-CN" sz="2000" dirty="0">
                    <a:latin typeface="Calibri" panose="020F0502020204030204" pitchFamily="34" charset="0"/>
                    <a:cs typeface="Calibri" panose="020F0502020204030204" pitchFamily="34" charset="0"/>
                  </a:rPr>
                  <a:t>值越低），那么溶解的铅也就越多。按照上述理论，可以</a:t>
                </a:r>
                <a:r>
                  <a:rPr lang="zh-CN" altLang="zh-CN" sz="2000" b="1" dirty="0">
                    <a:solidFill>
                      <a:srgbClr val="C00000"/>
                    </a:solidFill>
                    <a:latin typeface="Calibri" panose="020F0502020204030204" pitchFamily="34" charset="0"/>
                    <a:cs typeface="Calibri" panose="020F0502020204030204" pitchFamily="34" charset="0"/>
                  </a:rPr>
                  <a:t>添加交互项</a:t>
                </a:r>
                <a:r>
                  <a:rPr lang="zh-CN" altLang="zh-CN" sz="2000" dirty="0">
                    <a:latin typeface="Calibri" panose="020F0502020204030204" pitchFamily="34" charset="0"/>
                    <a:cs typeface="Calibri" panose="020F0502020204030204" pitchFamily="34" charset="0"/>
                  </a:rPr>
                  <a:t>，得到以下回归方程。</a:t>
                </a:r>
              </a:p>
              <a:p>
                <a:pPr algn="just">
                  <a:lnSpc>
                    <a:spcPct val="120000"/>
                  </a:lnSpc>
                  <a:spcBef>
                    <a:spcPts val="0"/>
                  </a:spcBef>
                  <a:spcAft>
                    <a:spcPts val="600"/>
                  </a:spcAft>
                </a:pPr>
                <a14:m>
                  <m:oMathPara xmlns:m="http://schemas.openxmlformats.org/officeDocument/2006/math">
                    <m:oMathParaPr>
                      <m:jc m:val="centerGroup"/>
                    </m:oMathParaPr>
                    <m:oMath xmlns:m="http://schemas.openxmlformats.org/officeDocument/2006/math">
                      <m:r>
                        <m:rPr>
                          <m:sty m:val="p"/>
                        </m:rPr>
                        <a:rPr lang="en-US" altLang="zh-CN" sz="2000" dirty="0">
                          <a:latin typeface="Cambria Math" panose="02040503050406030204" pitchFamily="18" charset="0"/>
                        </a:rPr>
                        <m:t>y</m:t>
                      </m:r>
                      <m:r>
                        <a:rPr lang="en-US" altLang="zh-CN" sz="2000" dirty="0">
                          <a:latin typeface="Cambria Math" panose="02040503050406030204" pitchFamily="18" charset="0"/>
                        </a:rPr>
                        <m:t>=</m:t>
                      </m:r>
                      <m:sSub>
                        <m:sSubPr>
                          <m:ctrlPr>
                            <a:rPr lang="zh-CN" altLang="zh-CN" sz="2000" i="1" dirty="0">
                              <a:latin typeface="Cambria Math" panose="02040503050406030204" pitchFamily="18" charset="0"/>
                            </a:rPr>
                          </m:ctrlPr>
                        </m:sSubPr>
                        <m:e>
                          <m:r>
                            <m:rPr>
                              <m:sty m:val="p"/>
                            </m:rPr>
                            <a:rPr lang="en-US" altLang="zh-CN" sz="2000" dirty="0">
                              <a:latin typeface="Cambria Math" panose="02040503050406030204" pitchFamily="18" charset="0"/>
                            </a:rPr>
                            <m:t>β</m:t>
                          </m:r>
                        </m:e>
                        <m:sub>
                          <m:r>
                            <a:rPr lang="en-US" altLang="zh-CN" sz="2000" dirty="0">
                              <a:latin typeface="Cambria Math" panose="02040503050406030204" pitchFamily="18" charset="0"/>
                            </a:rPr>
                            <m:t>0</m:t>
                          </m:r>
                        </m:sub>
                      </m:sSub>
                      <m:r>
                        <a:rPr lang="en-US" altLang="zh-CN" sz="2000" dirty="0">
                          <a:latin typeface="Cambria Math" panose="02040503050406030204" pitchFamily="18" charset="0"/>
                        </a:rPr>
                        <m:t>+</m:t>
                      </m:r>
                      <m:sSub>
                        <m:sSubPr>
                          <m:ctrlPr>
                            <a:rPr lang="zh-CN" altLang="zh-CN" sz="2000" i="1" dirty="0">
                              <a:latin typeface="Cambria Math" panose="02040503050406030204" pitchFamily="18" charset="0"/>
                            </a:rPr>
                          </m:ctrlPr>
                        </m:sSubPr>
                        <m:e>
                          <m:r>
                            <m:rPr>
                              <m:sty m:val="p"/>
                            </m:rPr>
                            <a:rPr lang="en-US" altLang="zh-CN" sz="2000" dirty="0">
                              <a:latin typeface="Cambria Math" panose="02040503050406030204" pitchFamily="18" charset="0"/>
                            </a:rPr>
                            <m:t>β</m:t>
                          </m:r>
                        </m:e>
                        <m:sub>
                          <m:r>
                            <a:rPr lang="en-US" altLang="zh-CN" sz="2000" dirty="0">
                              <a:latin typeface="Cambria Math" panose="02040503050406030204" pitchFamily="18" charset="0"/>
                            </a:rPr>
                            <m:t>1</m:t>
                          </m:r>
                        </m:sub>
                      </m:sSub>
                      <m:r>
                        <m:rPr>
                          <m:sty m:val="p"/>
                        </m:rPr>
                        <a:rPr lang="en-US" altLang="zh-CN" sz="2000" dirty="0">
                          <a:latin typeface="Cambria Math" panose="02040503050406030204" pitchFamily="18" charset="0"/>
                        </a:rPr>
                        <m:t>lead</m:t>
                      </m:r>
                      <m:r>
                        <a:rPr lang="en-US" altLang="zh-CN" sz="2000" dirty="0">
                          <a:latin typeface="Cambria Math" panose="02040503050406030204" pitchFamily="18" charset="0"/>
                        </a:rPr>
                        <m:t>+</m:t>
                      </m:r>
                      <m:sSub>
                        <m:sSubPr>
                          <m:ctrlPr>
                            <a:rPr lang="zh-CN" altLang="zh-CN" sz="2000" i="1" dirty="0">
                              <a:latin typeface="Cambria Math" panose="02040503050406030204" pitchFamily="18" charset="0"/>
                            </a:rPr>
                          </m:ctrlPr>
                        </m:sSubPr>
                        <m:e>
                          <m:r>
                            <m:rPr>
                              <m:sty m:val="p"/>
                            </m:rPr>
                            <a:rPr lang="en-US" altLang="zh-CN" sz="2000" dirty="0">
                              <a:latin typeface="Cambria Math" panose="02040503050406030204" pitchFamily="18" charset="0"/>
                            </a:rPr>
                            <m:t>β</m:t>
                          </m:r>
                        </m:e>
                        <m:sub>
                          <m:r>
                            <a:rPr lang="en-US" altLang="zh-CN" sz="2000" dirty="0">
                              <a:latin typeface="Cambria Math" panose="02040503050406030204" pitchFamily="18" charset="0"/>
                            </a:rPr>
                            <m:t>2</m:t>
                          </m:r>
                        </m:sub>
                      </m:sSub>
                      <m:r>
                        <m:rPr>
                          <m:sty m:val="p"/>
                        </m:rPr>
                        <a:rPr lang="en-US" altLang="zh-CN" sz="2000" dirty="0">
                          <a:latin typeface="Cambria Math" panose="02040503050406030204" pitchFamily="18" charset="0"/>
                        </a:rPr>
                        <m:t>ln</m:t>
                      </m:r>
                      <m:r>
                        <a:rPr lang="en-US" altLang="zh-CN" sz="2000" dirty="0">
                          <a:latin typeface="Cambria Math" panose="02040503050406030204" pitchFamily="18" charset="0"/>
                        </a:rPr>
                        <m:t>(</m:t>
                      </m:r>
                      <m:r>
                        <m:rPr>
                          <m:sty m:val="p"/>
                        </m:rPr>
                        <a:rPr lang="en-US" altLang="zh-CN" sz="2000" dirty="0">
                          <a:latin typeface="Cambria Math" panose="02040503050406030204" pitchFamily="18" charset="0"/>
                        </a:rPr>
                        <m:t>pH</m:t>
                      </m:r>
                      <m:r>
                        <a:rPr lang="en-US" altLang="zh-CN" sz="2000" i="1" dirty="0">
                          <a:latin typeface="Cambria Math" panose="02040503050406030204" pitchFamily="18" charset="0"/>
                        </a:rPr>
                        <m:t>−</m:t>
                      </m:r>
                      <m:r>
                        <a:rPr lang="en-US" altLang="zh-CN" sz="2000" dirty="0">
                          <a:latin typeface="Cambria Math" panose="02040503050406030204" pitchFamily="18" charset="0"/>
                        </a:rPr>
                        <m:t>5.675)+</m:t>
                      </m:r>
                      <m:sSub>
                        <m:sSubPr>
                          <m:ctrlPr>
                            <a:rPr lang="zh-CN" altLang="zh-CN" sz="2000" b="1" i="1" dirty="0" smtClean="0">
                              <a:solidFill>
                                <a:srgbClr val="C00000"/>
                              </a:solidFill>
                              <a:latin typeface="Cambria Math" panose="02040503050406030204" pitchFamily="18" charset="0"/>
                            </a:rPr>
                          </m:ctrlPr>
                        </m:sSubPr>
                        <m:e>
                          <m:r>
                            <a:rPr lang="en-US" altLang="zh-CN" sz="2000" b="1" i="1" dirty="0">
                              <a:solidFill>
                                <a:srgbClr val="C00000"/>
                              </a:solidFill>
                              <a:latin typeface="Cambria Math" panose="02040503050406030204" pitchFamily="18" charset="0"/>
                            </a:rPr>
                            <m:t>𝜷</m:t>
                          </m:r>
                        </m:e>
                        <m:sub>
                          <m:r>
                            <a:rPr lang="en-US" altLang="zh-CN" sz="2000" b="1" i="1" dirty="0">
                              <a:solidFill>
                                <a:srgbClr val="C00000"/>
                              </a:solidFill>
                              <a:latin typeface="Cambria Math" panose="02040503050406030204" pitchFamily="18" charset="0"/>
                            </a:rPr>
                            <m:t>𝟑</m:t>
                          </m:r>
                        </m:sub>
                      </m:sSub>
                      <m:r>
                        <a:rPr lang="en-US" altLang="zh-CN" sz="2000" b="1" i="1" dirty="0">
                          <a:solidFill>
                            <a:srgbClr val="C00000"/>
                          </a:solidFill>
                          <a:latin typeface="Cambria Math" panose="02040503050406030204" pitchFamily="18" charset="0"/>
                        </a:rPr>
                        <m:t>𝒍𝒆𝒂𝒅</m:t>
                      </m:r>
                      <m:r>
                        <a:rPr lang="en-US" altLang="zh-CN" sz="2000" b="1" i="1" dirty="0">
                          <a:solidFill>
                            <a:srgbClr val="C00000"/>
                          </a:solidFill>
                          <a:latin typeface="Cambria Math" panose="02040503050406030204" pitchFamily="18" charset="0"/>
                        </a:rPr>
                        <m:t>∗</m:t>
                      </m:r>
                      <m:r>
                        <a:rPr lang="en-US" altLang="zh-CN" sz="2000" b="1" i="1" dirty="0">
                          <a:solidFill>
                            <a:srgbClr val="C00000"/>
                          </a:solidFill>
                          <a:latin typeface="Cambria Math" panose="02040503050406030204" pitchFamily="18" charset="0"/>
                        </a:rPr>
                        <m:t>𝐥𝐧</m:t>
                      </m:r>
                      <m:r>
                        <a:rPr lang="en-US" altLang="zh-CN" sz="2000" b="1" dirty="0">
                          <a:solidFill>
                            <a:srgbClr val="C00000"/>
                          </a:solidFill>
                          <a:latin typeface="Cambria Math" panose="02040503050406030204" pitchFamily="18" charset="0"/>
                        </a:rPr>
                        <m:t>(</m:t>
                      </m:r>
                      <m:r>
                        <a:rPr lang="en-US" altLang="zh-CN" sz="2000" b="1" i="1" dirty="0">
                          <a:solidFill>
                            <a:srgbClr val="C00000"/>
                          </a:solidFill>
                          <a:latin typeface="Cambria Math" panose="02040503050406030204" pitchFamily="18" charset="0"/>
                        </a:rPr>
                        <m:t>𝒑𝑯</m:t>
                      </m:r>
                      <m:r>
                        <a:rPr lang="en-US" altLang="zh-CN" sz="2000" b="1" i="1" dirty="0">
                          <a:solidFill>
                            <a:srgbClr val="C00000"/>
                          </a:solidFill>
                          <a:latin typeface="Cambria Math" panose="02040503050406030204" pitchFamily="18" charset="0"/>
                        </a:rPr>
                        <m:t>−</m:t>
                      </m:r>
                      <m:r>
                        <a:rPr lang="en-US" altLang="zh-CN" sz="2000" b="1" i="1" dirty="0">
                          <a:solidFill>
                            <a:srgbClr val="C00000"/>
                          </a:solidFill>
                          <a:latin typeface="Cambria Math" panose="02040503050406030204" pitchFamily="18" charset="0"/>
                        </a:rPr>
                        <m:t>𝟓</m:t>
                      </m:r>
                      <m:r>
                        <a:rPr lang="en-US" altLang="zh-CN" sz="2000" b="1" dirty="0">
                          <a:solidFill>
                            <a:srgbClr val="C00000"/>
                          </a:solidFill>
                          <a:latin typeface="Cambria Math" panose="02040503050406030204" pitchFamily="18" charset="0"/>
                        </a:rPr>
                        <m:t>.</m:t>
                      </m:r>
                      <m:r>
                        <a:rPr lang="en-US" altLang="zh-CN" sz="2000" b="1" i="1" dirty="0">
                          <a:solidFill>
                            <a:srgbClr val="C00000"/>
                          </a:solidFill>
                          <a:latin typeface="Cambria Math" panose="02040503050406030204" pitchFamily="18" charset="0"/>
                        </a:rPr>
                        <m:t>𝟔𝟕𝟓</m:t>
                      </m:r>
                      <m:r>
                        <a:rPr lang="en-US" altLang="zh-CN" sz="2000" b="1" dirty="0" smtClean="0">
                          <a:solidFill>
                            <a:srgbClr val="C00000"/>
                          </a:solidFill>
                          <a:latin typeface="Cambria Math" panose="02040503050406030204" pitchFamily="18" charset="0"/>
                        </a:rPr>
                        <m:t>)</m:t>
                      </m:r>
                      <m:r>
                        <a:rPr lang="en-US" altLang="zh-CN" sz="2000" dirty="0">
                          <a:latin typeface="Cambria Math" panose="02040503050406030204" pitchFamily="18" charset="0"/>
                        </a:rPr>
                        <m:t>+</m:t>
                      </m:r>
                      <m:r>
                        <m:rPr>
                          <m:sty m:val="p"/>
                        </m:rPr>
                        <a:rPr lang="en-US" altLang="zh-CN" sz="2000" dirty="0">
                          <a:latin typeface="Cambria Math" panose="02040503050406030204" pitchFamily="18" charset="0"/>
                        </a:rPr>
                        <m:t>ε</m:t>
                      </m:r>
                    </m:oMath>
                  </m:oMathPara>
                </a14:m>
                <a:endParaRPr lang="zh-CN" altLang="zh-CN" sz="2000" dirty="0">
                  <a:latin typeface="Calibri" panose="020F0502020204030204" pitchFamily="34" charset="0"/>
                  <a:cs typeface="Calibri" panose="020F0502020204030204" pitchFamily="34" charset="0"/>
                </a:endParaRPr>
              </a:p>
              <a:p>
                <a:pPr algn="just">
                  <a:lnSpc>
                    <a:spcPct val="120000"/>
                  </a:lnSpc>
                  <a:spcBef>
                    <a:spcPts val="0"/>
                  </a:spcBef>
                  <a:spcAft>
                    <a:spcPts val="600"/>
                  </a:spcAft>
                </a:pPr>
                <a:endParaRPr lang="en-US" altLang="zh-CN" sz="2000" dirty="0">
                  <a:latin typeface="Calibri" panose="020F0502020204030204" pitchFamily="34" charset="0"/>
                  <a:cs typeface="Calibri" panose="020F0502020204030204" pitchFamily="34" charset="0"/>
                </a:endParaRPr>
              </a:p>
              <a:p>
                <a:pPr algn="just">
                  <a:lnSpc>
                    <a:spcPct val="120000"/>
                  </a:lnSpc>
                  <a:spcBef>
                    <a:spcPts val="0"/>
                  </a:spcBef>
                  <a:spcAft>
                    <a:spcPts val="600"/>
                  </a:spcAft>
                </a:pPr>
                <a:r>
                  <a:rPr lang="zh-CN" altLang="zh-CN" sz="2000" dirty="0">
                    <a:latin typeface="Calibri" panose="020F0502020204030204" pitchFamily="34" charset="0"/>
                    <a:cs typeface="Calibri" panose="020F0502020204030204" pitchFamily="34" charset="0"/>
                  </a:rPr>
                  <a:t>回归中的第三项是一个交叉项，代表了是否使用含铅管道（</a:t>
                </a:r>
                <a:r>
                  <a:rPr lang="en-US" altLang="zh-CN" sz="2000" dirty="0">
                    <a:latin typeface="Calibri" panose="020F0502020204030204" pitchFamily="34" charset="0"/>
                    <a:cs typeface="Calibri" panose="020F0502020204030204" pitchFamily="34" charset="0"/>
                  </a:rPr>
                  <a:t>Lead</a:t>
                </a:r>
                <a:r>
                  <a:rPr lang="zh-CN" altLang="zh-CN" sz="2000" dirty="0">
                    <a:latin typeface="Calibri" panose="020F0502020204030204" pitchFamily="34" charset="0"/>
                    <a:cs typeface="Calibri" panose="020F0502020204030204" pitchFamily="34" charset="0"/>
                  </a:rPr>
                  <a:t>）与</a:t>
                </a:r>
                <a:r>
                  <a:rPr lang="en-US" altLang="zh-CN" sz="2000" dirty="0">
                    <a:latin typeface="Calibri" panose="020F0502020204030204" pitchFamily="34" charset="0"/>
                    <a:cs typeface="Calibri" panose="020F0502020204030204" pitchFamily="34" charset="0"/>
                  </a:rPr>
                  <a:t>pH</a:t>
                </a:r>
                <a:r>
                  <a:rPr lang="zh-CN" altLang="zh-CN" sz="2000" dirty="0">
                    <a:latin typeface="Calibri" panose="020F0502020204030204" pitchFamily="34" charset="0"/>
                    <a:cs typeface="Calibri" panose="020F0502020204030204" pitchFamily="34" charset="0"/>
                  </a:rPr>
                  <a:t>值的交互作用。</a:t>
                </a:r>
                <a:endParaRPr lang="en-US" altLang="zh-CN" sz="2000" dirty="0">
                  <a:latin typeface="Calibri" panose="020F0502020204030204" pitchFamily="34" charset="0"/>
                  <a:cs typeface="Calibri" panose="020F0502020204030204" pitchFamily="34" charset="0"/>
                </a:endParaRPr>
              </a:p>
              <a:p>
                <a:pPr algn="just">
                  <a:lnSpc>
                    <a:spcPct val="120000"/>
                  </a:lnSpc>
                  <a:spcBef>
                    <a:spcPts val="0"/>
                  </a:spcBef>
                  <a:spcAft>
                    <a:spcPts val="600"/>
                  </a:spcAft>
                </a:pPr>
                <a:r>
                  <a:rPr lang="zh-CN" altLang="zh-CN" sz="2000" dirty="0">
                    <a:latin typeface="Calibri" panose="020F0502020204030204" pitchFamily="34" charset="0"/>
                    <a:cs typeface="Calibri" panose="020F0502020204030204" pitchFamily="34" charset="0"/>
                  </a:rPr>
                  <a:t>交叉项前的系数</a:t>
                </a:r>
                <a:r>
                  <a:rPr lang="zh-CN" altLang="en-US" sz="2000" dirty="0">
                    <a:latin typeface="Calibri" panose="020F0502020204030204" pitchFamily="34" charset="0"/>
                    <a:cs typeface="Calibri" panose="020F0502020204030204" pitchFamily="34" charset="0"/>
                  </a:rPr>
                  <a:t>：</a:t>
                </a:r>
                <a:r>
                  <a:rPr lang="zh-CN" altLang="zh-CN" sz="2000" dirty="0">
                    <a:latin typeface="Calibri" panose="020F0502020204030204" pitchFamily="34" charset="0"/>
                    <a:cs typeface="Calibri" panose="020F0502020204030204" pitchFamily="34" charset="0"/>
                  </a:rPr>
                  <a:t>代表了相比于没有使用铅管道的城市，在使用铅管道的城市中，</a:t>
                </a:r>
                <a:r>
                  <a:rPr lang="en-US" altLang="zh-CN" sz="2000" dirty="0">
                    <a:latin typeface="Calibri" panose="020F0502020204030204" pitchFamily="34" charset="0"/>
                    <a:cs typeface="Calibri" panose="020F0502020204030204" pitchFamily="34" charset="0"/>
                  </a:rPr>
                  <a:t>pH</a:t>
                </a:r>
                <a:r>
                  <a:rPr lang="zh-CN" altLang="zh-CN" sz="2000" dirty="0">
                    <a:latin typeface="Calibri" panose="020F0502020204030204" pitchFamily="34" charset="0"/>
                    <a:cs typeface="Calibri" panose="020F0502020204030204" pitchFamily="34" charset="0"/>
                  </a:rPr>
                  <a:t>值对婴儿死亡率造成的额外的影响。</a:t>
                </a:r>
              </a:p>
            </p:txBody>
          </p:sp>
        </mc:Choice>
        <mc:Fallback>
          <p:sp>
            <p:nvSpPr>
              <p:cNvPr id="2" name="内容占位符 1"/>
              <p:cNvSpPr>
                <a:spLocks noGrp="1" noRot="1" noChangeAspect="1" noMove="1" noResize="1" noEditPoints="1" noAdjustHandles="1" noChangeArrowheads="1" noChangeShapeType="1" noTextEdit="1"/>
              </p:cNvSpPr>
              <p:nvPr>
                <p:ph idx="1"/>
              </p:nvPr>
            </p:nvSpPr>
            <p:spPr>
              <a:xfrm>
                <a:off x="535801" y="1451351"/>
                <a:ext cx="7920000" cy="4383841"/>
              </a:xfrm>
              <a:blipFill>
                <a:blip r:embed="rId2"/>
                <a:stretch>
                  <a:fillRect l="-847" t="-417" r="-770" b="-2782"/>
                </a:stretch>
              </a:blipFill>
            </p:spPr>
            <p:txBody>
              <a:bodyPr/>
              <a:lstStyle/>
              <a:p>
                <a:r>
                  <a:rPr lang="zh-CN" altLang="en-US">
                    <a:noFill/>
                  </a:rPr>
                  <a:t> </a:t>
                </a:r>
              </a:p>
            </p:txBody>
          </p:sp>
        </mc:Fallback>
      </mc:AlternateContent>
      <p:sp>
        <p:nvSpPr>
          <p:cNvPr id="4" name="标题 3"/>
          <p:cNvSpPr>
            <a:spLocks noGrp="1"/>
          </p:cNvSpPr>
          <p:nvPr>
            <p:ph type="title"/>
          </p:nvPr>
        </p:nvSpPr>
        <p:spPr/>
        <p:txBody>
          <a:bodyPr/>
          <a:lstStyle/>
          <a:p>
            <a:r>
              <a:rPr lang="en-US" altLang="zh-CN" sz="3600" b="1" dirty="0">
                <a:solidFill>
                  <a:srgbClr val="751718"/>
                </a:solidFill>
                <a:cs typeface="+mn-cs"/>
              </a:rPr>
              <a:t>5.2 </a:t>
            </a:r>
            <a:r>
              <a:rPr lang="zh-CN" altLang="en-US" sz="3600" b="1" dirty="0">
                <a:solidFill>
                  <a:srgbClr val="751718"/>
                </a:solidFill>
                <a:cs typeface="+mn-cs"/>
              </a:rPr>
              <a:t>引入交叉项的回归</a:t>
            </a:r>
          </a:p>
        </p:txBody>
      </p:sp>
    </p:spTree>
    <p:extLst>
      <p:ext uri="{BB962C8B-B14F-4D97-AF65-F5344CB8AC3E}">
        <p14:creationId xmlns:p14="http://schemas.microsoft.com/office/powerpoint/2010/main" val="318941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b="1" dirty="0">
                <a:solidFill>
                  <a:srgbClr val="751718"/>
                </a:solidFill>
                <a:cs typeface="+mn-cs"/>
              </a:rPr>
              <a:t>5.2 </a:t>
            </a:r>
            <a:r>
              <a:rPr lang="zh-CN" altLang="en-US" sz="4000" b="1" dirty="0">
                <a:solidFill>
                  <a:srgbClr val="751718"/>
                </a:solidFill>
                <a:cs typeface="+mn-cs"/>
              </a:rPr>
              <a:t>引入交叉项的回归</a:t>
            </a:r>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a:xfrm>
            <a:off x="573785" y="1808576"/>
            <a:ext cx="7996429" cy="4058100"/>
          </a:xfrm>
          <a:prstGeom prst="rect">
            <a:avLst/>
          </a:prstGeom>
          <a:noFill/>
          <a:ln>
            <a:noFill/>
          </a:ln>
        </p:spPr>
      </p:pic>
      <p:sp>
        <p:nvSpPr>
          <p:cNvPr id="8" name="矩形 7"/>
          <p:cNvSpPr/>
          <p:nvPr/>
        </p:nvSpPr>
        <p:spPr>
          <a:xfrm>
            <a:off x="573785" y="4805522"/>
            <a:ext cx="2536667" cy="106115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339178" y="3757771"/>
            <a:ext cx="1744890" cy="5429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3191598" y="1344668"/>
            <a:ext cx="2608406" cy="307777"/>
          </a:xfrm>
          <a:prstGeom prst="rect">
            <a:avLst/>
          </a:prstGeom>
        </p:spPr>
        <p:txBody>
          <a:bodyPr wrap="none">
            <a:spAutoFit/>
          </a:bodyPr>
          <a:lstStyle/>
          <a:p>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表</a:t>
            </a:r>
            <a:r>
              <a:rPr lang="en-US" altLang="zh-CN" sz="1400" kern="100" dirty="0">
                <a:latin typeface="Times New Roman" panose="02020603050405020304" pitchFamily="18" charset="0"/>
                <a:ea typeface="KaiTi" panose="02010609060101010101" pitchFamily="49" charset="-122"/>
              </a:rPr>
              <a:t>5.2 </a:t>
            </a: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引入交叉项回归分析结果</a:t>
            </a:r>
            <a:endParaRPr lang="zh-CN" altLang="en-US" sz="1400" dirty="0"/>
          </a:p>
        </p:txBody>
      </p:sp>
    </p:spTree>
    <p:extLst>
      <p:ext uri="{BB962C8B-B14F-4D97-AF65-F5344CB8AC3E}">
        <p14:creationId xmlns:p14="http://schemas.microsoft.com/office/powerpoint/2010/main" val="24474242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b="1" dirty="0">
                <a:solidFill>
                  <a:srgbClr val="751718"/>
                </a:solidFill>
                <a:cs typeface="+mn-cs"/>
              </a:rPr>
              <a:t>5.2 </a:t>
            </a:r>
            <a:r>
              <a:rPr lang="zh-CN" altLang="en-US" sz="4000" b="1" dirty="0">
                <a:solidFill>
                  <a:srgbClr val="751718"/>
                </a:solidFill>
                <a:cs typeface="+mn-cs"/>
              </a:rPr>
              <a:t>引入交叉项的回归</a:t>
            </a:r>
          </a:p>
        </p:txBody>
      </p:sp>
      <mc:AlternateContent xmlns:mc="http://schemas.openxmlformats.org/markup-compatibility/2006">
        <mc:Choice xmlns:a14="http://schemas.microsoft.com/office/drawing/2010/main" Requires="a14">
          <p:sp>
            <p:nvSpPr>
              <p:cNvPr id="5" name="矩形 4"/>
              <p:cNvSpPr/>
              <p:nvPr/>
            </p:nvSpPr>
            <p:spPr>
              <a:xfrm>
                <a:off x="612000" y="1630969"/>
                <a:ext cx="7920000" cy="4516108"/>
              </a:xfrm>
              <a:prstGeom prst="rect">
                <a:avLst/>
              </a:prstGeom>
            </p:spPr>
            <p:txBody>
              <a:bodyPr wrap="square">
                <a:spAutoFit/>
              </a:bodyPr>
              <a:lstStyle/>
              <a:p>
                <a:pPr marL="285750" indent="-285750" algn="just">
                  <a:lnSpc>
                    <a:spcPct val="120000"/>
                  </a:lnSpc>
                  <a:spcBef>
                    <a:spcPts val="600"/>
                  </a:spcBef>
                  <a:spcAft>
                    <a:spcPts val="600"/>
                  </a:spcAft>
                  <a:buFont typeface="Wingdings" panose="05000000000000000000" pitchFamily="2" charset="2"/>
                  <a:buChar char="Ø"/>
                </a:pPr>
                <a:r>
                  <a:rPr lang="zh-CN" altLang="en-US" kern="100" dirty="0">
                    <a:latin typeface="Calibri" panose="020F0502020204030204" pitchFamily="34" charset="0"/>
                    <a:ea typeface="楷体" panose="02010609060101010101" pitchFamily="49" charset="-122"/>
                    <a:cs typeface="Calibri" panose="020F0502020204030204" pitchFamily="34" charset="0"/>
                  </a:rPr>
                  <a:t>回归系数</a:t>
                </a:r>
                <a14:m>
                  <m:oMath xmlns:m="http://schemas.openxmlformats.org/officeDocument/2006/math">
                    <m:sSub>
                      <m:sSubPr>
                        <m:ctrlPr>
                          <a:rPr lang="en-US" altLang="zh-CN" i="1" kern="100" dirty="0"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kern="100" dirty="0" smtClean="0">
                            <a:latin typeface="Cambria Math" panose="02040503050406030204" pitchFamily="18" charset="0"/>
                            <a:ea typeface="楷体" panose="02010609060101010101" pitchFamily="49" charset="-122"/>
                            <a:cs typeface="Times New Roman" panose="02020603050405020304" pitchFamily="18" charset="0"/>
                          </a:rPr>
                          <m:t>𝛽</m:t>
                        </m:r>
                      </m:e>
                      <m:sub>
                        <m:r>
                          <a:rPr lang="en-US" altLang="zh-CN" i="1" kern="100" dirty="0" smtClean="0">
                            <a:latin typeface="Cambria Math" panose="02040503050406030204" pitchFamily="18" charset="0"/>
                            <a:ea typeface="楷体" panose="02010609060101010101" pitchFamily="49" charset="-122"/>
                            <a:cs typeface="Times New Roman" panose="02020603050405020304" pitchFamily="18" charset="0"/>
                          </a:rPr>
                          <m:t>1</m:t>
                        </m:r>
                      </m:sub>
                    </m:sSub>
                    <m:r>
                      <a:rPr lang="en-US" altLang="zh-CN" i="1" kern="100" dirty="0" smtClean="0">
                        <a:latin typeface="Cambria Math" panose="02040503050406030204" pitchFamily="18" charset="0"/>
                        <a:ea typeface="楷体" panose="02010609060101010101" pitchFamily="49" charset="-122"/>
                        <a:cs typeface="Times New Roman" panose="02020603050405020304" pitchFamily="18" charset="0"/>
                      </a:rPr>
                      <m:t>=0.048</m:t>
                    </m:r>
                  </m:oMath>
                </a14:m>
                <a:r>
                  <a:rPr lang="zh-CN" altLang="en-US" kern="100" dirty="0">
                    <a:latin typeface="Calibri" panose="020F0502020204030204" pitchFamily="34" charset="0"/>
                    <a:ea typeface="楷体" panose="02010609060101010101" pitchFamily="49" charset="-122"/>
                    <a:cs typeface="Calibri" panose="020F0502020204030204" pitchFamily="34" charset="0"/>
                  </a:rPr>
                  <a:t>，说明当</a:t>
                </a:r>
                <a:r>
                  <a:rPr lang="en-US" altLang="zh-CN" kern="100" dirty="0">
                    <a:latin typeface="Calibri" panose="020F0502020204030204" pitchFamily="34" charset="0"/>
                    <a:ea typeface="楷体" panose="02010609060101010101" pitchFamily="49" charset="-122"/>
                    <a:cs typeface="Calibri" panose="020F0502020204030204" pitchFamily="34" charset="0"/>
                  </a:rPr>
                  <a:t>pH</a:t>
                </a:r>
                <a:r>
                  <a:rPr lang="zh-CN" altLang="en-US" kern="100" dirty="0">
                    <a:latin typeface="Calibri" panose="020F0502020204030204" pitchFamily="34" charset="0"/>
                    <a:ea typeface="楷体" panose="02010609060101010101" pitchFamily="49" charset="-122"/>
                    <a:cs typeface="Calibri" panose="020F0502020204030204" pitchFamily="34" charset="0"/>
                  </a:rPr>
                  <a:t>值为</a:t>
                </a:r>
                <a:r>
                  <a:rPr lang="en-US" altLang="zh-CN" kern="100" dirty="0">
                    <a:latin typeface="Calibri" panose="020F0502020204030204" pitchFamily="34" charset="0"/>
                    <a:ea typeface="楷体" panose="02010609060101010101" pitchFamily="49" charset="-122"/>
                    <a:cs typeface="Calibri" panose="020F0502020204030204" pitchFamily="34" charset="0"/>
                  </a:rPr>
                  <a:t>6.675</a:t>
                </a:r>
                <a:r>
                  <a:rPr lang="zh-CN" altLang="en-US" kern="100" dirty="0">
                    <a:latin typeface="Calibri" panose="020F0502020204030204" pitchFamily="34" charset="0"/>
                    <a:ea typeface="楷体" panose="02010609060101010101" pitchFamily="49" charset="-122"/>
                    <a:cs typeface="Calibri" panose="020F0502020204030204" pitchFamily="34" charset="0"/>
                  </a:rPr>
                  <a:t>时，使用铅管将使婴儿死亡率提高</a:t>
                </a:r>
                <a:r>
                  <a:rPr lang="en-US" altLang="zh-CN" kern="100" dirty="0">
                    <a:latin typeface="Calibri" panose="020F0502020204030204" pitchFamily="34" charset="0"/>
                    <a:ea typeface="楷体" panose="02010609060101010101" pitchFamily="49" charset="-122"/>
                    <a:cs typeface="Calibri" panose="020F0502020204030204" pitchFamily="34" charset="0"/>
                  </a:rPr>
                  <a:t>4.8%</a:t>
                </a:r>
                <a:r>
                  <a:rPr lang="zh-CN" altLang="en-US" kern="100" dirty="0">
                    <a:latin typeface="Calibri" panose="020F0502020204030204" pitchFamily="34" charset="0"/>
                    <a:ea typeface="楷体" panose="02010609060101010101" pitchFamily="49" charset="-122"/>
                    <a:cs typeface="Calibri" panose="020F0502020204030204" pitchFamily="34" charset="0"/>
                  </a:rPr>
                  <a:t>，</a:t>
                </a:r>
                <a:r>
                  <a:rPr lang="en-US" altLang="zh-CN" kern="100" dirty="0">
                    <a:latin typeface="Calibri" panose="020F0502020204030204" pitchFamily="34" charset="0"/>
                    <a:ea typeface="楷体" panose="02010609060101010101" pitchFamily="49" charset="-122"/>
                    <a:cs typeface="Calibri" panose="020F0502020204030204" pitchFamily="34" charset="0"/>
                  </a:rPr>
                  <a:t>p-value=0.04&lt;0.05</a:t>
                </a:r>
                <a:r>
                  <a:rPr lang="zh-CN" altLang="en-US" kern="100" dirty="0">
                    <a:latin typeface="Calibri" panose="020F0502020204030204" pitchFamily="34" charset="0"/>
                    <a:ea typeface="楷体" panose="02010609060101010101" pitchFamily="49" charset="-122"/>
                    <a:cs typeface="Calibri" panose="020F0502020204030204" pitchFamily="34" charset="0"/>
                  </a:rPr>
                  <a:t>，说明这个影响在</a:t>
                </a:r>
                <a:r>
                  <a:rPr lang="en-US" altLang="zh-CN" kern="100" dirty="0">
                    <a:latin typeface="Calibri" panose="020F0502020204030204" pitchFamily="34" charset="0"/>
                    <a:ea typeface="楷体" panose="02010609060101010101" pitchFamily="49" charset="-122"/>
                    <a:cs typeface="Calibri" panose="020F0502020204030204" pitchFamily="34" charset="0"/>
                  </a:rPr>
                  <a:t>5%</a:t>
                </a:r>
                <a:r>
                  <a:rPr lang="zh-CN" altLang="en-US" kern="100" dirty="0">
                    <a:latin typeface="Calibri" panose="020F0502020204030204" pitchFamily="34" charset="0"/>
                    <a:ea typeface="楷体" panose="02010609060101010101" pitchFamily="49" charset="-122"/>
                    <a:cs typeface="Calibri" panose="020F0502020204030204" pitchFamily="34" charset="0"/>
                  </a:rPr>
                  <a:t>的置信水平下是显著的。在</a:t>
                </a:r>
                <a:r>
                  <a:rPr lang="en-US" altLang="zh-CN" kern="100" dirty="0">
                    <a:latin typeface="Calibri" panose="020F0502020204030204" pitchFamily="34" charset="0"/>
                    <a:ea typeface="楷体" panose="02010609060101010101" pitchFamily="49" charset="-122"/>
                    <a:cs typeface="Calibri" panose="020F0502020204030204" pitchFamily="34" charset="0"/>
                  </a:rPr>
                  <a:t>5%</a:t>
                </a:r>
                <a:r>
                  <a:rPr lang="zh-CN" altLang="en-US" kern="100" dirty="0">
                    <a:latin typeface="Calibri" panose="020F0502020204030204" pitchFamily="34" charset="0"/>
                    <a:ea typeface="楷体" panose="02010609060101010101" pitchFamily="49" charset="-122"/>
                    <a:cs typeface="Calibri" panose="020F0502020204030204" pitchFamily="34" charset="0"/>
                  </a:rPr>
                  <a:t>的置信水平下，其置信区间为</a:t>
                </a:r>
                <a:r>
                  <a:rPr lang="en-US" altLang="zh-CN" kern="100" dirty="0">
                    <a:latin typeface="Calibri" panose="020F0502020204030204" pitchFamily="34" charset="0"/>
                    <a:ea typeface="楷体" panose="02010609060101010101" pitchFamily="49" charset="-122"/>
                    <a:cs typeface="Calibri" panose="020F0502020204030204" pitchFamily="34" charset="0"/>
                  </a:rPr>
                  <a:t>[0.002,0.094]</a:t>
                </a:r>
                <a:r>
                  <a:rPr lang="zh-CN" altLang="en-US" kern="100" dirty="0">
                    <a:latin typeface="Calibri" panose="020F0502020204030204" pitchFamily="34" charset="0"/>
                    <a:ea typeface="楷体" panose="02010609060101010101" pitchFamily="49" charset="-122"/>
                    <a:cs typeface="Calibri" panose="020F0502020204030204" pitchFamily="34" charset="0"/>
                  </a:rPr>
                  <a:t>。</a:t>
                </a:r>
              </a:p>
              <a:p>
                <a:pPr marL="285750" indent="-285750" algn="just">
                  <a:lnSpc>
                    <a:spcPct val="120000"/>
                  </a:lnSpc>
                  <a:spcBef>
                    <a:spcPts val="600"/>
                  </a:spcBef>
                  <a:spcAft>
                    <a:spcPts val="600"/>
                  </a:spcAft>
                  <a:buFont typeface="Wingdings" panose="05000000000000000000" pitchFamily="2" charset="2"/>
                  <a:buChar char="Ø"/>
                </a:pPr>
                <a:r>
                  <a:rPr lang="zh-CN" altLang="en-US" kern="100" dirty="0">
                    <a:latin typeface="Calibri" panose="020F0502020204030204" pitchFamily="34" charset="0"/>
                    <a:ea typeface="楷体" panose="02010609060101010101" pitchFamily="49" charset="-122"/>
                    <a:cs typeface="Calibri" panose="020F0502020204030204" pitchFamily="34" charset="0"/>
                  </a:rPr>
                  <a:t>回归系数</a:t>
                </a:r>
                <a14:m>
                  <m:oMath xmlns:m="http://schemas.openxmlformats.org/officeDocument/2006/math">
                    <m:sSub>
                      <m:sSubPr>
                        <m:ctrlPr>
                          <a:rPr lang="en-US" altLang="zh-CN" i="1" kern="100" dirty="0" smtClean="0">
                            <a:latin typeface="Cambria Math" panose="02040503050406030204" pitchFamily="18" charset="0"/>
                            <a:ea typeface="楷体" panose="02010609060101010101" pitchFamily="49" charset="-122"/>
                            <a:cs typeface="Times New Roman" panose="02020603050405020304" pitchFamily="18" charset="0"/>
                          </a:rPr>
                        </m:ctrlPr>
                      </m:sSubPr>
                      <m:e>
                        <m:r>
                          <a:rPr lang="en-US" altLang="zh-CN" i="1" kern="100" dirty="0" smtClean="0">
                            <a:latin typeface="Cambria Math" panose="02040503050406030204" pitchFamily="18" charset="0"/>
                            <a:ea typeface="楷体" panose="02010609060101010101" pitchFamily="49" charset="-122"/>
                            <a:cs typeface="Times New Roman" panose="02020603050405020304" pitchFamily="18" charset="0"/>
                          </a:rPr>
                          <m:t>𝛽</m:t>
                        </m:r>
                      </m:e>
                      <m:sub>
                        <m:r>
                          <a:rPr lang="en-US" altLang="zh-CN" i="1" kern="100" dirty="0" smtClean="0">
                            <a:latin typeface="Cambria Math" panose="02040503050406030204" pitchFamily="18" charset="0"/>
                            <a:ea typeface="楷体" panose="02010609060101010101" pitchFamily="49" charset="-122"/>
                            <a:cs typeface="Times New Roman" panose="02020603050405020304" pitchFamily="18" charset="0"/>
                          </a:rPr>
                          <m:t>3</m:t>
                        </m:r>
                      </m:sub>
                    </m:sSub>
                    <m:r>
                      <a:rPr lang="en-US" altLang="zh-CN" i="1" kern="100" dirty="0" smtClean="0">
                        <a:latin typeface="Cambria Math" panose="02040503050406030204" pitchFamily="18" charset="0"/>
                        <a:ea typeface="楷体" panose="02010609060101010101" pitchFamily="49" charset="-122"/>
                        <a:cs typeface="Times New Roman" panose="02020603050405020304" pitchFamily="18" charset="0"/>
                      </a:rPr>
                      <m:t>=−0.043</m:t>
                    </m:r>
                  </m:oMath>
                </a14:m>
                <a:r>
                  <a:rPr lang="zh-CN" altLang="en-US" kern="100" dirty="0">
                    <a:latin typeface="Calibri" panose="020F0502020204030204" pitchFamily="34" charset="0"/>
                    <a:ea typeface="楷体" panose="02010609060101010101" pitchFamily="49" charset="-122"/>
                    <a:cs typeface="Calibri" panose="020F0502020204030204" pitchFamily="34" charset="0"/>
                  </a:rPr>
                  <a:t>，该系数的含义为相比于没有使用铅管的城市，（</a:t>
                </a:r>
                <a:r>
                  <a:rPr lang="en-US" altLang="zh-CN" kern="100" dirty="0">
                    <a:latin typeface="Calibri" panose="020F0502020204030204" pitchFamily="34" charset="0"/>
                    <a:ea typeface="楷体" panose="02010609060101010101" pitchFamily="49" charset="-122"/>
                    <a:cs typeface="Calibri" panose="020F0502020204030204" pitchFamily="34" charset="0"/>
                  </a:rPr>
                  <a:t>pH-5.675</a:t>
                </a:r>
                <a:r>
                  <a:rPr lang="zh-CN" altLang="en-US" kern="100" dirty="0">
                    <a:latin typeface="Calibri" panose="020F0502020204030204" pitchFamily="34" charset="0"/>
                    <a:ea typeface="楷体" panose="02010609060101010101" pitchFamily="49" charset="-122"/>
                    <a:cs typeface="Calibri" panose="020F0502020204030204" pitchFamily="34" charset="0"/>
                  </a:rPr>
                  <a:t>）增加</a:t>
                </a:r>
                <a:r>
                  <a:rPr lang="en-US" altLang="zh-CN" kern="100" dirty="0">
                    <a:latin typeface="Calibri" panose="020F0502020204030204" pitchFamily="34" charset="0"/>
                    <a:ea typeface="楷体" panose="02010609060101010101" pitchFamily="49" charset="-122"/>
                    <a:cs typeface="Calibri" panose="020F0502020204030204" pitchFamily="34" charset="0"/>
                  </a:rPr>
                  <a:t>1%</a:t>
                </a:r>
                <a:r>
                  <a:rPr lang="zh-CN" altLang="en-US" kern="100" dirty="0">
                    <a:latin typeface="Calibri" panose="020F0502020204030204" pitchFamily="34" charset="0"/>
                    <a:ea typeface="楷体" panose="02010609060101010101" pitchFamily="49" charset="-122"/>
                    <a:cs typeface="Calibri" panose="020F0502020204030204" pitchFamily="34" charset="0"/>
                  </a:rPr>
                  <a:t>，会使婴儿死亡率多降低</a:t>
                </a:r>
                <a:r>
                  <a:rPr lang="en-US" altLang="zh-CN" kern="100" dirty="0">
                    <a:latin typeface="Calibri" panose="020F0502020204030204" pitchFamily="34" charset="0"/>
                    <a:ea typeface="楷体" panose="02010609060101010101" pitchFamily="49" charset="-122"/>
                    <a:cs typeface="Calibri" panose="020F0502020204030204" pitchFamily="34" charset="0"/>
                  </a:rPr>
                  <a:t>0.043%</a:t>
                </a:r>
                <a:r>
                  <a:rPr lang="zh-CN" altLang="en-US" kern="100" dirty="0">
                    <a:latin typeface="Calibri" panose="020F0502020204030204" pitchFamily="34" charset="0"/>
                    <a:ea typeface="楷体" panose="02010609060101010101" pitchFamily="49" charset="-122"/>
                    <a:cs typeface="Calibri" panose="020F0502020204030204" pitchFamily="34" charset="0"/>
                  </a:rPr>
                  <a:t>，但是该系数的</a:t>
                </a:r>
                <a:r>
                  <a:rPr lang="en-US" altLang="zh-CN" kern="100" dirty="0">
                    <a:latin typeface="Calibri" panose="020F0502020204030204" pitchFamily="34" charset="0"/>
                    <a:ea typeface="楷体" panose="02010609060101010101" pitchFamily="49" charset="-122"/>
                    <a:cs typeface="Calibri" panose="020F0502020204030204" pitchFamily="34" charset="0"/>
                  </a:rPr>
                  <a:t>p</a:t>
                </a:r>
                <a:r>
                  <a:rPr lang="zh-CN" altLang="en-US" kern="100" dirty="0">
                    <a:latin typeface="Calibri" panose="020F0502020204030204" pitchFamily="34" charset="0"/>
                    <a:ea typeface="楷体" panose="02010609060101010101" pitchFamily="49" charset="-122"/>
                    <a:cs typeface="Calibri" panose="020F0502020204030204" pitchFamily="34" charset="0"/>
                  </a:rPr>
                  <a:t>值大于</a:t>
                </a:r>
                <a:r>
                  <a:rPr lang="en-US" altLang="zh-CN" kern="100" dirty="0">
                    <a:latin typeface="Calibri" panose="020F0502020204030204" pitchFamily="34" charset="0"/>
                    <a:ea typeface="楷体" panose="02010609060101010101" pitchFamily="49" charset="-122"/>
                    <a:cs typeface="Calibri" panose="020F0502020204030204" pitchFamily="34" charset="0"/>
                  </a:rPr>
                  <a:t>0.1</a:t>
                </a:r>
                <a:r>
                  <a:rPr lang="zh-CN" altLang="en-US" kern="100" dirty="0">
                    <a:latin typeface="Calibri" panose="020F0502020204030204" pitchFamily="34" charset="0"/>
                    <a:ea typeface="楷体" panose="02010609060101010101" pitchFamily="49" charset="-122"/>
                    <a:cs typeface="Calibri" panose="020F0502020204030204" pitchFamily="34" charset="0"/>
                  </a:rPr>
                  <a:t>，说明此种影响并不显著。</a:t>
                </a:r>
              </a:p>
              <a:p>
                <a:pPr marL="285750" indent="-285750" algn="just">
                  <a:lnSpc>
                    <a:spcPct val="120000"/>
                  </a:lnSpc>
                  <a:spcBef>
                    <a:spcPts val="600"/>
                  </a:spcBef>
                  <a:spcAft>
                    <a:spcPts val="600"/>
                  </a:spcAft>
                  <a:buFont typeface="Wingdings" panose="05000000000000000000" pitchFamily="2" charset="2"/>
                  <a:buChar char="Ø"/>
                </a:pPr>
                <a:r>
                  <a:rPr lang="zh-CN" altLang="en-US" kern="100" dirty="0">
                    <a:latin typeface="Calibri" panose="020F0502020204030204" pitchFamily="34" charset="0"/>
                    <a:ea typeface="楷体" panose="02010609060101010101" pitchFamily="49" charset="-122"/>
                    <a:cs typeface="Calibri" panose="020F0502020204030204" pitchFamily="34" charset="0"/>
                  </a:rPr>
                  <a:t>线性关系检验：检验因变量与自变量之间的线性关系是否显著，即模型总体显著性检验。结果表明</a:t>
                </a:r>
                <a:r>
                  <a:rPr lang="en-US" altLang="zh-CN" kern="100" dirty="0">
                    <a:latin typeface="Calibri" panose="020F0502020204030204" pitchFamily="34" charset="0"/>
                    <a:ea typeface="楷体" panose="02010609060101010101" pitchFamily="49" charset="-122"/>
                    <a:cs typeface="Calibri" panose="020F0502020204030204" pitchFamily="34" charset="0"/>
                  </a:rPr>
                  <a:t>F=16.836</a:t>
                </a:r>
                <a:r>
                  <a:rPr lang="zh-CN" altLang="en-US" kern="100" dirty="0">
                    <a:latin typeface="Calibri" panose="020F0502020204030204" pitchFamily="34" charset="0"/>
                    <a:ea typeface="楷体" panose="02010609060101010101" pitchFamily="49" charset="-122"/>
                    <a:cs typeface="Calibri" panose="020F0502020204030204" pitchFamily="34" charset="0"/>
                  </a:rPr>
                  <a:t>，</a:t>
                </a:r>
                <a:r>
                  <a:rPr lang="en-US" altLang="zh-CN" kern="100" dirty="0">
                    <a:latin typeface="Calibri" panose="020F0502020204030204" pitchFamily="34" charset="0"/>
                    <a:ea typeface="楷体" panose="02010609060101010101" pitchFamily="49" charset="-122"/>
                    <a:cs typeface="Calibri" panose="020F0502020204030204" pitchFamily="34" charset="0"/>
                  </a:rPr>
                  <a:t>p-value≪0.05</a:t>
                </a:r>
                <a:r>
                  <a:rPr lang="zh-CN" altLang="en-US" kern="100" dirty="0">
                    <a:latin typeface="Calibri" panose="020F0502020204030204" pitchFamily="34" charset="0"/>
                    <a:ea typeface="楷体" panose="02010609060101010101" pitchFamily="49" charset="-122"/>
                    <a:cs typeface="Calibri" panose="020F0502020204030204" pitchFamily="34" charset="0"/>
                  </a:rPr>
                  <a:t>，因此拒绝原假设，表明其线性关系显著。</a:t>
                </a:r>
              </a:p>
              <a:p>
                <a:pPr algn="just">
                  <a:lnSpc>
                    <a:spcPct val="120000"/>
                  </a:lnSpc>
                  <a:spcBef>
                    <a:spcPts val="600"/>
                  </a:spcBef>
                  <a:spcAft>
                    <a:spcPts val="600"/>
                  </a:spcAft>
                </a:pPr>
                <a:r>
                  <a:rPr lang="zh-CN" altLang="en-US" kern="100" dirty="0">
                    <a:latin typeface="Calibri" panose="020F0502020204030204" pitchFamily="34" charset="0"/>
                    <a:ea typeface="楷体" panose="02010609060101010101" pitchFamily="49" charset="-122"/>
                    <a:cs typeface="Calibri" panose="020F0502020204030204" pitchFamily="34" charset="0"/>
                  </a:rPr>
                  <a:t>总体而言，</a:t>
                </a:r>
                <a:r>
                  <a:rPr lang="zh-CN" altLang="en-US" kern="100" dirty="0">
                    <a:solidFill>
                      <a:srgbClr val="C00000"/>
                    </a:solidFill>
                    <a:latin typeface="Calibri" panose="020F0502020204030204" pitchFamily="34" charset="0"/>
                    <a:ea typeface="楷体" panose="02010609060101010101" pitchFamily="49" charset="-122"/>
                    <a:cs typeface="Calibri" panose="020F0502020204030204" pitchFamily="34" charset="0"/>
                  </a:rPr>
                  <a:t>该回归结果显示城市使用铅管情况与水的酸碱度对于该城市婴儿的死亡率都有显著的影响，但是两者的交叉影响并不显著</a:t>
                </a:r>
                <a:r>
                  <a:rPr lang="zh-CN" altLang="en-US" kern="100" dirty="0">
                    <a:latin typeface="Calibri" panose="020F0502020204030204" pitchFamily="34" charset="0"/>
                    <a:ea typeface="楷体" panose="02010609060101010101" pitchFamily="49" charset="-122"/>
                    <a:cs typeface="Calibri" panose="020F0502020204030204" pitchFamily="34" charset="0"/>
                  </a:rPr>
                  <a:t>。回归的拟合优度</a:t>
                </a:r>
                <a14:m>
                  <m:oMath xmlns:m="http://schemas.openxmlformats.org/officeDocument/2006/math">
                    <m:sSup>
                      <m:sSupPr>
                        <m:ctrlPr>
                          <a:rPr lang="en-US" altLang="zh-CN" i="1" kern="100" smtClean="0">
                            <a:latin typeface="Cambria Math" panose="02040503050406030204" pitchFamily="18" charset="0"/>
                            <a:ea typeface="楷体" panose="02010609060101010101" pitchFamily="49" charset="-122"/>
                            <a:cs typeface="Calibri" panose="020F0502020204030204" pitchFamily="34" charset="0"/>
                          </a:rPr>
                        </m:ctrlPr>
                      </m:sSupPr>
                      <m:e>
                        <m:r>
                          <a:rPr lang="en-US" altLang="zh-CN" b="0" i="1" kern="100" smtClean="0">
                            <a:latin typeface="Cambria Math" panose="02040503050406030204" pitchFamily="18" charset="0"/>
                            <a:ea typeface="楷体" panose="02010609060101010101" pitchFamily="49" charset="-122"/>
                            <a:cs typeface="Calibri" panose="020F0502020204030204" pitchFamily="34" charset="0"/>
                          </a:rPr>
                          <m:t>𝑅</m:t>
                        </m:r>
                      </m:e>
                      <m:sup>
                        <m:r>
                          <a:rPr lang="en-US" altLang="zh-CN" b="0" i="1" kern="100" smtClean="0">
                            <a:latin typeface="Cambria Math" panose="02040503050406030204" pitchFamily="18" charset="0"/>
                            <a:ea typeface="楷体" panose="02010609060101010101" pitchFamily="49" charset="-122"/>
                            <a:cs typeface="Calibri" panose="020F0502020204030204" pitchFamily="34" charset="0"/>
                          </a:rPr>
                          <m:t>2</m:t>
                        </m:r>
                      </m:sup>
                    </m:sSup>
                  </m:oMath>
                </a14:m>
                <a:r>
                  <a:rPr lang="zh-CN" altLang="en-US" kern="100" dirty="0">
                    <a:latin typeface="Calibri" panose="020F0502020204030204" pitchFamily="34" charset="0"/>
                    <a:ea typeface="楷体" panose="02010609060101010101" pitchFamily="49" charset="-122"/>
                    <a:cs typeface="Calibri" panose="020F0502020204030204" pitchFamily="34" charset="0"/>
                  </a:rPr>
                  <a:t>为</a:t>
                </a:r>
                <a:r>
                  <a:rPr lang="en-US" altLang="zh-CN" kern="100" dirty="0">
                    <a:latin typeface="Calibri" panose="020F0502020204030204" pitchFamily="34" charset="0"/>
                    <a:ea typeface="楷体" panose="02010609060101010101" pitchFamily="49" charset="-122"/>
                    <a:cs typeface="Calibri" panose="020F0502020204030204" pitchFamily="34" charset="0"/>
                  </a:rPr>
                  <a:t>0.231</a:t>
                </a:r>
                <a:r>
                  <a:rPr lang="zh-CN" altLang="en-US" kern="100" dirty="0">
                    <a:latin typeface="Calibri" panose="020F0502020204030204" pitchFamily="34" charset="0"/>
                    <a:ea typeface="楷体" panose="02010609060101010101" pitchFamily="49" charset="-122"/>
                    <a:cs typeface="Calibri" panose="020F0502020204030204" pitchFamily="34" charset="0"/>
                  </a:rPr>
                  <a:t>，表明该回归方程所能解释的因变量变异性的百分比为</a:t>
                </a:r>
                <a:r>
                  <a:rPr lang="en-US" altLang="zh-CN" kern="100" dirty="0">
                    <a:latin typeface="Calibri" panose="020F0502020204030204" pitchFamily="34" charset="0"/>
                    <a:ea typeface="楷体" panose="02010609060101010101" pitchFamily="49" charset="-122"/>
                    <a:cs typeface="Calibri" panose="020F0502020204030204" pitchFamily="34" charset="0"/>
                  </a:rPr>
                  <a:t>23.1%</a:t>
                </a:r>
                <a:r>
                  <a:rPr lang="zh-CN" altLang="en-US" kern="100" dirty="0">
                    <a:latin typeface="Calibri" panose="020F0502020204030204" pitchFamily="34" charset="0"/>
                    <a:ea typeface="楷体" panose="02010609060101010101" pitchFamily="49" charset="-122"/>
                    <a:cs typeface="Calibri" panose="020F0502020204030204" pitchFamily="34" charset="0"/>
                  </a:rPr>
                  <a:t>。</a:t>
                </a:r>
              </a:p>
            </p:txBody>
          </p:sp>
        </mc:Choice>
        <mc:Fallback>
          <p:sp>
            <p:nvSpPr>
              <p:cNvPr id="5" name="矩形 4"/>
              <p:cNvSpPr>
                <a:spLocks noRot="1" noChangeAspect="1" noMove="1" noResize="1" noEditPoints="1" noAdjustHandles="1" noChangeArrowheads="1" noChangeShapeType="1" noTextEdit="1"/>
              </p:cNvSpPr>
              <p:nvPr/>
            </p:nvSpPr>
            <p:spPr>
              <a:xfrm>
                <a:off x="612000" y="1630969"/>
                <a:ext cx="7920000" cy="4516108"/>
              </a:xfrm>
              <a:prstGeom prst="rect">
                <a:avLst/>
              </a:prstGeom>
              <a:blipFill>
                <a:blip r:embed="rId2"/>
                <a:stretch>
                  <a:fillRect l="-615" t="-541" r="-615" b="-14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98253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5.2 </a:t>
            </a:r>
            <a:r>
              <a:rPr lang="zh-CN" altLang="en-US" sz="4000" b="1" dirty="0">
                <a:solidFill>
                  <a:srgbClr val="751718"/>
                </a:solidFill>
                <a:cs typeface="+mn-cs"/>
              </a:rPr>
              <a:t>回归分析</a:t>
            </a:r>
            <a:r>
              <a:rPr lang="en-US" altLang="zh-CN" sz="4000" b="1" dirty="0">
                <a:solidFill>
                  <a:srgbClr val="751718"/>
                </a:solidFill>
                <a:cs typeface="+mn-cs"/>
              </a:rPr>
              <a:t>-Excel</a:t>
            </a:r>
            <a:r>
              <a:rPr lang="zh-CN" altLang="en-US" sz="4000" b="1" dirty="0">
                <a:solidFill>
                  <a:srgbClr val="751718"/>
                </a:solidFill>
                <a:cs typeface="+mn-cs"/>
              </a:rPr>
              <a:t>操作</a:t>
            </a:r>
          </a:p>
        </p:txBody>
      </p:sp>
      <p:sp>
        <p:nvSpPr>
          <p:cNvPr id="10" name="矩形 9"/>
          <p:cNvSpPr/>
          <p:nvPr/>
        </p:nvSpPr>
        <p:spPr>
          <a:xfrm>
            <a:off x="560105" y="1418080"/>
            <a:ext cx="8005120" cy="712952"/>
          </a:xfrm>
          <a:prstGeom prst="rect">
            <a:avLst/>
          </a:prstGeom>
        </p:spPr>
        <p:txBody>
          <a:bodyPr wrap="square">
            <a:spAutoFit/>
          </a:bodyPr>
          <a:lstStyle/>
          <a:p>
            <a:pPr algn="just">
              <a:lnSpc>
                <a:spcPct val="120000"/>
              </a:lnSpc>
            </a:pPr>
            <a:r>
              <a:rPr lang="en-US" altLang="zh-CN" b="1" dirty="0">
                <a:latin typeface="楷体" panose="02010609060101010101" pitchFamily="49" charset="-122"/>
                <a:ea typeface="楷体" panose="02010609060101010101" pitchFamily="49" charset="-122"/>
              </a:rPr>
              <a:t>Step1</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将要回归的数据处理好，这里注意要纳入模型的自变量</a:t>
            </a:r>
            <a:r>
              <a:rPr lang="zh-CN" altLang="zh-CN" b="1" dirty="0">
                <a:solidFill>
                  <a:srgbClr val="FF0000"/>
                </a:solidFill>
                <a:latin typeface="楷体" panose="02010609060101010101" pitchFamily="49" charset="-122"/>
                <a:ea typeface="楷体" panose="02010609060101010101" pitchFamily="49" charset="-122"/>
              </a:rPr>
              <a:t>列数需连续放置</a:t>
            </a:r>
            <a:r>
              <a:rPr lang="zh-CN" altLang="zh-CN" dirty="0">
                <a:latin typeface="楷体" panose="02010609060101010101" pitchFamily="49" charset="-122"/>
                <a:ea typeface="楷体" panose="02010609060101010101" pitchFamily="49" charset="-122"/>
              </a:rPr>
              <a:t>。点击【数据】，并点击【数据分析】选项</a:t>
            </a:r>
          </a:p>
        </p:txBody>
      </p:sp>
      <p:pic>
        <p:nvPicPr>
          <p:cNvPr id="6" name="图片 5"/>
          <p:cNvPicPr/>
          <p:nvPr/>
        </p:nvPicPr>
        <p:blipFill>
          <a:blip r:embed="rId3"/>
          <a:stretch>
            <a:fillRect/>
          </a:stretch>
        </p:blipFill>
        <p:spPr>
          <a:xfrm>
            <a:off x="372051" y="2381250"/>
            <a:ext cx="8534020" cy="3794441"/>
          </a:xfrm>
          <a:prstGeom prst="rect">
            <a:avLst/>
          </a:prstGeom>
        </p:spPr>
      </p:pic>
      <p:sp>
        <p:nvSpPr>
          <p:cNvPr id="9" name="矩形 8"/>
          <p:cNvSpPr/>
          <p:nvPr/>
        </p:nvSpPr>
        <p:spPr>
          <a:xfrm>
            <a:off x="1828800" y="2381250"/>
            <a:ext cx="2562225"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74313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5.2 </a:t>
            </a:r>
            <a:r>
              <a:rPr lang="zh-CN" altLang="en-US" sz="4000" b="1" dirty="0">
                <a:solidFill>
                  <a:srgbClr val="751718"/>
                </a:solidFill>
                <a:cs typeface="+mn-cs"/>
              </a:rPr>
              <a:t>回归分析</a:t>
            </a:r>
            <a:r>
              <a:rPr lang="en-US" altLang="zh-CN" sz="4000" b="1" dirty="0">
                <a:solidFill>
                  <a:srgbClr val="751718"/>
                </a:solidFill>
                <a:cs typeface="+mn-cs"/>
              </a:rPr>
              <a:t>-Excel</a:t>
            </a:r>
            <a:r>
              <a:rPr lang="zh-CN" altLang="en-US" sz="4000" b="1" dirty="0">
                <a:solidFill>
                  <a:srgbClr val="751718"/>
                </a:solidFill>
                <a:cs typeface="+mn-cs"/>
              </a:rPr>
              <a:t>操作</a:t>
            </a:r>
          </a:p>
        </p:txBody>
      </p:sp>
      <p:sp>
        <p:nvSpPr>
          <p:cNvPr id="10" name="矩形 9"/>
          <p:cNvSpPr/>
          <p:nvPr/>
        </p:nvSpPr>
        <p:spPr>
          <a:xfrm>
            <a:off x="493241" y="1507284"/>
            <a:ext cx="8005120" cy="369332"/>
          </a:xfrm>
          <a:prstGeom prst="rect">
            <a:avLst/>
          </a:prstGeom>
        </p:spPr>
        <p:txBody>
          <a:bodyPr wrap="square">
            <a:spAutoFit/>
          </a:bodyPr>
          <a:lstStyle/>
          <a:p>
            <a:r>
              <a:rPr lang="en-US" altLang="zh-CN" b="1" dirty="0">
                <a:latin typeface="楷体" panose="02010609060101010101" pitchFamily="49" charset="-122"/>
                <a:ea typeface="楷体" panose="02010609060101010101" pitchFamily="49" charset="-122"/>
              </a:rPr>
              <a:t>Step2</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在分析工具中选择【回归】，点击【确定】</a:t>
            </a:r>
          </a:p>
        </p:txBody>
      </p:sp>
      <p:pic>
        <p:nvPicPr>
          <p:cNvPr id="7" name="图片 6"/>
          <p:cNvPicPr/>
          <p:nvPr/>
        </p:nvPicPr>
        <p:blipFill>
          <a:blip r:embed="rId3"/>
          <a:stretch>
            <a:fillRect/>
          </a:stretch>
        </p:blipFill>
        <p:spPr>
          <a:xfrm>
            <a:off x="1714501" y="2074862"/>
            <a:ext cx="5562599" cy="4106863"/>
          </a:xfrm>
          <a:prstGeom prst="rect">
            <a:avLst/>
          </a:prstGeom>
        </p:spPr>
      </p:pic>
    </p:spTree>
    <p:extLst>
      <p:ext uri="{BB962C8B-B14F-4D97-AF65-F5344CB8AC3E}">
        <p14:creationId xmlns:p14="http://schemas.microsoft.com/office/powerpoint/2010/main" val="4806620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4000" b="1" dirty="0">
                <a:solidFill>
                  <a:srgbClr val="751718"/>
                </a:solidFill>
                <a:cs typeface="+mn-cs"/>
              </a:rPr>
              <a:t>一 案例背景</a:t>
            </a:r>
          </a:p>
        </p:txBody>
      </p:sp>
      <p:sp>
        <p:nvSpPr>
          <p:cNvPr id="2" name="内容占位符 1"/>
          <p:cNvSpPr>
            <a:spLocks noGrp="1"/>
          </p:cNvSpPr>
          <p:nvPr>
            <p:ph idx="1"/>
          </p:nvPr>
        </p:nvSpPr>
        <p:spPr>
          <a:xfrm>
            <a:off x="612000" y="1549579"/>
            <a:ext cx="7920000" cy="1630861"/>
          </a:xfrm>
        </p:spPr>
        <p:txBody>
          <a:bodyPr>
            <a:noAutofit/>
          </a:bodyPr>
          <a:lstStyle/>
          <a:p>
            <a:pPr algn="just">
              <a:lnSpc>
                <a:spcPct val="120000"/>
              </a:lnSpc>
              <a:spcBef>
                <a:spcPts val="0"/>
              </a:spcBef>
              <a:spcAft>
                <a:spcPts val="0"/>
              </a:spcAft>
            </a:pPr>
            <a:r>
              <a:rPr lang="zh-CN" altLang="en-US" sz="2000" dirty="0"/>
              <a:t>在十九世纪末和二十世纪初的美国，情况则完全不同，铅的暴露量不仅巨大，而且居民接触铅的渠道也不一样，主要通过水资源接触铅（即</a:t>
            </a:r>
            <a:r>
              <a:rPr lang="zh-CN" altLang="en-US" sz="2000" b="1" dirty="0">
                <a:solidFill>
                  <a:srgbClr val="C00000"/>
                </a:solidFill>
              </a:rPr>
              <a:t>水源性铅暴露</a:t>
            </a:r>
            <a:r>
              <a:rPr lang="zh-CN" altLang="en-US" sz="2000" dirty="0"/>
              <a:t>）。这是因为在上个世纪的美国各城市中，铅管被广泛用于连接住宅和建筑物以及街道干管。</a:t>
            </a:r>
            <a:endParaRPr lang="en-US" altLang="zh-CN" sz="2000" b="1" dirty="0"/>
          </a:p>
        </p:txBody>
      </p:sp>
      <p:pic>
        <p:nvPicPr>
          <p:cNvPr id="3074" name="Picture 2" descr="https://gimg2.baidu.com/image_search/src=http%3A%2F%2Fimg0.dili360.com%2Fga%2FM02%2F33%2F5E%2FwKgBy1SZBVWAPfpRADiEBmK-6B0005.tub.jpg%40%21rw9&amp;refer=http%3A%2F%2Fimg0.dili360.com&amp;app=2002&amp;size=f9999,10000&amp;q=a80&amp;n=0&amp;g=0n&amp;fmt=jpeg?sec=1645666002&amp;t=992e8bb6a21061529059e7c4cd3cf4c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40135" y="3746488"/>
            <a:ext cx="3603828" cy="229764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A2EE83A-BAC0-304C-B21A-61804BEEC5A7}"/>
              </a:ext>
            </a:extLst>
          </p:cNvPr>
          <p:cNvSpPr/>
          <p:nvPr/>
        </p:nvSpPr>
        <p:spPr>
          <a:xfrm>
            <a:off x="600037" y="3309796"/>
            <a:ext cx="4185719" cy="3017364"/>
          </a:xfrm>
          <a:prstGeom prst="rect">
            <a:avLst/>
          </a:prstGeom>
        </p:spPr>
        <p:txBody>
          <a:bodyPr wrap="square">
            <a:spAutoFit/>
          </a:bodyPr>
          <a:lstStyle/>
          <a:p>
            <a:pPr algn="just">
              <a:lnSpc>
                <a:spcPct val="120000"/>
              </a:lnSpc>
            </a:pPr>
            <a:r>
              <a:rPr lang="en-US" altLang="zh-CN" sz="2000" dirty="0">
                <a:solidFill>
                  <a:prstClr val="black"/>
                </a:solidFill>
                <a:latin typeface="Calibri" panose="020F0502020204030204" pitchFamily="34" charset="0"/>
                <a:ea typeface="楷体" panose="02010609060101010101" pitchFamily="49" charset="-122"/>
                <a:cs typeface="Calibri" panose="020F0502020204030204" pitchFamily="34" charset="0"/>
              </a:rPr>
              <a:t>《</a:t>
            </a:r>
            <a:r>
              <a:rPr lang="zh-CN" altLang="en-US" sz="2000" dirty="0">
                <a:solidFill>
                  <a:prstClr val="black"/>
                </a:solidFill>
                <a:latin typeface="Calibri" panose="020F0502020204030204" pitchFamily="34" charset="0"/>
                <a:ea typeface="楷体" panose="02010609060101010101" pitchFamily="49" charset="-122"/>
                <a:cs typeface="Calibri" panose="020F0502020204030204" pitchFamily="34" charset="0"/>
              </a:rPr>
              <a:t>美国自来水厂手册</a:t>
            </a:r>
            <a:r>
              <a:rPr lang="en-US" altLang="zh-CN" sz="2000" dirty="0">
                <a:solidFill>
                  <a:prstClr val="black"/>
                </a:solidFill>
                <a:latin typeface="Calibri" panose="020F0502020204030204" pitchFamily="34" charset="0"/>
                <a:ea typeface="楷体" panose="02010609060101010101" pitchFamily="49" charset="-122"/>
                <a:cs typeface="Calibri" panose="020F0502020204030204" pitchFamily="34" charset="0"/>
              </a:rPr>
              <a:t>》</a:t>
            </a:r>
            <a:r>
              <a:rPr lang="zh-CN" altLang="en-US" sz="2000" dirty="0">
                <a:solidFill>
                  <a:prstClr val="black"/>
                </a:solidFill>
                <a:latin typeface="Calibri" panose="020F0502020204030204" pitchFamily="34" charset="0"/>
                <a:ea typeface="楷体" panose="02010609060101010101" pitchFamily="49" charset="-122"/>
                <a:cs typeface="Calibri" panose="020F0502020204030204" pitchFamily="34" charset="0"/>
              </a:rPr>
              <a:t>报告显示：</a:t>
            </a:r>
            <a:r>
              <a:rPr lang="en-US" altLang="zh-CN" sz="2000" dirty="0">
                <a:solidFill>
                  <a:prstClr val="black"/>
                </a:solidFill>
                <a:latin typeface="Calibri" panose="020F0502020204030204" pitchFamily="34" charset="0"/>
                <a:ea typeface="楷体" panose="02010609060101010101" pitchFamily="49" charset="-122"/>
                <a:cs typeface="Calibri" panose="020F0502020204030204" pitchFamily="34" charset="0"/>
              </a:rPr>
              <a:t>1897</a:t>
            </a:r>
            <a:r>
              <a:rPr lang="zh-CN" altLang="en-US" sz="2000" dirty="0">
                <a:solidFill>
                  <a:prstClr val="black"/>
                </a:solidFill>
                <a:latin typeface="Calibri" panose="020F0502020204030204" pitchFamily="34" charset="0"/>
                <a:ea typeface="楷体" panose="02010609060101010101" pitchFamily="49" charset="-122"/>
                <a:cs typeface="Calibri" panose="020F0502020204030204" pitchFamily="34" charset="0"/>
              </a:rPr>
              <a:t>年，美国有</a:t>
            </a:r>
            <a:r>
              <a:rPr lang="en-US" altLang="zh-CN" sz="2000" dirty="0">
                <a:solidFill>
                  <a:prstClr val="black"/>
                </a:solidFill>
                <a:latin typeface="Calibri" panose="020F0502020204030204" pitchFamily="34" charset="0"/>
                <a:ea typeface="楷体" panose="02010609060101010101" pitchFamily="49" charset="-122"/>
                <a:cs typeface="Calibri" panose="020F0502020204030204" pitchFamily="34" charset="0"/>
              </a:rPr>
              <a:t>67%</a:t>
            </a:r>
            <a:r>
              <a:rPr lang="zh-CN" altLang="en-US" sz="2000" dirty="0">
                <a:solidFill>
                  <a:prstClr val="black"/>
                </a:solidFill>
                <a:latin typeface="Calibri" panose="020F0502020204030204" pitchFamily="34" charset="0"/>
                <a:ea typeface="楷体" panose="02010609060101010101" pitchFamily="49" charset="-122"/>
                <a:cs typeface="Calibri" panose="020F0502020204030204" pitchFamily="34" charset="0"/>
              </a:rPr>
              <a:t>的城市均使用了含铅管道。由于自来水可以溶解管道内壁的铅，使水中铅的含量飙升，从而导致居民大量地接触铅。</a:t>
            </a:r>
            <a:r>
              <a:rPr lang="en-US" altLang="zh-CN" sz="2000" dirty="0">
                <a:solidFill>
                  <a:prstClr val="black"/>
                </a:solidFill>
                <a:latin typeface="Calibri" panose="020F0502020204030204" pitchFamily="34" charset="0"/>
                <a:ea typeface="楷体" panose="02010609060101010101" pitchFamily="49" charset="-122"/>
                <a:cs typeface="Calibri" panose="020F0502020204030204" pitchFamily="34" charset="0"/>
              </a:rPr>
              <a:t>1900</a:t>
            </a:r>
            <a:r>
              <a:rPr lang="zh-CN" altLang="en-US" sz="2000" dirty="0">
                <a:solidFill>
                  <a:prstClr val="black"/>
                </a:solidFill>
                <a:latin typeface="Calibri" panose="020F0502020204030204" pitchFamily="34" charset="0"/>
                <a:ea typeface="楷体" panose="02010609060101010101" pitchFamily="49" charset="-122"/>
                <a:cs typeface="Calibri" panose="020F0502020204030204" pitchFamily="34" charset="0"/>
              </a:rPr>
              <a:t>年，美国仍有</a:t>
            </a:r>
            <a:r>
              <a:rPr lang="en-US" altLang="zh-CN" sz="2000" dirty="0">
                <a:solidFill>
                  <a:prstClr val="black"/>
                </a:solidFill>
                <a:latin typeface="Calibri" panose="020F0502020204030204" pitchFamily="34" charset="0"/>
                <a:ea typeface="楷体" panose="02010609060101010101" pitchFamily="49" charset="-122"/>
                <a:cs typeface="Calibri" panose="020F0502020204030204" pitchFamily="34" charset="0"/>
              </a:rPr>
              <a:t>42%</a:t>
            </a:r>
            <a:r>
              <a:rPr lang="zh-CN" altLang="en-US" sz="2000" dirty="0">
                <a:solidFill>
                  <a:prstClr val="black"/>
                </a:solidFill>
                <a:latin typeface="Calibri" panose="020F0502020204030204" pitchFamily="34" charset="0"/>
                <a:ea typeface="楷体" panose="02010609060101010101" pitchFamily="49" charset="-122"/>
                <a:cs typeface="Calibri" panose="020F0502020204030204" pitchFamily="34" charset="0"/>
              </a:rPr>
              <a:t>的城市全部使用铅管，</a:t>
            </a:r>
            <a:r>
              <a:rPr lang="en-US" altLang="zh-CN" sz="2000" dirty="0">
                <a:solidFill>
                  <a:prstClr val="black"/>
                </a:solidFill>
                <a:latin typeface="Calibri" panose="020F0502020204030204" pitchFamily="34" charset="0"/>
                <a:ea typeface="楷体" panose="02010609060101010101" pitchFamily="49" charset="-122"/>
                <a:cs typeface="Calibri" panose="020F0502020204030204" pitchFamily="34" charset="0"/>
              </a:rPr>
              <a:t>25%</a:t>
            </a:r>
            <a:r>
              <a:rPr lang="zh-CN" altLang="en-US" sz="2000" dirty="0">
                <a:solidFill>
                  <a:prstClr val="black"/>
                </a:solidFill>
                <a:latin typeface="Calibri" panose="020F0502020204030204" pitchFamily="34" charset="0"/>
                <a:ea typeface="楷体" panose="02010609060101010101" pitchFamily="49" charset="-122"/>
                <a:cs typeface="Calibri" panose="020F0502020204030204" pitchFamily="34" charset="0"/>
              </a:rPr>
              <a:t>的城市混合使用铅管和非铅管，</a:t>
            </a:r>
            <a:r>
              <a:rPr lang="en-US" altLang="zh-CN" sz="2000" dirty="0">
                <a:solidFill>
                  <a:prstClr val="black"/>
                </a:solidFill>
                <a:latin typeface="Calibri" panose="020F0502020204030204" pitchFamily="34" charset="0"/>
                <a:ea typeface="楷体" panose="02010609060101010101" pitchFamily="49" charset="-122"/>
                <a:cs typeface="Calibri" panose="020F0502020204030204" pitchFamily="34" charset="0"/>
              </a:rPr>
              <a:t>33%</a:t>
            </a:r>
            <a:r>
              <a:rPr lang="zh-CN" altLang="en-US" sz="2000" dirty="0">
                <a:solidFill>
                  <a:prstClr val="black"/>
                </a:solidFill>
                <a:latin typeface="Calibri" panose="020F0502020204030204" pitchFamily="34" charset="0"/>
                <a:ea typeface="楷体" panose="02010609060101010101" pitchFamily="49" charset="-122"/>
                <a:cs typeface="Calibri" panose="020F0502020204030204" pitchFamily="34" charset="0"/>
              </a:rPr>
              <a:t>的城市使用非铅管。</a:t>
            </a:r>
            <a:endParaRPr lang="en-CN"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98697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5.2 </a:t>
            </a:r>
            <a:r>
              <a:rPr lang="zh-CN" altLang="en-US" sz="4000" b="1" dirty="0">
                <a:solidFill>
                  <a:srgbClr val="751718"/>
                </a:solidFill>
                <a:cs typeface="+mn-cs"/>
              </a:rPr>
              <a:t>回归分析</a:t>
            </a:r>
            <a:r>
              <a:rPr lang="en-US" altLang="zh-CN" sz="4000" b="1" dirty="0">
                <a:solidFill>
                  <a:srgbClr val="751718"/>
                </a:solidFill>
                <a:cs typeface="+mn-cs"/>
              </a:rPr>
              <a:t>-Excel</a:t>
            </a:r>
            <a:r>
              <a:rPr lang="zh-CN" altLang="en-US" sz="4000" b="1" dirty="0">
                <a:solidFill>
                  <a:srgbClr val="751718"/>
                </a:solidFill>
                <a:cs typeface="+mn-cs"/>
              </a:rPr>
              <a:t>操作</a:t>
            </a:r>
          </a:p>
        </p:txBody>
      </p:sp>
      <p:sp>
        <p:nvSpPr>
          <p:cNvPr id="10" name="矩形 9"/>
          <p:cNvSpPr/>
          <p:nvPr/>
        </p:nvSpPr>
        <p:spPr>
          <a:xfrm>
            <a:off x="612000" y="1288406"/>
            <a:ext cx="7920000" cy="1825884"/>
          </a:xfrm>
          <a:prstGeom prst="rect">
            <a:avLst/>
          </a:prstGeom>
        </p:spPr>
        <p:txBody>
          <a:bodyPr wrap="square">
            <a:spAutoFit/>
          </a:bodyPr>
          <a:lstStyle/>
          <a:p>
            <a:pPr algn="just">
              <a:lnSpc>
                <a:spcPct val="120000"/>
              </a:lnSpc>
            </a:pPr>
            <a:r>
              <a:rPr lang="en-US" altLang="zh-CN" sz="1600" b="1" dirty="0">
                <a:latin typeface="楷体" panose="02010609060101010101" pitchFamily="49" charset="-122"/>
                <a:ea typeface="楷体" panose="02010609060101010101" pitchFamily="49" charset="-122"/>
              </a:rPr>
              <a:t>Step3</a:t>
            </a:r>
            <a:r>
              <a:rPr lang="zh-CN" altLang="en-US" sz="1600" b="1" dirty="0">
                <a:latin typeface="楷体" panose="02010609060101010101" pitchFamily="49" charset="-122"/>
                <a:ea typeface="楷体" panose="02010609060101010101" pitchFamily="49" charset="-122"/>
              </a:rPr>
              <a:t>：</a:t>
            </a:r>
            <a:r>
              <a:rPr lang="zh-CN" altLang="zh-CN" sz="1600" dirty="0">
                <a:latin typeface="楷体" panose="02010609060101010101" pitchFamily="49" charset="-122"/>
                <a:ea typeface="楷体" panose="02010609060101010101" pitchFamily="49" charset="-122"/>
              </a:rPr>
              <a:t>当对话框出现时：勾选【标志】，在【</a:t>
            </a:r>
            <a:r>
              <a:rPr lang="en-US" altLang="zh-CN" sz="1600" dirty="0">
                <a:latin typeface="楷体" panose="02010609060101010101" pitchFamily="49" charset="-122"/>
                <a:ea typeface="楷体" panose="02010609060101010101" pitchFamily="49" charset="-122"/>
              </a:rPr>
              <a:t>Y</a:t>
            </a:r>
            <a:r>
              <a:rPr lang="zh-CN" altLang="zh-CN" sz="1600" dirty="0">
                <a:latin typeface="楷体" panose="02010609060101010101" pitchFamily="49" charset="-122"/>
                <a:ea typeface="楷体" panose="02010609060101010101" pitchFamily="49" charset="-122"/>
              </a:rPr>
              <a:t>值输入区域】选择数据单元格区域</a:t>
            </a:r>
            <a:r>
              <a:rPr lang="en-US" altLang="zh-CN" sz="1600" dirty="0">
                <a:latin typeface="楷体" panose="02010609060101010101" pitchFamily="49" charset="-122"/>
                <a:ea typeface="楷体" panose="02010609060101010101" pitchFamily="49" charset="-122"/>
              </a:rPr>
              <a:t>D1:D173</a:t>
            </a:r>
            <a:r>
              <a:rPr lang="zh-CN" altLang="zh-CN" sz="1600" dirty="0">
                <a:latin typeface="楷体" panose="02010609060101010101" pitchFamily="49" charset="-122"/>
                <a:ea typeface="楷体" panose="02010609060101010101" pitchFamily="49" charset="-122"/>
              </a:rPr>
              <a:t>，在【</a:t>
            </a:r>
            <a:r>
              <a:rPr lang="en-US" altLang="zh-CN" sz="1600" dirty="0">
                <a:latin typeface="楷体" panose="02010609060101010101" pitchFamily="49" charset="-122"/>
                <a:ea typeface="楷体" panose="02010609060101010101" pitchFamily="49" charset="-122"/>
              </a:rPr>
              <a:t>X</a:t>
            </a:r>
            <a:r>
              <a:rPr lang="zh-CN" altLang="zh-CN" sz="1600" dirty="0">
                <a:latin typeface="楷体" panose="02010609060101010101" pitchFamily="49" charset="-122"/>
                <a:ea typeface="楷体" panose="02010609060101010101" pitchFamily="49" charset="-122"/>
              </a:rPr>
              <a:t>值输入区域】选择数据单元格区域</a:t>
            </a:r>
            <a:r>
              <a:rPr lang="en-US" altLang="zh-CN" sz="1600" dirty="0">
                <a:latin typeface="楷体" panose="02010609060101010101" pitchFamily="49" charset="-122"/>
                <a:ea typeface="楷体" panose="02010609060101010101" pitchFamily="49" charset="-122"/>
              </a:rPr>
              <a:t>E1:G173</a:t>
            </a:r>
            <a:r>
              <a:rPr lang="zh-CN" altLang="zh-CN" sz="1600" dirty="0">
                <a:latin typeface="楷体" panose="02010609060101010101" pitchFamily="49" charset="-122"/>
                <a:ea typeface="楷体" panose="02010609060101010101" pitchFamily="49" charset="-122"/>
              </a:rPr>
              <a:t>，【置信度】方框内根据需要填入相应的值，这里我们输入</a:t>
            </a:r>
            <a:r>
              <a:rPr lang="en-US" altLang="zh-CN" sz="1600" dirty="0">
                <a:latin typeface="楷体" panose="02010609060101010101" pitchFamily="49" charset="-122"/>
                <a:ea typeface="楷体" panose="02010609060101010101" pitchFamily="49" charset="-122"/>
              </a:rPr>
              <a:t>95</a:t>
            </a:r>
            <a:r>
              <a:rPr lang="zh-CN" altLang="zh-CN" sz="1600" dirty="0">
                <a:latin typeface="楷体" panose="02010609060101010101" pitchFamily="49" charset="-122"/>
                <a:ea typeface="楷体" panose="02010609060101010101" pitchFamily="49" charset="-122"/>
              </a:rPr>
              <a:t>，在【输出选项】中根据需要选择输出位置，这里我们选择新工作表组并给定命名“引入交叉项的回归结果”，【残差】勾选需要输出的残差检验相关信息，这里我们全部勾选，【正态分布】勾选输出正态概率图，点击确定后，得到输出结果。</a:t>
            </a:r>
          </a:p>
        </p:txBody>
      </p:sp>
      <p:pic>
        <p:nvPicPr>
          <p:cNvPr id="6" name="图片 5"/>
          <p:cNvPicPr/>
          <p:nvPr/>
        </p:nvPicPr>
        <p:blipFill rotWithShape="1">
          <a:blip r:embed="rId3"/>
          <a:srcRect b="8634"/>
          <a:stretch/>
        </p:blipFill>
        <p:spPr>
          <a:xfrm>
            <a:off x="2405616" y="2873655"/>
            <a:ext cx="4500880" cy="3611987"/>
          </a:xfrm>
          <a:prstGeom prst="rect">
            <a:avLst/>
          </a:prstGeom>
        </p:spPr>
      </p:pic>
    </p:spTree>
    <p:extLst>
      <p:ext uri="{BB962C8B-B14F-4D97-AF65-F5344CB8AC3E}">
        <p14:creationId xmlns:p14="http://schemas.microsoft.com/office/powerpoint/2010/main" val="2622983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5.2 </a:t>
            </a:r>
            <a:r>
              <a:rPr lang="zh-CN" altLang="en-US" sz="4000" b="1" dirty="0">
                <a:solidFill>
                  <a:srgbClr val="751718"/>
                </a:solidFill>
                <a:cs typeface="+mn-cs"/>
              </a:rPr>
              <a:t>回归分析</a:t>
            </a:r>
            <a:r>
              <a:rPr lang="en-US" altLang="zh-CN" sz="4000" b="1" dirty="0">
                <a:solidFill>
                  <a:srgbClr val="751718"/>
                </a:solidFill>
                <a:cs typeface="+mn-cs"/>
              </a:rPr>
              <a:t>-Excel</a:t>
            </a:r>
            <a:r>
              <a:rPr lang="zh-CN" altLang="en-US" sz="4000" b="1" dirty="0">
                <a:solidFill>
                  <a:srgbClr val="751718"/>
                </a:solidFill>
                <a:cs typeface="+mn-cs"/>
              </a:rPr>
              <a:t>操作</a:t>
            </a:r>
          </a:p>
        </p:txBody>
      </p:sp>
      <p:sp>
        <p:nvSpPr>
          <p:cNvPr id="10" name="矩形 9"/>
          <p:cNvSpPr/>
          <p:nvPr/>
        </p:nvSpPr>
        <p:spPr>
          <a:xfrm>
            <a:off x="422832" y="1469184"/>
            <a:ext cx="8145935" cy="369332"/>
          </a:xfrm>
          <a:prstGeom prst="rect">
            <a:avLst/>
          </a:prstGeom>
        </p:spPr>
        <p:txBody>
          <a:bodyPr wrap="square">
            <a:spAutoFit/>
          </a:bodyPr>
          <a:lstStyle/>
          <a:p>
            <a:pPr algn="just"/>
            <a:r>
              <a:rPr lang="en-US" altLang="zh-CN" b="1" dirty="0">
                <a:latin typeface="楷体" panose="02010609060101010101" pitchFamily="49" charset="-122"/>
                <a:ea typeface="楷体" panose="02010609060101010101" pitchFamily="49" charset="-122"/>
              </a:rPr>
              <a:t>Step4</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根据输出结果进行分析。</a:t>
            </a:r>
          </a:p>
        </p:txBody>
      </p:sp>
      <p:pic>
        <p:nvPicPr>
          <p:cNvPr id="7" name="图片 6"/>
          <p:cNvPicPr/>
          <p:nvPr/>
        </p:nvPicPr>
        <p:blipFill>
          <a:blip r:embed="rId3"/>
          <a:stretch>
            <a:fillRect/>
          </a:stretch>
        </p:blipFill>
        <p:spPr>
          <a:xfrm>
            <a:off x="422832" y="2067242"/>
            <a:ext cx="8397318" cy="4162108"/>
          </a:xfrm>
          <a:prstGeom prst="rect">
            <a:avLst/>
          </a:prstGeom>
        </p:spPr>
      </p:pic>
    </p:spTree>
    <p:extLst>
      <p:ext uri="{BB962C8B-B14F-4D97-AF65-F5344CB8AC3E}">
        <p14:creationId xmlns:p14="http://schemas.microsoft.com/office/powerpoint/2010/main" val="11284879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b="1" dirty="0">
                <a:solidFill>
                  <a:srgbClr val="751718"/>
                </a:solidFill>
                <a:cs typeface="+mn-cs"/>
              </a:rPr>
              <a:t>5.3 </a:t>
            </a:r>
            <a:r>
              <a:rPr lang="zh-CN" altLang="en-US" sz="4000" b="1" dirty="0">
                <a:solidFill>
                  <a:srgbClr val="751718"/>
                </a:solidFill>
                <a:cs typeface="+mn-cs"/>
              </a:rPr>
              <a:t>多元回归</a:t>
            </a:r>
          </a:p>
        </p:txBody>
      </p:sp>
      <mc:AlternateContent xmlns:mc="http://schemas.openxmlformats.org/markup-compatibility/2006">
        <mc:Choice xmlns:a14="http://schemas.microsoft.com/office/drawing/2010/main" Requires="a14">
          <p:sp>
            <p:nvSpPr>
              <p:cNvPr id="8" name="矩形 7"/>
              <p:cNvSpPr/>
              <p:nvPr/>
            </p:nvSpPr>
            <p:spPr>
              <a:xfrm>
                <a:off x="612000" y="1583196"/>
                <a:ext cx="7920000" cy="3277051"/>
              </a:xfrm>
              <a:prstGeom prst="rect">
                <a:avLst/>
              </a:prstGeom>
            </p:spPr>
            <p:txBody>
              <a:bodyPr wrap="square">
                <a:spAutoFit/>
              </a:bodyPr>
              <a:lstStyle/>
              <a:p>
                <a:pPr algn="just">
                  <a:lnSpc>
                    <a:spcPct val="120000"/>
                  </a:lnSpc>
                  <a:spcBef>
                    <a:spcPts val="1200"/>
                  </a:spcBef>
                </a:pPr>
                <a:r>
                  <a:rPr lang="en-US" altLang="zh-CN" kern="100" dirty="0">
                    <a:latin typeface="Calibri" panose="020F0502020204030204" pitchFamily="34" charset="0"/>
                    <a:ea typeface="楷体" panose="02010609060101010101" pitchFamily="49" charset="-122"/>
                    <a:cs typeface="Calibri" panose="020F0502020204030204" pitchFamily="34" charset="0"/>
                  </a:rPr>
                  <a:t>5.2</a:t>
                </a:r>
                <a:r>
                  <a:rPr lang="zh-CN" altLang="zh-CN" kern="100" dirty="0">
                    <a:latin typeface="Calibri" panose="020F0502020204030204" pitchFamily="34" charset="0"/>
                    <a:ea typeface="楷体" panose="02010609060101010101" pitchFamily="49" charset="-122"/>
                    <a:cs typeface="Calibri" panose="020F0502020204030204" pitchFamily="34" charset="0"/>
                  </a:rPr>
                  <a:t>节回归的结果显示</a:t>
                </a:r>
                <a14:m>
                  <m:oMath xmlns:m="http://schemas.openxmlformats.org/officeDocument/2006/math">
                    <m:sSup>
                      <m:sSupPr>
                        <m:ctrlPr>
                          <a:rPr lang="zh-CN" altLang="zh-CN" b="1" i="1" kern="100" smtClean="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1" i="1" kern="100">
                            <a:solidFill>
                              <a:srgbClr val="C00000"/>
                            </a:solidFill>
                            <a:latin typeface="Cambria Math" panose="02040503050406030204" pitchFamily="18" charset="0"/>
                            <a:ea typeface="宋体" panose="02010600030101010101" pitchFamily="2" charset="-122"/>
                            <a:cs typeface="Times New Roman" panose="02020603050405020304" pitchFamily="18" charset="0"/>
                          </a:rPr>
                          <m:t>𝑹</m:t>
                        </m:r>
                      </m:e>
                      <m:sup>
                        <m:r>
                          <a:rPr lang="en-US" altLang="zh-CN" b="1" i="1" kern="100">
                            <a:solidFill>
                              <a:srgbClr val="C00000"/>
                            </a:solidFill>
                            <a:latin typeface="Cambria Math" panose="02040503050406030204" pitchFamily="18" charset="0"/>
                            <a:ea typeface="宋体" panose="02010600030101010101" pitchFamily="2" charset="-122"/>
                            <a:cs typeface="Times New Roman" panose="02020603050405020304" pitchFamily="18" charset="0"/>
                          </a:rPr>
                          <m:t>𝟐</m:t>
                        </m:r>
                      </m:sup>
                    </m:sSup>
                  </m:oMath>
                </a14:m>
                <a:r>
                  <a:rPr lang="en-US" altLang="zh-CN" b="1" kern="100" dirty="0">
                    <a:solidFill>
                      <a:srgbClr val="C00000"/>
                    </a:solidFill>
                    <a:latin typeface="Calibri" panose="020F0502020204030204" pitchFamily="34" charset="0"/>
                    <a:ea typeface="楷体" panose="02010609060101010101" pitchFamily="49" charset="-122"/>
                    <a:cs typeface="Calibri" panose="020F0502020204030204" pitchFamily="34" charset="0"/>
                  </a:rPr>
                  <a:t>=0.231</a:t>
                </a:r>
                <a:r>
                  <a:rPr lang="zh-CN" altLang="zh-CN" kern="100" dirty="0">
                    <a:latin typeface="Calibri" panose="020F0502020204030204" pitchFamily="34" charset="0"/>
                    <a:ea typeface="楷体" panose="02010609060101010101" pitchFamily="49" charset="-122"/>
                    <a:cs typeface="Calibri" panose="020F0502020204030204" pitchFamily="34" charset="0"/>
                  </a:rPr>
                  <a:t>，显然解释的力度还不够，因此，我们尝试在</a:t>
                </a:r>
                <a:r>
                  <a:rPr lang="en-US" altLang="zh-CN" kern="100" dirty="0">
                    <a:latin typeface="Calibri" panose="020F0502020204030204" pitchFamily="34" charset="0"/>
                    <a:ea typeface="楷体" panose="02010609060101010101" pitchFamily="49" charset="-122"/>
                    <a:cs typeface="Calibri" panose="020F0502020204030204" pitchFamily="34" charset="0"/>
                  </a:rPr>
                  <a:t>5.2</a:t>
                </a:r>
                <a:r>
                  <a:rPr lang="zh-CN" altLang="zh-CN" kern="100" dirty="0">
                    <a:latin typeface="Calibri" panose="020F0502020204030204" pitchFamily="34" charset="0"/>
                    <a:ea typeface="楷体" panose="02010609060101010101" pitchFamily="49" charset="-122"/>
                    <a:cs typeface="Calibri" panose="020F0502020204030204" pitchFamily="34" charset="0"/>
                  </a:rPr>
                  <a:t>节的基础上继续引入其它变量。</a:t>
                </a:r>
                <a:endParaRPr lang="en-US" altLang="zh-CN" kern="100" dirty="0">
                  <a:latin typeface="Calibri" panose="020F0502020204030204" pitchFamily="34" charset="0"/>
                  <a:ea typeface="楷体" panose="02010609060101010101" pitchFamily="49" charset="-122"/>
                  <a:cs typeface="Calibri" panose="020F0502020204030204" pitchFamily="34" charset="0"/>
                </a:endParaRPr>
              </a:p>
              <a:p>
                <a:pPr algn="just">
                  <a:lnSpc>
                    <a:spcPct val="120000"/>
                  </a:lnSpc>
                  <a:spcBef>
                    <a:spcPts val="1200"/>
                  </a:spcBef>
                  <a:spcAft>
                    <a:spcPts val="1200"/>
                  </a:spcAft>
                </a:pPr>
                <a:r>
                  <a:rPr lang="zh-CN" altLang="zh-CN" kern="100" dirty="0">
                    <a:latin typeface="Calibri" panose="020F0502020204030204" pitchFamily="34" charset="0"/>
                    <a:ea typeface="楷体" panose="02010609060101010101" pitchFamily="49" charset="-122"/>
                    <a:cs typeface="Calibri" panose="020F0502020204030204" pitchFamily="34" charset="0"/>
                  </a:rPr>
                  <a:t>进一步</a:t>
                </a:r>
                <a:r>
                  <a:rPr lang="zh-CN" altLang="zh-CN" kern="100" dirty="0">
                    <a:solidFill>
                      <a:srgbClr val="C00000"/>
                    </a:solidFill>
                    <a:latin typeface="Calibri" panose="020F0502020204030204" pitchFamily="34" charset="0"/>
                    <a:ea typeface="楷体" panose="02010609060101010101" pitchFamily="49" charset="-122"/>
                    <a:cs typeface="Calibri" panose="020F0502020204030204" pitchFamily="34" charset="0"/>
                  </a:rPr>
                  <a:t>加入其它的控制变量</a:t>
                </a:r>
                <a:r>
                  <a:rPr lang="zh-CN" altLang="zh-CN" kern="100" dirty="0">
                    <a:latin typeface="Calibri" panose="020F0502020204030204" pitchFamily="34" charset="0"/>
                    <a:ea typeface="楷体" panose="02010609060101010101" pitchFamily="49" charset="-122"/>
                    <a:cs typeface="Calibri" panose="020F0502020204030204" pitchFamily="34" charset="0"/>
                  </a:rPr>
                  <a:t>（除地理因素外的其它所有变量），用婴儿死亡率对所有的变量做回归，回归方程为：</a:t>
                </a:r>
                <a:endParaRPr lang="en-US" altLang="zh-CN" kern="100" dirty="0">
                  <a:latin typeface="Calibri" panose="020F0502020204030204" pitchFamily="34" charset="0"/>
                  <a:ea typeface="楷体" panose="02010609060101010101" pitchFamily="49" charset="-122"/>
                  <a:cs typeface="Calibri" panose="020F0502020204030204" pitchFamily="34" charset="0"/>
                </a:endParaRPr>
              </a:p>
              <a:p>
                <a:pPr indent="304800" algn="just">
                  <a:lnSpc>
                    <a:spcPct val="150000"/>
                  </a:lnSpc>
                  <a:spcBef>
                    <a:spcPts val="1200"/>
                  </a:spcBef>
                </a:pPr>
                <a14:m>
                  <m:oMathPara xmlns:m="http://schemas.openxmlformats.org/officeDocument/2006/math">
                    <m:oMathParaPr>
                      <m:jc m:val="centerGroup"/>
                    </m:oMathParaPr>
                    <m:oMath xmlns:m="http://schemas.openxmlformats.org/officeDocument/2006/math">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y</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β</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β</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1</m:t>
                          </m:r>
                        </m:sub>
                      </m:sSub>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lead</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β</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2</m:t>
                          </m:r>
                        </m:sub>
                      </m:sSub>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ln</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pH</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kern="100">
                          <a:latin typeface="Cambria Math" panose="02040503050406030204" pitchFamily="18" charset="0"/>
                          <a:ea typeface="宋体" panose="02010600030101010101" pitchFamily="2" charset="-122"/>
                          <a:cs typeface="Times New Roman" panose="02020603050405020304" pitchFamily="18" charset="0"/>
                        </a:rPr>
                        <m:t>5.675)+</m:t>
                      </m:r>
                      <m:sSub>
                        <m:sSub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β</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3</m:t>
                          </m:r>
                        </m:sub>
                      </m:sSub>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lead</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ln</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pH</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kern="100">
                          <a:latin typeface="Cambria Math" panose="02040503050406030204" pitchFamily="18" charset="0"/>
                          <a:ea typeface="宋体" panose="02010600030101010101" pitchFamily="2" charset="-122"/>
                          <a:cs typeface="Times New Roman" panose="02020603050405020304" pitchFamily="18" charset="0"/>
                        </a:rPr>
                        <m:t>5.675)+</m:t>
                      </m:r>
                      <m:r>
                        <m:rPr>
                          <m:sty m:val="p"/>
                        </m:rPr>
                        <a:rPr lang="en-US" altLang="zh-CN" kern="100" smtClean="0">
                          <a:solidFill>
                            <a:srgbClr val="C00000"/>
                          </a:solidFill>
                          <a:latin typeface="Cambria Math" panose="02040503050406030204" pitchFamily="18" charset="0"/>
                          <a:ea typeface="宋体" panose="02010600030101010101" pitchFamily="2" charset="-122"/>
                          <a:cs typeface="Times New Roman" panose="02020603050405020304" pitchFamily="18" charset="0"/>
                        </a:rPr>
                        <m:t>X</m:t>
                      </m:r>
                      <m:r>
                        <a:rPr lang="en-US" altLang="zh-CN" kern="100">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ε</m:t>
                      </m:r>
                    </m:oMath>
                  </m:oMathPara>
                </a14:m>
                <a:endParaRPr lang="en-US" altLang="zh-CN" kern="100" dirty="0">
                  <a:effectLst/>
                  <a:latin typeface="Calibri" panose="020F0502020204030204" pitchFamily="34" charset="0"/>
                  <a:ea typeface="楷体" panose="02010609060101010101" pitchFamily="49" charset="-122"/>
                  <a:cs typeface="Calibri" panose="020F0502020204030204" pitchFamily="34" charset="0"/>
                </a:endParaRPr>
              </a:p>
              <a:p>
                <a:pPr indent="457200" algn="just">
                  <a:lnSpc>
                    <a:spcPct val="120000"/>
                  </a:lnSpc>
                  <a:spcBef>
                    <a:spcPts val="1200"/>
                  </a:spcBef>
                </a:pPr>
                <a:r>
                  <a:rPr lang="zh-CN" altLang="zh-CN" kern="100" dirty="0">
                    <a:latin typeface="Calibri" panose="020F0502020204030204" pitchFamily="34" charset="0"/>
                    <a:ea typeface="楷体" panose="02010609060101010101" pitchFamily="49" charset="-122"/>
                    <a:cs typeface="Calibri" panose="020F0502020204030204" pitchFamily="34" charset="0"/>
                  </a:rPr>
                  <a:t>其中，</a:t>
                </a:r>
                <a:r>
                  <a:rPr lang="en-US" altLang="zh-CN" b="1" i="1" kern="100" dirty="0">
                    <a:latin typeface="Calibri" panose="020F0502020204030204" pitchFamily="34" charset="0"/>
                    <a:ea typeface="楷体" panose="02010609060101010101" pitchFamily="49" charset="-122"/>
                    <a:cs typeface="Calibri" panose="020F0502020204030204" pitchFamily="34" charset="0"/>
                  </a:rPr>
                  <a:t>X</a:t>
                </a:r>
                <a:r>
                  <a:rPr lang="zh-CN" altLang="zh-CN" kern="100" dirty="0">
                    <a:latin typeface="Calibri" panose="020F0502020204030204" pitchFamily="34" charset="0"/>
                    <a:ea typeface="楷体" panose="02010609060101010101" pitchFamily="49" charset="-122"/>
                    <a:cs typeface="Calibri" panose="020F0502020204030204" pitchFamily="34" charset="0"/>
                  </a:rPr>
                  <a:t>表示控制变量，包括水的硬度（取对数）、人口（取对数）、城市平均年龄、外来出生的人口的比例、伤寒死亡率、非肺结核死亡率、孕龄妇女比例、州内平均降水量和州内温度。</a:t>
                </a:r>
                <a:endParaRPr lang="zh-CN" altLang="zh-CN" kern="100" dirty="0">
                  <a:effectLst/>
                  <a:latin typeface="Calibri" panose="020F0502020204030204" pitchFamily="34" charset="0"/>
                  <a:ea typeface="楷体" panose="02010609060101010101" pitchFamily="49" charset="-122"/>
                  <a:cs typeface="Calibri" panose="020F0502020204030204" pitchFamily="34" charset="0"/>
                </a:endParaRPr>
              </a:p>
            </p:txBody>
          </p:sp>
        </mc:Choice>
        <mc:Fallback>
          <p:sp>
            <p:nvSpPr>
              <p:cNvPr id="8" name="矩形 7"/>
              <p:cNvSpPr>
                <a:spLocks noRot="1" noChangeAspect="1" noMove="1" noResize="1" noEditPoints="1" noAdjustHandles="1" noChangeArrowheads="1" noChangeShapeType="1" noTextEdit="1"/>
              </p:cNvSpPr>
              <p:nvPr/>
            </p:nvSpPr>
            <p:spPr>
              <a:xfrm>
                <a:off x="612000" y="1583196"/>
                <a:ext cx="7920000" cy="3277051"/>
              </a:xfrm>
              <a:prstGeom prst="rect">
                <a:avLst/>
              </a:prstGeom>
              <a:blipFill>
                <a:blip r:embed="rId2"/>
                <a:stretch>
                  <a:fillRect l="-615" t="-745" r="-615" b="-14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54564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000" b="1" dirty="0">
                <a:solidFill>
                  <a:srgbClr val="751718"/>
                </a:solidFill>
                <a:cs typeface="+mn-cs"/>
              </a:rPr>
              <a:t>5.3 </a:t>
            </a:r>
            <a:r>
              <a:rPr lang="zh-CN" altLang="en-US" sz="4000" b="1" dirty="0">
                <a:solidFill>
                  <a:srgbClr val="751718"/>
                </a:solidFill>
                <a:cs typeface="+mn-cs"/>
              </a:rPr>
              <a:t>多元回归</a:t>
            </a:r>
          </a:p>
        </p:txBody>
      </p:sp>
      <p:sp>
        <p:nvSpPr>
          <p:cNvPr id="6" name="矩形 5"/>
          <p:cNvSpPr/>
          <p:nvPr/>
        </p:nvSpPr>
        <p:spPr>
          <a:xfrm>
            <a:off x="612000" y="1367690"/>
            <a:ext cx="7920000" cy="730456"/>
          </a:xfrm>
          <a:prstGeom prst="rect">
            <a:avLst/>
          </a:prstGeom>
        </p:spPr>
        <p:txBody>
          <a:bodyPr wrap="square">
            <a:spAutoFit/>
          </a:bodyPr>
          <a:lstStyle/>
          <a:p>
            <a:pPr algn="just">
              <a:lnSpc>
                <a:spcPct val="120000"/>
              </a:lnSpc>
            </a:pPr>
            <a:r>
              <a:rPr lang="zh-CN" altLang="en-US" b="1" kern="100" dirty="0">
                <a:latin typeface="Calibri" panose="020F0502020204030204" pitchFamily="34" charset="0"/>
                <a:ea typeface="楷体" panose="02010609060101010101" pitchFamily="49" charset="-122"/>
                <a:cs typeface="Calibri" panose="020F0502020204030204" pitchFamily="34" charset="0"/>
              </a:rPr>
              <a:t>进行多元回归之前，首先要进行多重共线性的检测，由于变量较多，可以利用</a:t>
            </a:r>
            <a:r>
              <a:rPr lang="zh-CN" altLang="en-US" b="1" kern="100" dirty="0">
                <a:solidFill>
                  <a:srgbClr val="C00000"/>
                </a:solidFill>
                <a:latin typeface="Calibri" panose="020F0502020204030204" pitchFamily="34" charset="0"/>
                <a:ea typeface="楷体" panose="02010609060101010101" pitchFamily="49" charset="-122"/>
                <a:cs typeface="Calibri" panose="020F0502020204030204" pitchFamily="34" charset="0"/>
              </a:rPr>
              <a:t>相关系数矩阵</a:t>
            </a:r>
            <a:r>
              <a:rPr lang="zh-CN" altLang="en-US" b="1" kern="100" dirty="0">
                <a:latin typeface="Calibri" panose="020F0502020204030204" pitchFamily="34" charset="0"/>
                <a:ea typeface="楷体" panose="02010609060101010101" pitchFamily="49" charset="-122"/>
                <a:cs typeface="Calibri" panose="020F0502020204030204" pitchFamily="34" charset="0"/>
              </a:rPr>
              <a:t>来判断。</a:t>
            </a:r>
            <a:endParaRPr lang="zh-CN" altLang="zh-CN" kern="100" dirty="0">
              <a:latin typeface="Calibri" panose="020F0502020204030204" pitchFamily="34" charset="0"/>
              <a:ea typeface="楷体" panose="02010609060101010101" pitchFamily="49" charset="-122"/>
              <a:cs typeface="Calibri" panose="020F0502020204030204" pitchFamily="34" charset="0"/>
            </a:endParaRPr>
          </a:p>
        </p:txBody>
      </p:sp>
      <p:pic>
        <p:nvPicPr>
          <p:cNvPr id="8" name="图片 7"/>
          <p:cNvPicPr/>
          <p:nvPr/>
        </p:nvPicPr>
        <p:blipFill>
          <a:blip r:embed="rId2">
            <a:extLst>
              <a:ext uri="{28A0092B-C50C-407E-A947-70E740481C1C}">
                <a14:useLocalDpi xmlns:a14="http://schemas.microsoft.com/office/drawing/2010/main" val="0"/>
              </a:ext>
            </a:extLst>
          </a:blip>
          <a:srcRect/>
          <a:stretch>
            <a:fillRect/>
          </a:stretch>
        </p:blipFill>
        <p:spPr bwMode="auto">
          <a:xfrm>
            <a:off x="509837" y="2494608"/>
            <a:ext cx="8128700" cy="2524125"/>
          </a:xfrm>
          <a:prstGeom prst="rect">
            <a:avLst/>
          </a:prstGeom>
          <a:noFill/>
          <a:ln>
            <a:noFill/>
          </a:ln>
        </p:spPr>
      </p:pic>
      <p:sp>
        <p:nvSpPr>
          <p:cNvPr id="9" name="矩形 8"/>
          <p:cNvSpPr/>
          <p:nvPr/>
        </p:nvSpPr>
        <p:spPr>
          <a:xfrm>
            <a:off x="1647629" y="3113734"/>
            <a:ext cx="866775" cy="266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514655" y="4752033"/>
            <a:ext cx="866775" cy="2667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670705" y="2127841"/>
            <a:ext cx="1710725" cy="307777"/>
          </a:xfrm>
          <a:prstGeom prst="rect">
            <a:avLst/>
          </a:prstGeom>
        </p:spPr>
        <p:txBody>
          <a:bodyPr wrap="none">
            <a:spAutoFit/>
          </a:bodyPr>
          <a:lstStyle/>
          <a:p>
            <a:pPr algn="ctr">
              <a:spcAft>
                <a:spcPts val="0"/>
              </a:spcAft>
            </a:pP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表</a:t>
            </a:r>
            <a:r>
              <a:rPr lang="en-US" altLang="zh-CN" sz="1400" kern="100" dirty="0">
                <a:latin typeface="Times New Roman" panose="02020603050405020304" pitchFamily="18" charset="0"/>
                <a:ea typeface="KaiTi" panose="02010609060101010101" pitchFamily="49" charset="-122"/>
                <a:cs typeface="Times New Roman" panose="02020603050405020304" pitchFamily="18" charset="0"/>
              </a:rPr>
              <a:t>5.3 </a:t>
            </a:r>
            <a:r>
              <a:rPr lang="zh-CN" altLang="zh-CN" sz="1400" kern="100" dirty="0">
                <a:latin typeface="Times New Roman" panose="02020603050405020304" pitchFamily="18" charset="0"/>
                <a:ea typeface="KaiTi" panose="02010609060101010101" pitchFamily="49" charset="-122"/>
                <a:cs typeface="Times New Roman" panose="02020603050405020304" pitchFamily="18" charset="0"/>
              </a:rPr>
              <a:t>相关系数矩阵</a:t>
            </a:r>
            <a:endParaRPr lang="zh-CN" altLang="zh-CN" sz="1400"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C30AAA1D-C847-40C1-8F02-827214ABE3C1}"/>
              </a:ext>
            </a:extLst>
          </p:cNvPr>
          <p:cNvSpPr txBox="1"/>
          <p:nvPr/>
        </p:nvSpPr>
        <p:spPr>
          <a:xfrm>
            <a:off x="612000" y="5274676"/>
            <a:ext cx="7920000" cy="1062855"/>
          </a:xfrm>
          <a:prstGeom prst="rect">
            <a:avLst/>
          </a:prstGeom>
          <a:noFill/>
        </p:spPr>
        <p:txBody>
          <a:bodyPr wrap="square">
            <a:spAutoFit/>
          </a:bodyPr>
          <a:lstStyle/>
          <a:p>
            <a:pPr algn="just">
              <a:lnSpc>
                <a:spcPct val="120000"/>
              </a:lnSpc>
            </a:pPr>
            <a:r>
              <a:rPr kumimoji="0" lang="zh-CN" altLang="en-US" sz="1800" b="0" i="0" u="none" strike="noStrike" kern="100" cap="none" spc="0" normalizeH="0" baseline="0" noProof="0" dirty="0">
                <a:ln>
                  <a:noFill/>
                </a:ln>
                <a:solidFill>
                  <a:prstClr val="black"/>
                </a:solidFill>
                <a:effectLst/>
                <a:uLnTx/>
                <a:uFillTx/>
                <a:latin typeface="Calibri" panose="020F0502020204030204" pitchFamily="34" charset="0"/>
                <a:ea typeface="楷体" panose="02010609060101010101" pitchFamily="49" charset="-122"/>
                <a:cs typeface="Calibri" panose="020F0502020204030204" pitchFamily="34" charset="0"/>
              </a:rPr>
              <a:t>结果显示，除了</a:t>
            </a:r>
            <a:r>
              <a:rPr kumimoji="0" lang="en-US" altLang="zh-CN" sz="1800" b="0" i="0" u="none" strike="noStrike" kern="100" cap="none" spc="0" normalizeH="0" baseline="0" noProof="0" dirty="0">
                <a:ln>
                  <a:noFill/>
                </a:ln>
                <a:solidFill>
                  <a:prstClr val="black"/>
                </a:solidFill>
                <a:effectLst/>
                <a:uLnTx/>
                <a:uFillTx/>
                <a:latin typeface="Calibri" panose="020F0502020204030204" pitchFamily="34" charset="0"/>
                <a:ea typeface="楷体" panose="02010609060101010101" pitchFamily="49" charset="-122"/>
                <a:cs typeface="Calibri" panose="020F0502020204030204" pitchFamily="34" charset="0"/>
              </a:rPr>
              <a:t>pH</a:t>
            </a:r>
            <a:r>
              <a:rPr kumimoji="0" lang="zh-CN" altLang="en-US" sz="1800" b="0" i="0" u="none" strike="noStrike" kern="100" cap="none" spc="0" normalizeH="0" baseline="0" noProof="0" dirty="0">
                <a:ln>
                  <a:noFill/>
                </a:ln>
                <a:solidFill>
                  <a:prstClr val="black"/>
                </a:solidFill>
                <a:effectLst/>
                <a:uLnTx/>
                <a:uFillTx/>
                <a:latin typeface="Calibri" panose="020F0502020204030204" pitchFamily="34" charset="0"/>
                <a:ea typeface="楷体" panose="02010609060101010101" pitchFamily="49" charset="-122"/>
                <a:cs typeface="Calibri" panose="020F0502020204030204" pitchFamily="34" charset="0"/>
              </a:rPr>
              <a:t>和硬度之间的相关性达到</a:t>
            </a:r>
            <a:r>
              <a:rPr kumimoji="0" lang="en-US" altLang="zh-CN" sz="1800" b="0" i="0" u="none" strike="noStrike" kern="100" cap="none" spc="0" normalizeH="0" baseline="0" noProof="0" dirty="0">
                <a:ln>
                  <a:noFill/>
                </a:ln>
                <a:solidFill>
                  <a:prstClr val="black"/>
                </a:solidFill>
                <a:effectLst/>
                <a:uLnTx/>
                <a:uFillTx/>
                <a:latin typeface="Calibri" panose="020F0502020204030204" pitchFamily="34" charset="0"/>
                <a:ea typeface="楷体" panose="02010609060101010101" pitchFamily="49" charset="-122"/>
                <a:cs typeface="Calibri" panose="020F0502020204030204" pitchFamily="34" charset="0"/>
              </a:rPr>
              <a:t>0.733</a:t>
            </a:r>
            <a:r>
              <a:rPr kumimoji="0" lang="zh-CN" altLang="en-US" sz="1800" b="0" i="0" u="none" strike="noStrike" kern="100" cap="none" spc="0" normalizeH="0" baseline="0" noProof="0" dirty="0">
                <a:ln>
                  <a:noFill/>
                </a:ln>
                <a:solidFill>
                  <a:prstClr val="black"/>
                </a:solidFill>
                <a:effectLst/>
                <a:uLnTx/>
                <a:uFillTx/>
                <a:latin typeface="Calibri" panose="020F0502020204030204" pitchFamily="34" charset="0"/>
                <a:ea typeface="楷体" panose="02010609060101010101" pitchFamily="49" charset="-122"/>
                <a:cs typeface="Calibri" panose="020F0502020204030204" pitchFamily="34" charset="0"/>
              </a:rPr>
              <a:t>，其余变量之间的相关性（绝对值）不超过</a:t>
            </a:r>
            <a:r>
              <a:rPr kumimoji="0" lang="en-US" altLang="zh-CN" sz="1800" b="0" i="0" u="none" strike="noStrike" kern="100" cap="none" spc="0" normalizeH="0" baseline="0" noProof="0" dirty="0">
                <a:ln>
                  <a:noFill/>
                </a:ln>
                <a:solidFill>
                  <a:prstClr val="black"/>
                </a:solidFill>
                <a:effectLst/>
                <a:uLnTx/>
                <a:uFillTx/>
                <a:latin typeface="Calibri" panose="020F0502020204030204" pitchFamily="34" charset="0"/>
                <a:ea typeface="楷体" panose="02010609060101010101" pitchFamily="49" charset="-122"/>
                <a:cs typeface="Calibri" panose="020F0502020204030204" pitchFamily="34" charset="0"/>
              </a:rPr>
              <a:t>0.43</a:t>
            </a:r>
            <a:r>
              <a:rPr kumimoji="0" lang="zh-CN" altLang="en-US" sz="1800" b="0" i="0" u="none" strike="noStrike" kern="100" cap="none" spc="0" normalizeH="0" baseline="0" noProof="0" dirty="0">
                <a:ln>
                  <a:noFill/>
                </a:ln>
                <a:solidFill>
                  <a:prstClr val="black"/>
                </a:solidFill>
                <a:effectLst/>
                <a:uLnTx/>
                <a:uFillTx/>
                <a:latin typeface="Calibri" panose="020F0502020204030204" pitchFamily="34" charset="0"/>
                <a:ea typeface="楷体" panose="02010609060101010101" pitchFamily="49" charset="-122"/>
                <a:cs typeface="Calibri" panose="020F0502020204030204" pitchFamily="34" charset="0"/>
              </a:rPr>
              <a:t>，因此可</a:t>
            </a:r>
            <a:r>
              <a:rPr kumimoji="0" lang="zh-CN" altLang="en-US" sz="1800" b="1" i="0" u="none" strike="noStrike" kern="100" cap="none" spc="0" normalizeH="0" baseline="0" noProof="0" dirty="0">
                <a:ln>
                  <a:noFill/>
                </a:ln>
                <a:solidFill>
                  <a:prstClr val="black"/>
                </a:solidFill>
                <a:effectLst/>
                <a:uLnTx/>
                <a:uFillTx/>
                <a:latin typeface="Calibri" panose="020F0502020204030204" pitchFamily="34" charset="0"/>
                <a:ea typeface="楷体" panose="02010609060101010101" pitchFamily="49" charset="-122"/>
                <a:cs typeface="Calibri" panose="020F0502020204030204" pitchFamily="34" charset="0"/>
              </a:rPr>
              <a:t>初步认为</a:t>
            </a:r>
            <a:r>
              <a:rPr kumimoji="0" lang="zh-CN" altLang="en-US" sz="1800" b="0" i="0" u="none" strike="noStrike" kern="100" cap="none" spc="0" normalizeH="0" baseline="0" noProof="0" dirty="0">
                <a:ln>
                  <a:noFill/>
                </a:ln>
                <a:solidFill>
                  <a:prstClr val="black"/>
                </a:solidFill>
                <a:effectLst/>
                <a:uLnTx/>
                <a:uFillTx/>
                <a:latin typeface="Calibri" panose="020F0502020204030204" pitchFamily="34" charset="0"/>
                <a:ea typeface="楷体" panose="02010609060101010101" pitchFamily="49" charset="-122"/>
                <a:cs typeface="Calibri" panose="020F0502020204030204" pitchFamily="34" charset="0"/>
              </a:rPr>
              <a:t>其它变量之间没有多重共线性，而</a:t>
            </a:r>
            <a:r>
              <a:rPr kumimoji="0" lang="en-US" altLang="zh-CN" sz="1800" b="0" i="0" u="none" strike="noStrike" kern="100" cap="none" spc="0" normalizeH="0" baseline="0" noProof="0" dirty="0">
                <a:ln>
                  <a:noFill/>
                </a:ln>
                <a:solidFill>
                  <a:prstClr val="black"/>
                </a:solidFill>
                <a:effectLst/>
                <a:uLnTx/>
                <a:uFillTx/>
                <a:latin typeface="Calibri" panose="020F0502020204030204" pitchFamily="34" charset="0"/>
                <a:ea typeface="楷体" panose="02010609060101010101" pitchFamily="49" charset="-122"/>
                <a:cs typeface="Calibri" panose="020F0502020204030204" pitchFamily="34" charset="0"/>
              </a:rPr>
              <a:t>pH</a:t>
            </a:r>
            <a:r>
              <a:rPr kumimoji="0" lang="zh-CN" altLang="en-US" sz="1800" b="0" i="0" u="none" strike="noStrike" kern="100" cap="none" spc="0" normalizeH="0" baseline="0" noProof="0" dirty="0">
                <a:ln>
                  <a:noFill/>
                </a:ln>
                <a:solidFill>
                  <a:prstClr val="black"/>
                </a:solidFill>
                <a:effectLst/>
                <a:uLnTx/>
                <a:uFillTx/>
                <a:latin typeface="Calibri" panose="020F0502020204030204" pitchFamily="34" charset="0"/>
                <a:ea typeface="楷体" panose="02010609060101010101" pitchFamily="49" charset="-122"/>
                <a:cs typeface="Calibri" panose="020F0502020204030204" pitchFamily="34" charset="0"/>
              </a:rPr>
              <a:t>值和硬度之间则再做进一步的检测。</a:t>
            </a:r>
            <a:endParaRPr lang="zh-CN" altLang="en-US" dirty="0"/>
          </a:p>
        </p:txBody>
      </p:sp>
    </p:spTree>
    <p:extLst>
      <p:ext uri="{BB962C8B-B14F-4D97-AF65-F5344CB8AC3E}">
        <p14:creationId xmlns:p14="http://schemas.microsoft.com/office/powerpoint/2010/main" val="30204278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5.3 </a:t>
            </a:r>
            <a:r>
              <a:rPr lang="zh-CN" altLang="en-US" sz="4000" b="1" dirty="0">
                <a:solidFill>
                  <a:srgbClr val="751718"/>
                </a:solidFill>
                <a:cs typeface="+mn-cs"/>
              </a:rPr>
              <a:t>相关系数矩阵</a:t>
            </a:r>
            <a:r>
              <a:rPr lang="en-US" altLang="zh-CN" sz="4000" b="1" dirty="0">
                <a:solidFill>
                  <a:srgbClr val="751718"/>
                </a:solidFill>
                <a:cs typeface="+mn-cs"/>
              </a:rPr>
              <a:t>-Excel</a:t>
            </a:r>
            <a:r>
              <a:rPr lang="zh-CN" altLang="en-US" sz="4000" b="1" dirty="0">
                <a:solidFill>
                  <a:srgbClr val="751718"/>
                </a:solidFill>
                <a:cs typeface="+mn-cs"/>
              </a:rPr>
              <a:t>操作</a:t>
            </a:r>
          </a:p>
        </p:txBody>
      </p:sp>
      <p:sp>
        <p:nvSpPr>
          <p:cNvPr id="10" name="矩形 9"/>
          <p:cNvSpPr/>
          <p:nvPr/>
        </p:nvSpPr>
        <p:spPr>
          <a:xfrm>
            <a:off x="422832" y="1469184"/>
            <a:ext cx="8145935" cy="712952"/>
          </a:xfrm>
          <a:prstGeom prst="rect">
            <a:avLst/>
          </a:prstGeom>
        </p:spPr>
        <p:txBody>
          <a:bodyPr wrap="square">
            <a:spAutoFit/>
          </a:bodyPr>
          <a:lstStyle/>
          <a:p>
            <a:pPr algn="just">
              <a:lnSpc>
                <a:spcPct val="120000"/>
              </a:lnSpc>
            </a:pPr>
            <a:r>
              <a:rPr lang="en-US" altLang="zh-CN" b="1" dirty="0">
                <a:latin typeface="楷体" panose="02010609060101010101" pitchFamily="49" charset="-122"/>
                <a:ea typeface="楷体" panose="02010609060101010101" pitchFamily="49" charset="-122"/>
              </a:rPr>
              <a:t>Step1</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将要计算相关系数矩阵的数据处理好，这里注意参与计算的自变量列数需连续放置。点击【数据】，并点击【数据分析】选项</a:t>
            </a:r>
          </a:p>
        </p:txBody>
      </p:sp>
      <p:pic>
        <p:nvPicPr>
          <p:cNvPr id="6" name="图片 5"/>
          <p:cNvPicPr/>
          <p:nvPr/>
        </p:nvPicPr>
        <p:blipFill>
          <a:blip r:embed="rId3"/>
          <a:stretch>
            <a:fillRect/>
          </a:stretch>
        </p:blipFill>
        <p:spPr>
          <a:xfrm>
            <a:off x="258850" y="2416837"/>
            <a:ext cx="8473897" cy="3945863"/>
          </a:xfrm>
          <a:prstGeom prst="rect">
            <a:avLst/>
          </a:prstGeom>
        </p:spPr>
      </p:pic>
      <p:sp>
        <p:nvSpPr>
          <p:cNvPr id="8" name="矩形 7"/>
          <p:cNvSpPr/>
          <p:nvPr/>
        </p:nvSpPr>
        <p:spPr>
          <a:xfrm>
            <a:off x="258850" y="2495550"/>
            <a:ext cx="8570825" cy="5334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634096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5.3 </a:t>
            </a:r>
            <a:r>
              <a:rPr lang="zh-CN" altLang="en-US" sz="4000" b="1" dirty="0">
                <a:solidFill>
                  <a:srgbClr val="751718"/>
                </a:solidFill>
                <a:cs typeface="+mn-cs"/>
              </a:rPr>
              <a:t>相关系数矩阵</a:t>
            </a:r>
            <a:r>
              <a:rPr lang="en-US" altLang="zh-CN" sz="4000" b="1" dirty="0">
                <a:solidFill>
                  <a:srgbClr val="751718"/>
                </a:solidFill>
                <a:cs typeface="+mn-cs"/>
              </a:rPr>
              <a:t>-Excel</a:t>
            </a:r>
            <a:r>
              <a:rPr lang="zh-CN" altLang="en-US" sz="4000" b="1" dirty="0">
                <a:solidFill>
                  <a:srgbClr val="751718"/>
                </a:solidFill>
                <a:cs typeface="+mn-cs"/>
              </a:rPr>
              <a:t>操作</a:t>
            </a:r>
          </a:p>
        </p:txBody>
      </p:sp>
      <p:sp>
        <p:nvSpPr>
          <p:cNvPr id="10" name="矩形 9"/>
          <p:cNvSpPr/>
          <p:nvPr/>
        </p:nvSpPr>
        <p:spPr>
          <a:xfrm>
            <a:off x="422832" y="1469184"/>
            <a:ext cx="8145935" cy="369332"/>
          </a:xfrm>
          <a:prstGeom prst="rect">
            <a:avLst/>
          </a:prstGeom>
        </p:spPr>
        <p:txBody>
          <a:bodyPr wrap="square">
            <a:spAutoFit/>
          </a:bodyPr>
          <a:lstStyle/>
          <a:p>
            <a:r>
              <a:rPr lang="en-US" altLang="zh-CN" b="1" dirty="0">
                <a:latin typeface="楷体" panose="02010609060101010101" pitchFamily="49" charset="-122"/>
                <a:ea typeface="楷体" panose="02010609060101010101" pitchFamily="49" charset="-122"/>
              </a:rPr>
              <a:t>Step2</a:t>
            </a:r>
            <a:r>
              <a:rPr lang="zh-CN" altLang="en-US" b="1"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在分析工具中选择</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相关系数</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，点击</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确定</a:t>
            </a:r>
            <a:r>
              <a:rPr lang="en-US" altLang="zh-CN" dirty="0">
                <a:latin typeface="楷体" panose="02010609060101010101" pitchFamily="49" charset="-122"/>
                <a:ea typeface="楷体" panose="02010609060101010101" pitchFamily="49" charset="-122"/>
              </a:rPr>
              <a:t>】</a:t>
            </a:r>
            <a:endParaRPr lang="zh-CN" altLang="zh-CN" dirty="0">
              <a:latin typeface="楷体" panose="02010609060101010101" pitchFamily="49" charset="-122"/>
              <a:ea typeface="楷体" panose="02010609060101010101" pitchFamily="49" charset="-122"/>
            </a:endParaRPr>
          </a:p>
        </p:txBody>
      </p:sp>
      <p:pic>
        <p:nvPicPr>
          <p:cNvPr id="7" name="图片 6"/>
          <p:cNvPicPr/>
          <p:nvPr/>
        </p:nvPicPr>
        <p:blipFill>
          <a:blip r:embed="rId3"/>
          <a:stretch>
            <a:fillRect/>
          </a:stretch>
        </p:blipFill>
        <p:spPr>
          <a:xfrm>
            <a:off x="515619" y="2139838"/>
            <a:ext cx="8053148" cy="4013312"/>
          </a:xfrm>
          <a:prstGeom prst="rect">
            <a:avLst/>
          </a:prstGeom>
        </p:spPr>
      </p:pic>
    </p:spTree>
    <p:extLst>
      <p:ext uri="{BB962C8B-B14F-4D97-AF65-F5344CB8AC3E}">
        <p14:creationId xmlns:p14="http://schemas.microsoft.com/office/powerpoint/2010/main" val="1926456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5.3 </a:t>
            </a:r>
            <a:r>
              <a:rPr lang="zh-CN" altLang="en-US" sz="4000" b="1" dirty="0">
                <a:solidFill>
                  <a:srgbClr val="751718"/>
                </a:solidFill>
                <a:cs typeface="+mn-cs"/>
              </a:rPr>
              <a:t>相关系数矩阵</a:t>
            </a:r>
            <a:r>
              <a:rPr lang="en-US" altLang="zh-CN" sz="4000" b="1" dirty="0">
                <a:solidFill>
                  <a:srgbClr val="751718"/>
                </a:solidFill>
                <a:cs typeface="+mn-cs"/>
              </a:rPr>
              <a:t>-Excel</a:t>
            </a:r>
            <a:r>
              <a:rPr lang="zh-CN" altLang="en-US" sz="4000" b="1" dirty="0">
                <a:solidFill>
                  <a:srgbClr val="751718"/>
                </a:solidFill>
                <a:cs typeface="+mn-cs"/>
              </a:rPr>
              <a:t>操作</a:t>
            </a:r>
          </a:p>
        </p:txBody>
      </p:sp>
      <p:sp>
        <p:nvSpPr>
          <p:cNvPr id="10" name="矩形 9"/>
          <p:cNvSpPr/>
          <p:nvPr/>
        </p:nvSpPr>
        <p:spPr>
          <a:xfrm>
            <a:off x="468767" y="1279737"/>
            <a:ext cx="8100000" cy="1045351"/>
          </a:xfrm>
          <a:prstGeom prst="rect">
            <a:avLst/>
          </a:prstGeom>
        </p:spPr>
        <p:txBody>
          <a:bodyPr wrap="square">
            <a:spAutoFit/>
          </a:bodyPr>
          <a:lstStyle/>
          <a:p>
            <a:pPr algn="just">
              <a:lnSpc>
                <a:spcPct val="120000"/>
              </a:lnSpc>
            </a:pPr>
            <a:r>
              <a:rPr lang="en-US" altLang="zh-CN" b="1" dirty="0">
                <a:latin typeface="楷体" panose="02010609060101010101" pitchFamily="49" charset="-122"/>
                <a:ea typeface="楷体" panose="02010609060101010101" pitchFamily="49" charset="-122"/>
              </a:rPr>
              <a:t>Step3</a:t>
            </a:r>
            <a:r>
              <a:rPr lang="zh-CN" altLang="en-US" b="1" dirty="0">
                <a:latin typeface="楷体" panose="02010609060101010101" pitchFamily="49" charset="-122"/>
                <a:ea typeface="楷体" panose="02010609060101010101" pitchFamily="49" charset="-122"/>
              </a:rPr>
              <a:t>：</a:t>
            </a:r>
            <a:r>
              <a:rPr lang="zh-CN" altLang="zh-CN" dirty="0">
                <a:latin typeface="楷体" panose="02010609060101010101" pitchFamily="49" charset="-122"/>
                <a:ea typeface="楷体" panose="02010609060101010101" pitchFamily="49" charset="-122"/>
              </a:rPr>
              <a:t>当对话框出现时：勾选【标志位于第一行】，在【输入区域】选择数据单元格区域</a:t>
            </a:r>
            <a:r>
              <a:rPr lang="en-US" altLang="zh-CN" dirty="0">
                <a:latin typeface="楷体" panose="02010609060101010101" pitchFamily="49" charset="-122"/>
                <a:ea typeface="楷体" panose="02010609060101010101" pitchFamily="49" charset="-122"/>
              </a:rPr>
              <a:t>A1:K173</a:t>
            </a:r>
            <a:r>
              <a:rPr lang="zh-CN" altLang="zh-CN" dirty="0">
                <a:latin typeface="楷体" panose="02010609060101010101" pitchFamily="49" charset="-122"/>
                <a:ea typeface="楷体" panose="02010609060101010101" pitchFamily="49" charset="-122"/>
              </a:rPr>
              <a:t>，在【输出选项】中根据需要选择输出位置，这里我们选择新工作表组并给定命名“相关系数矩阵结果”，点击确定后，得到输出结果。</a:t>
            </a:r>
          </a:p>
        </p:txBody>
      </p:sp>
      <p:pic>
        <p:nvPicPr>
          <p:cNvPr id="6" name="图片 5"/>
          <p:cNvPicPr/>
          <p:nvPr/>
        </p:nvPicPr>
        <p:blipFill>
          <a:blip r:embed="rId3"/>
          <a:stretch>
            <a:fillRect/>
          </a:stretch>
        </p:blipFill>
        <p:spPr>
          <a:xfrm>
            <a:off x="422832" y="2436963"/>
            <a:ext cx="8145935" cy="3954312"/>
          </a:xfrm>
          <a:prstGeom prst="rect">
            <a:avLst/>
          </a:prstGeom>
        </p:spPr>
      </p:pic>
    </p:spTree>
    <p:extLst>
      <p:ext uri="{BB962C8B-B14F-4D97-AF65-F5344CB8AC3E}">
        <p14:creationId xmlns:p14="http://schemas.microsoft.com/office/powerpoint/2010/main" val="26404838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p:nvPr/>
        </p:nvPicPr>
        <p:blipFill>
          <a:blip r:embed="rId3">
            <a:extLst>
              <a:ext uri="{28A0092B-C50C-407E-A947-70E740481C1C}">
                <a14:useLocalDpi xmlns:a14="http://schemas.microsoft.com/office/drawing/2010/main" val="0"/>
              </a:ext>
            </a:extLst>
          </a:blip>
          <a:srcRect/>
          <a:stretch>
            <a:fillRect/>
          </a:stretch>
        </p:blipFill>
        <p:spPr>
          <a:xfrm>
            <a:off x="1431817" y="3190398"/>
            <a:ext cx="6280365" cy="3419786"/>
          </a:xfrm>
          <a:prstGeom prst="rect">
            <a:avLst/>
          </a:prstGeom>
          <a:noFill/>
          <a:ln>
            <a:noFill/>
          </a:ln>
        </p:spPr>
      </p:pic>
      <p:sp>
        <p:nvSpPr>
          <p:cNvPr id="3" name="标题 2"/>
          <p:cNvSpPr>
            <a:spLocks noGrp="1"/>
          </p:cNvSpPr>
          <p:nvPr>
            <p:ph type="title"/>
          </p:nvPr>
        </p:nvSpPr>
        <p:spPr/>
        <p:txBody>
          <a:bodyPr/>
          <a:lstStyle/>
          <a:p>
            <a:r>
              <a:rPr lang="en-US" altLang="zh-CN" sz="4000" b="1" dirty="0">
                <a:solidFill>
                  <a:srgbClr val="751718"/>
                </a:solidFill>
                <a:cs typeface="+mn-cs"/>
              </a:rPr>
              <a:t>5.3 </a:t>
            </a:r>
            <a:r>
              <a:rPr lang="zh-CN" altLang="en-US" sz="4000" b="1" dirty="0">
                <a:solidFill>
                  <a:srgbClr val="751718"/>
                </a:solidFill>
                <a:cs typeface="+mn-cs"/>
              </a:rPr>
              <a:t>多元回归</a:t>
            </a:r>
          </a:p>
        </p:txBody>
      </p:sp>
      <mc:AlternateContent xmlns:mc="http://schemas.openxmlformats.org/markup-compatibility/2006">
        <mc:Choice xmlns:a14="http://schemas.microsoft.com/office/drawing/2010/main" Requires="a14">
          <p:sp>
            <p:nvSpPr>
              <p:cNvPr id="2" name="矩形 1"/>
              <p:cNvSpPr/>
              <p:nvPr/>
            </p:nvSpPr>
            <p:spPr>
              <a:xfrm>
                <a:off x="535800" y="1504295"/>
                <a:ext cx="7920000" cy="1686103"/>
              </a:xfrm>
              <a:prstGeom prst="rect">
                <a:avLst/>
              </a:prstGeom>
            </p:spPr>
            <p:txBody>
              <a:bodyPr wrap="square">
                <a:spAutoFit/>
              </a:bodyPr>
              <a:lstStyle/>
              <a:p>
                <a:pPr algn="just">
                  <a:lnSpc>
                    <a:spcPct val="120000"/>
                  </a:lnSpc>
                  <a:spcBef>
                    <a:spcPts val="600"/>
                  </a:spcBef>
                  <a:spcAft>
                    <a:spcPts val="600"/>
                  </a:spcAft>
                </a:pPr>
                <a:r>
                  <a:rPr lang="zh-CN" altLang="zh-CN" kern="100" dirty="0">
                    <a:latin typeface="Calibri" panose="020F0502020204030204" pitchFamily="34" charset="0"/>
                    <a:ea typeface="楷体" panose="02010609060101010101" pitchFamily="49" charset="-122"/>
                    <a:cs typeface="Calibri" panose="020F0502020204030204" pitchFamily="34" charset="0"/>
                  </a:rPr>
                  <a:t>容忍度与方差扩大因子（</a:t>
                </a:r>
                <a:r>
                  <a:rPr lang="en-US" altLang="zh-CN" kern="100" dirty="0">
                    <a:latin typeface="Calibri" panose="020F0502020204030204" pitchFamily="34" charset="0"/>
                    <a:ea typeface="楷体" panose="02010609060101010101" pitchFamily="49" charset="-122"/>
                    <a:cs typeface="Calibri" panose="020F0502020204030204" pitchFamily="34" charset="0"/>
                  </a:rPr>
                  <a:t>VIF</a:t>
                </a:r>
                <a:r>
                  <a:rPr lang="zh-CN" altLang="zh-CN" kern="100" dirty="0">
                    <a:latin typeface="Calibri" panose="020F0502020204030204" pitchFamily="34" charset="0"/>
                    <a:ea typeface="楷体" panose="02010609060101010101" pitchFamily="49" charset="-122"/>
                    <a:cs typeface="Calibri" panose="020F0502020204030204" pitchFamily="34" charset="0"/>
                  </a:rPr>
                  <a:t>）通常作为衡量多重共线性的方法</a:t>
                </a:r>
                <a:r>
                  <a:rPr lang="zh-CN" altLang="en-US" kern="100" dirty="0">
                    <a:latin typeface="Calibri" panose="020F0502020204030204" pitchFamily="34" charset="0"/>
                    <a:ea typeface="楷体" panose="02010609060101010101" pitchFamily="49" charset="-122"/>
                    <a:cs typeface="Calibri" panose="020F0502020204030204" pitchFamily="34" charset="0"/>
                  </a:rPr>
                  <a:t>，</a:t>
                </a:r>
                <a:r>
                  <a:rPr lang="zh-CN" altLang="zh-CN" kern="100" dirty="0">
                    <a:latin typeface="Calibri" panose="020F0502020204030204" pitchFamily="34" charset="0"/>
                    <a:ea typeface="楷体" panose="02010609060101010101" pitchFamily="49" charset="-122"/>
                    <a:cs typeface="Calibri" panose="020F0502020204030204" pitchFamily="34" charset="0"/>
                  </a:rPr>
                  <a:t>方差扩大因子等于容忍度的倒数。一般认为</a:t>
                </a:r>
                <a:r>
                  <a:rPr lang="en-US" altLang="zh-CN" kern="100" dirty="0">
                    <a:latin typeface="Calibri" panose="020F0502020204030204" pitchFamily="34" charset="0"/>
                    <a:ea typeface="楷体" panose="02010609060101010101" pitchFamily="49" charset="-122"/>
                    <a:cs typeface="Calibri" panose="020F0502020204030204" pitchFamily="34" charset="0"/>
                  </a:rPr>
                  <a:t>VIF</a:t>
                </a:r>
                <a:r>
                  <a:rPr lang="zh-CN" altLang="zh-CN" kern="100" dirty="0">
                    <a:latin typeface="Calibri" panose="020F0502020204030204" pitchFamily="34" charset="0"/>
                    <a:ea typeface="楷体" panose="02010609060101010101" pitchFamily="49" charset="-122"/>
                    <a:cs typeface="Calibri" panose="020F0502020204030204" pitchFamily="34" charset="0"/>
                  </a:rPr>
                  <a:t>大于</a:t>
                </a:r>
                <a:r>
                  <a:rPr lang="en-US" altLang="zh-CN" kern="100" dirty="0">
                    <a:latin typeface="Calibri" panose="020F0502020204030204" pitchFamily="34" charset="0"/>
                    <a:ea typeface="楷体" panose="02010609060101010101" pitchFamily="49" charset="-122"/>
                    <a:cs typeface="Calibri" panose="020F0502020204030204" pitchFamily="34" charset="0"/>
                  </a:rPr>
                  <a:t>10</a:t>
                </a:r>
                <a:r>
                  <a:rPr lang="zh-CN" altLang="zh-CN" kern="100" dirty="0">
                    <a:latin typeface="Calibri" panose="020F0502020204030204" pitchFamily="34" charset="0"/>
                    <a:ea typeface="楷体" panose="02010609060101010101" pitchFamily="49" charset="-122"/>
                    <a:cs typeface="Calibri" panose="020F0502020204030204" pitchFamily="34" charset="0"/>
                  </a:rPr>
                  <a:t>时，存在多重共线性问题。</a:t>
                </a:r>
              </a:p>
              <a:p>
                <a:pPr algn="just">
                  <a:lnSpc>
                    <a:spcPct val="120000"/>
                  </a:lnSpc>
                  <a:spcBef>
                    <a:spcPts val="600"/>
                  </a:spcBef>
                  <a:spcAft>
                    <a:spcPts val="600"/>
                  </a:spcAft>
                </a:pPr>
                <a:r>
                  <a:rPr lang="zh-CN" altLang="zh-CN" kern="100" dirty="0">
                    <a:latin typeface="Calibri" panose="020F0502020204030204" pitchFamily="34" charset="0"/>
                    <a:ea typeface="楷体" panose="02010609060101010101" pitchFamily="49" charset="-122"/>
                    <a:cs typeface="Calibri" panose="020F0502020204030204" pitchFamily="34" charset="0"/>
                  </a:rPr>
                  <a:t>建立</a:t>
                </a:r>
                <a:r>
                  <a:rPr lang="en-US" altLang="zh-CN" kern="100" dirty="0">
                    <a:latin typeface="Calibri" panose="020F0502020204030204" pitchFamily="34" charset="0"/>
                    <a:ea typeface="楷体" panose="02010609060101010101" pitchFamily="49" charset="-122"/>
                    <a:cs typeface="Calibri" panose="020F0502020204030204" pitchFamily="34" charset="0"/>
                  </a:rPr>
                  <a:t>ln(ph-5.675)</a:t>
                </a:r>
                <a:r>
                  <a:rPr lang="zh-CN" altLang="zh-CN" kern="100" dirty="0">
                    <a:latin typeface="Calibri" panose="020F0502020204030204" pitchFamily="34" charset="0"/>
                    <a:ea typeface="楷体" panose="02010609060101010101" pitchFamily="49" charset="-122"/>
                    <a:cs typeface="Calibri" panose="020F0502020204030204" pitchFamily="34" charset="0"/>
                  </a:rPr>
                  <a:t>与其他自变量之间的回归模型，计算得</a:t>
                </a:r>
                <a14:m>
                  <m:oMath xmlns:m="http://schemas.openxmlformats.org/officeDocument/2006/math">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R</m:t>
                        </m:r>
                      </m:e>
                      <m:sup>
                        <m:r>
                          <a:rPr lang="en-US" altLang="zh-CN" kern="100">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i="1" kern="100">
                        <a:latin typeface="Cambria Math" panose="02040503050406030204" pitchFamily="18" charset="0"/>
                        <a:ea typeface="宋体" panose="02010600030101010101" pitchFamily="2" charset="-122"/>
                        <a:cs typeface="Times New Roman" panose="02020603050405020304" pitchFamily="18" charset="0"/>
                      </a:rPr>
                      <m:t>=0.579</m:t>
                    </m:r>
                  </m:oMath>
                </a14:m>
                <a:r>
                  <a:rPr lang="zh-CN" altLang="zh-CN" kern="100" dirty="0">
                    <a:latin typeface="Calibri" panose="020F0502020204030204" pitchFamily="34" charset="0"/>
                    <a:ea typeface="楷体" panose="02010609060101010101" pitchFamily="49" charset="-122"/>
                    <a:cs typeface="Calibri" panose="020F0502020204030204" pitchFamily="34" charset="0"/>
                  </a:rPr>
                  <a:t>，</a:t>
                </a:r>
                <a14:m>
                  <m:oMath xmlns:m="http://schemas.openxmlformats.org/officeDocument/2006/math">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VIF</m:t>
                    </m:r>
                    <m:r>
                      <a:rPr lang="en-US" altLang="zh-CN" kern="100">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kern="100">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i="1" kern="100">
                            <a:latin typeface="Cambria Math" panose="02040503050406030204" pitchFamily="18" charset="0"/>
                            <a:ea typeface="宋体" panose="02010600030101010101" pitchFamily="2" charset="-122"/>
                            <a:cs typeface="Times New Roman" panose="02020603050405020304" pitchFamily="18" charset="0"/>
                          </a:rPr>
                          <m:t>1−</m:t>
                        </m:r>
                        <m:sSup>
                          <m:s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kern="100">
                                <a:latin typeface="Cambria Math" panose="02040503050406030204" pitchFamily="18" charset="0"/>
                                <a:ea typeface="宋体" panose="02010600030101010101" pitchFamily="2" charset="-122"/>
                                <a:cs typeface="Times New Roman" panose="02020603050405020304" pitchFamily="18" charset="0"/>
                              </a:rPr>
                              <m:t>𝑅</m:t>
                            </m:r>
                          </m:e>
                          <m:sup>
                            <m:r>
                              <a:rPr lang="en-US" altLang="zh-CN" i="1" kern="100">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i="1" kern="100">
                        <a:latin typeface="Cambria Math" panose="02040503050406030204" pitchFamily="18" charset="0"/>
                        <a:ea typeface="宋体" panose="02010600030101010101" pitchFamily="2" charset="-122"/>
                        <a:cs typeface="Times New Roman" panose="02020603050405020304" pitchFamily="18" charset="0"/>
                      </a:rPr>
                      <m:t>≈2.376&lt;10</m:t>
                    </m:r>
                  </m:oMath>
                </a14:m>
                <a:r>
                  <a:rPr lang="zh-CN" altLang="zh-CN" kern="100" dirty="0">
                    <a:latin typeface="Calibri" panose="020F0502020204030204" pitchFamily="34" charset="0"/>
                    <a:ea typeface="楷体" panose="02010609060101010101" pitchFamily="49" charset="-122"/>
                    <a:cs typeface="Calibri" panose="020F0502020204030204" pitchFamily="34" charset="0"/>
                  </a:rPr>
                  <a:t>，故可认为该问题中的自变量不存在多重共线性问题。</a:t>
                </a:r>
              </a:p>
            </p:txBody>
          </p:sp>
        </mc:Choice>
        <mc:Fallback>
          <p:sp>
            <p:nvSpPr>
              <p:cNvPr id="2" name="矩形 1"/>
              <p:cNvSpPr>
                <a:spLocks noRot="1" noChangeAspect="1" noMove="1" noResize="1" noEditPoints="1" noAdjustHandles="1" noChangeArrowheads="1" noChangeShapeType="1" noTextEdit="1"/>
              </p:cNvSpPr>
              <p:nvPr/>
            </p:nvSpPr>
            <p:spPr>
              <a:xfrm>
                <a:off x="535800" y="1504295"/>
                <a:ext cx="7920000" cy="1686103"/>
              </a:xfrm>
              <a:prstGeom prst="rect">
                <a:avLst/>
              </a:prstGeom>
              <a:blipFill>
                <a:blip r:embed="rId4"/>
                <a:stretch>
                  <a:fillRect l="-693" t="-1449" r="-616" b="-725"/>
                </a:stretch>
              </a:blipFill>
            </p:spPr>
            <p:txBody>
              <a:bodyPr/>
              <a:lstStyle/>
              <a:p>
                <a:r>
                  <a:rPr lang="zh-CN" altLang="en-US">
                    <a:noFill/>
                  </a:rPr>
                  <a:t> </a:t>
                </a:r>
              </a:p>
            </p:txBody>
          </p:sp>
        </mc:Fallback>
      </mc:AlternateContent>
      <p:sp>
        <p:nvSpPr>
          <p:cNvPr id="9" name="矩形 8"/>
          <p:cNvSpPr/>
          <p:nvPr/>
        </p:nvSpPr>
        <p:spPr>
          <a:xfrm>
            <a:off x="1621213" y="3667603"/>
            <a:ext cx="1447801" cy="20002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4441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a:xfrm>
            <a:off x="635591" y="2204358"/>
            <a:ext cx="8027642" cy="4305706"/>
          </a:xfrm>
          <a:prstGeom prst="rect">
            <a:avLst/>
          </a:prstGeom>
          <a:noFill/>
          <a:ln>
            <a:noFill/>
          </a:ln>
        </p:spPr>
      </p:pic>
      <p:sp>
        <p:nvSpPr>
          <p:cNvPr id="3" name="标题 2"/>
          <p:cNvSpPr>
            <a:spLocks noGrp="1"/>
          </p:cNvSpPr>
          <p:nvPr>
            <p:ph type="title"/>
          </p:nvPr>
        </p:nvSpPr>
        <p:spPr/>
        <p:txBody>
          <a:bodyPr/>
          <a:lstStyle/>
          <a:p>
            <a:r>
              <a:rPr lang="en-US" altLang="zh-CN" sz="4000" b="1" dirty="0">
                <a:solidFill>
                  <a:srgbClr val="751718"/>
                </a:solidFill>
                <a:cs typeface="+mn-cs"/>
              </a:rPr>
              <a:t>5.3 </a:t>
            </a:r>
            <a:r>
              <a:rPr lang="zh-CN" altLang="en-US" sz="4000" b="1" dirty="0">
                <a:solidFill>
                  <a:srgbClr val="751718"/>
                </a:solidFill>
                <a:cs typeface="+mn-cs"/>
              </a:rPr>
              <a:t>多元回归</a:t>
            </a:r>
          </a:p>
        </p:txBody>
      </p:sp>
      <p:sp>
        <p:nvSpPr>
          <p:cNvPr id="2" name="矩形 1"/>
          <p:cNvSpPr/>
          <p:nvPr/>
        </p:nvSpPr>
        <p:spPr>
          <a:xfrm>
            <a:off x="612000" y="1302865"/>
            <a:ext cx="7920000" cy="801373"/>
          </a:xfrm>
          <a:prstGeom prst="rect">
            <a:avLst/>
          </a:prstGeom>
        </p:spPr>
        <p:txBody>
          <a:bodyPr wrap="square">
            <a:spAutoFit/>
          </a:bodyPr>
          <a:lstStyle/>
          <a:p>
            <a:pPr algn="just">
              <a:lnSpc>
                <a:spcPct val="120000"/>
              </a:lnSpc>
            </a:pPr>
            <a:r>
              <a:rPr lang="zh-CN" altLang="zh-CN" sz="2000" dirty="0">
                <a:latin typeface="Calibri" panose="020F0502020204030204" pitchFamily="34" charset="0"/>
                <a:ea typeface="楷体" panose="02010609060101010101" pitchFamily="49" charset="-122"/>
                <a:cs typeface="Calibri" panose="020F0502020204030204" pitchFamily="34" charset="0"/>
              </a:rPr>
              <a:t>检查多重共线性的问题之后，利用</a:t>
            </a:r>
            <a:r>
              <a:rPr lang="en-US" altLang="zh-CN" sz="2000" dirty="0">
                <a:latin typeface="Calibri" panose="020F0502020204030204" pitchFamily="34" charset="0"/>
                <a:ea typeface="楷体" panose="02010609060101010101" pitchFamily="49" charset="-122"/>
                <a:cs typeface="Calibri" panose="020F0502020204030204" pitchFamily="34" charset="0"/>
              </a:rPr>
              <a:t>Excel</a:t>
            </a:r>
            <a:r>
              <a:rPr lang="zh-CN" altLang="zh-CN" sz="2000" dirty="0">
                <a:latin typeface="Calibri" panose="020F0502020204030204" pitchFamily="34" charset="0"/>
                <a:ea typeface="楷体" panose="02010609060101010101" pitchFamily="49" charset="-122"/>
                <a:cs typeface="Calibri" panose="020F0502020204030204" pitchFamily="34" charset="0"/>
              </a:rPr>
              <a:t>的数据分析中的回归模型做回归，结果如下所示。</a:t>
            </a:r>
          </a:p>
        </p:txBody>
      </p:sp>
      <p:sp>
        <p:nvSpPr>
          <p:cNvPr id="9" name="矩形 8"/>
          <p:cNvSpPr/>
          <p:nvPr/>
        </p:nvSpPr>
        <p:spPr>
          <a:xfrm>
            <a:off x="583719" y="2780907"/>
            <a:ext cx="2442285" cy="34879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93845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5.3 </a:t>
            </a:r>
            <a:r>
              <a:rPr lang="zh-CN" altLang="en-US" sz="4000" b="1" dirty="0">
                <a:solidFill>
                  <a:srgbClr val="751718"/>
                </a:solidFill>
                <a:cs typeface="+mn-cs"/>
              </a:rPr>
              <a:t>多元回归</a:t>
            </a:r>
          </a:p>
        </p:txBody>
      </p:sp>
      <p:sp>
        <p:nvSpPr>
          <p:cNvPr id="2" name="矩形 1"/>
          <p:cNvSpPr/>
          <p:nvPr/>
        </p:nvSpPr>
        <p:spPr>
          <a:xfrm>
            <a:off x="612000" y="1371820"/>
            <a:ext cx="7920000" cy="1616981"/>
          </a:xfrm>
          <a:prstGeom prst="rect">
            <a:avLst/>
          </a:prstGeom>
        </p:spPr>
        <p:txBody>
          <a:bodyPr wrap="square">
            <a:spAutoFit/>
          </a:bodyPr>
          <a:lstStyle/>
          <a:p>
            <a:pPr marL="285750" indent="-285750" algn="just">
              <a:lnSpc>
                <a:spcPct val="120000"/>
              </a:lnSpc>
              <a:spcBef>
                <a:spcPts val="600"/>
              </a:spcBef>
              <a:buFont typeface="Wingdings" panose="05000000000000000000" pitchFamily="2" charset="2"/>
              <a:buChar char="Ø"/>
            </a:pPr>
            <a:r>
              <a:rPr lang="zh-CN" altLang="zh-CN" sz="2000" b="1" dirty="0">
                <a:solidFill>
                  <a:srgbClr val="C00000"/>
                </a:solidFill>
                <a:latin typeface="Calibri" panose="020F0502020204030204" pitchFamily="34" charset="0"/>
                <a:ea typeface="楷体" panose="02010609060101010101" pitchFamily="49" charset="-122"/>
                <a:cs typeface="Calibri" panose="020F0502020204030204" pitchFamily="34" charset="0"/>
              </a:rPr>
              <a:t>模型诊断</a:t>
            </a:r>
            <a:endParaRPr lang="en-US" altLang="zh-CN" sz="2000" b="1" dirty="0">
              <a:solidFill>
                <a:srgbClr val="C00000"/>
              </a:solidFill>
              <a:latin typeface="Calibri" panose="020F0502020204030204" pitchFamily="34" charset="0"/>
              <a:ea typeface="楷体" panose="02010609060101010101" pitchFamily="49" charset="-122"/>
              <a:cs typeface="Calibri" panose="020F0502020204030204" pitchFamily="34" charset="0"/>
            </a:endParaRPr>
          </a:p>
          <a:p>
            <a:pPr marL="252000" lvl="1" algn="just">
              <a:lnSpc>
                <a:spcPct val="120000"/>
              </a:lnSpc>
              <a:spcBef>
                <a:spcPts val="600"/>
              </a:spcBef>
            </a:pPr>
            <a:r>
              <a:rPr lang="zh-CN" altLang="zh-CN" sz="2000" dirty="0">
                <a:latin typeface="Calibri" panose="020F0502020204030204" pitchFamily="34" charset="0"/>
                <a:ea typeface="楷体" panose="02010609060101010101" pitchFamily="49" charset="-122"/>
                <a:cs typeface="Calibri" panose="020F0502020204030204" pitchFamily="34" charset="0"/>
              </a:rPr>
              <a:t>由于回归模型需要满足一定的假设，因此需要做保证假设都能够满足，通常的做法是绘制残差图，以保证方差齐性，</a:t>
            </a:r>
            <a:r>
              <a:rPr lang="zh-CN" altLang="en-US" sz="2000" dirty="0">
                <a:latin typeface="Calibri" panose="020F0502020204030204" pitchFamily="34" charset="0"/>
                <a:ea typeface="楷体" panose="02010609060101010101" pitchFamily="49" charset="-122"/>
                <a:cs typeface="Calibri" panose="020F0502020204030204" pitchFamily="34" charset="0"/>
              </a:rPr>
              <a:t>本例</a:t>
            </a:r>
            <a:r>
              <a:rPr lang="zh-CN" altLang="zh-CN" sz="2000" dirty="0">
                <a:latin typeface="Calibri" panose="020F0502020204030204" pitchFamily="34" charset="0"/>
                <a:ea typeface="楷体" panose="02010609060101010101" pitchFamily="49" charset="-122"/>
                <a:cs typeface="Calibri" panose="020F0502020204030204" pitchFamily="34" charset="0"/>
              </a:rPr>
              <a:t>残差图如下（利用回归模型输出的</a:t>
            </a:r>
            <a:r>
              <a:rPr lang="zh-CN" altLang="zh-CN" sz="2000" b="1" dirty="0">
                <a:solidFill>
                  <a:srgbClr val="C00000"/>
                </a:solidFill>
                <a:latin typeface="Calibri" panose="020F0502020204030204" pitchFamily="34" charset="0"/>
                <a:ea typeface="楷体" panose="02010609060101010101" pitchFamily="49" charset="-122"/>
                <a:cs typeface="Calibri" panose="020F0502020204030204" pitchFamily="34" charset="0"/>
              </a:rPr>
              <a:t>预测值与标准残差</a:t>
            </a:r>
            <a:r>
              <a:rPr lang="zh-CN" altLang="zh-CN" sz="2000" dirty="0">
                <a:latin typeface="Calibri" panose="020F0502020204030204" pitchFamily="34" charset="0"/>
                <a:ea typeface="楷体" panose="02010609060101010101" pitchFamily="49" charset="-122"/>
                <a:cs typeface="Calibri" panose="020F0502020204030204" pitchFamily="34" charset="0"/>
              </a:rPr>
              <a:t>绘制散点图）。</a:t>
            </a:r>
          </a:p>
        </p:txBody>
      </p:sp>
      <p:pic>
        <p:nvPicPr>
          <p:cNvPr id="8" name="图片 7"/>
          <p:cNvPicPr/>
          <p:nvPr/>
        </p:nvPicPr>
        <p:blipFill>
          <a:blip r:embed="rId3" cstate="print">
            <a:extLst>
              <a:ext uri="{28A0092B-C50C-407E-A947-70E740481C1C}">
                <a14:useLocalDpi xmlns:a14="http://schemas.microsoft.com/office/drawing/2010/main" val="0"/>
              </a:ext>
            </a:extLst>
          </a:blip>
          <a:srcRect/>
          <a:stretch>
            <a:fillRect/>
          </a:stretch>
        </p:blipFill>
        <p:spPr>
          <a:xfrm>
            <a:off x="1841792" y="3032011"/>
            <a:ext cx="5460416" cy="2704989"/>
          </a:xfrm>
          <a:prstGeom prst="rect">
            <a:avLst/>
          </a:prstGeom>
          <a:noFill/>
        </p:spPr>
      </p:pic>
      <p:sp>
        <p:nvSpPr>
          <p:cNvPr id="9" name="文本框 8">
            <a:extLst>
              <a:ext uri="{FF2B5EF4-FFF2-40B4-BE49-F238E27FC236}">
                <a16:creationId xmlns:a16="http://schemas.microsoft.com/office/drawing/2014/main" id="{E2D98CD4-653D-409C-A895-422D98EE0068}"/>
              </a:ext>
            </a:extLst>
          </p:cNvPr>
          <p:cNvSpPr txBox="1"/>
          <p:nvPr/>
        </p:nvSpPr>
        <p:spPr>
          <a:xfrm>
            <a:off x="923826" y="5786483"/>
            <a:ext cx="7608174" cy="781945"/>
          </a:xfrm>
          <a:prstGeom prst="rect">
            <a:avLst/>
          </a:prstGeom>
          <a:noFill/>
        </p:spPr>
        <p:txBody>
          <a:bodyPr wrap="square">
            <a:spAutoFit/>
          </a:bodyPr>
          <a:lstStyle/>
          <a:p>
            <a:pPr marL="0" marR="0" lvl="0" indent="0" algn="just" defTabSz="914400" rtl="0" eaLnBrk="1" fontAlgn="auto" latinLnBrk="0" hangingPunct="1">
              <a:lnSpc>
                <a:spcPct val="120000"/>
              </a:lnSpc>
              <a:spcBef>
                <a:spcPts val="0"/>
              </a:spcBef>
              <a:spcAft>
                <a:spcPts val="0"/>
              </a:spcAft>
              <a:buClrTx/>
              <a:buSzTx/>
              <a:buFontTx/>
              <a:buNone/>
              <a:tabLst/>
              <a:defRPr/>
            </a:pPr>
            <a:r>
              <a:rPr kumimoji="0" lang="zh-CN" altLang="zh-CN"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图中</a:t>
            </a: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未</a:t>
            </a:r>
            <a:r>
              <a:rPr kumimoji="0" lang="zh-CN" altLang="zh-CN"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出现明显的方差随着预测值的变化而变化的特点，说明该回归模型能够</a:t>
            </a:r>
            <a:r>
              <a:rPr kumimoji="0" lang="zh-CN" altLang="zh-CN" sz="2000" b="1"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mn-cs"/>
              </a:rPr>
              <a:t>满足方差齐性。</a:t>
            </a:r>
          </a:p>
        </p:txBody>
      </p:sp>
    </p:spTree>
    <p:extLst>
      <p:ext uri="{BB962C8B-B14F-4D97-AF65-F5344CB8AC3E}">
        <p14:creationId xmlns:p14="http://schemas.microsoft.com/office/powerpoint/2010/main" val="314896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4000" b="1" dirty="0">
                <a:solidFill>
                  <a:srgbClr val="751718"/>
                </a:solidFill>
                <a:cs typeface="+mn-cs"/>
              </a:rPr>
              <a:t>一 案例背景</a:t>
            </a:r>
          </a:p>
        </p:txBody>
      </p:sp>
      <p:sp>
        <p:nvSpPr>
          <p:cNvPr id="5" name="矩形 4"/>
          <p:cNvSpPr/>
          <p:nvPr/>
        </p:nvSpPr>
        <p:spPr>
          <a:xfrm>
            <a:off x="612000" y="1541073"/>
            <a:ext cx="7920000" cy="2501839"/>
          </a:xfrm>
          <a:prstGeom prst="rect">
            <a:avLst/>
          </a:prstGeom>
        </p:spPr>
        <p:txBody>
          <a:bodyPr wrap="square">
            <a:spAutoFit/>
          </a:bodyPr>
          <a:lstStyle/>
          <a:p>
            <a:pPr algn="just">
              <a:lnSpc>
                <a:spcPct val="150000"/>
              </a:lnSpc>
              <a:spcBef>
                <a:spcPts val="1200"/>
              </a:spcBef>
            </a:pPr>
            <a:r>
              <a:rPr lang="zh-CN" altLang="zh-CN" sz="2000" dirty="0">
                <a:latin typeface="Calibri" panose="020F0502020204030204" pitchFamily="34" charset="0"/>
                <a:ea typeface="楷体" panose="02010609060101010101" pitchFamily="49" charset="-122"/>
                <a:cs typeface="Calibri" panose="020F0502020204030204" pitchFamily="34" charset="0"/>
              </a:rPr>
              <a:t>由于</a:t>
            </a:r>
            <a:r>
              <a:rPr lang="zh-CN" altLang="zh-CN" sz="2000" b="1" dirty="0">
                <a:solidFill>
                  <a:srgbClr val="C00000"/>
                </a:solidFill>
                <a:latin typeface="Calibri" panose="020F0502020204030204" pitchFamily="34" charset="0"/>
                <a:ea typeface="楷体" panose="02010609060101010101" pitchFamily="49" charset="-122"/>
                <a:cs typeface="Calibri" panose="020F0502020204030204" pitchFamily="34" charset="0"/>
              </a:rPr>
              <a:t>不同城市采用的管道类型不完全相同，不同管道类型代表了铅的暴露量不同</a:t>
            </a:r>
            <a:r>
              <a:rPr lang="zh-CN" altLang="zh-CN" sz="2000" dirty="0">
                <a:latin typeface="Calibri" panose="020F0502020204030204" pitchFamily="34" charset="0"/>
                <a:ea typeface="楷体" panose="02010609060101010101" pitchFamily="49" charset="-122"/>
                <a:cs typeface="Calibri" panose="020F0502020204030204" pitchFamily="34" charset="0"/>
              </a:rPr>
              <a:t>，这使分析铅的暴露量与婴儿死亡率的因果关系变得可能。</a:t>
            </a:r>
            <a:endParaRPr lang="en-US" altLang="zh-CN" sz="2000" dirty="0">
              <a:latin typeface="Calibri" panose="020F0502020204030204" pitchFamily="34" charset="0"/>
              <a:ea typeface="楷体" panose="02010609060101010101" pitchFamily="49" charset="-122"/>
              <a:cs typeface="Calibri" panose="020F0502020204030204" pitchFamily="34" charset="0"/>
            </a:endParaRPr>
          </a:p>
          <a:p>
            <a:pPr algn="just">
              <a:lnSpc>
                <a:spcPct val="150000"/>
              </a:lnSpc>
              <a:spcBef>
                <a:spcPts val="1200"/>
              </a:spcBef>
            </a:pPr>
            <a:r>
              <a:rPr lang="zh-CN" altLang="zh-CN" sz="2000" dirty="0">
                <a:latin typeface="Calibri" panose="020F0502020204030204" pitchFamily="34" charset="0"/>
                <a:ea typeface="楷体" panose="02010609060101010101" pitchFamily="49" charset="-122"/>
                <a:cs typeface="Calibri" panose="020F0502020204030204" pitchFamily="34" charset="0"/>
              </a:rPr>
              <a:t>基于此背景，本案例利用</a:t>
            </a:r>
            <a:r>
              <a:rPr lang="en-US" altLang="zh-CN" sz="2000" dirty="0">
                <a:latin typeface="Calibri" panose="020F0502020204030204" pitchFamily="34" charset="0"/>
                <a:ea typeface="楷体" panose="02010609060101010101" pitchFamily="49" charset="-122"/>
                <a:cs typeface="Calibri" panose="020F0502020204030204" pitchFamily="34" charset="0"/>
              </a:rPr>
              <a:t>1900</a:t>
            </a:r>
            <a:r>
              <a:rPr lang="zh-CN" altLang="zh-CN" sz="2000" dirty="0">
                <a:latin typeface="Calibri" panose="020F0502020204030204" pitchFamily="34" charset="0"/>
                <a:ea typeface="楷体" panose="02010609060101010101" pitchFamily="49" charset="-122"/>
                <a:cs typeface="Calibri" panose="020F0502020204030204" pitchFamily="34" charset="0"/>
              </a:rPr>
              <a:t>年美国</a:t>
            </a:r>
            <a:r>
              <a:rPr lang="en-US" altLang="zh-CN" sz="2000" dirty="0">
                <a:latin typeface="Calibri" panose="020F0502020204030204" pitchFamily="34" charset="0"/>
                <a:ea typeface="楷体" panose="02010609060101010101" pitchFamily="49" charset="-122"/>
                <a:cs typeface="Calibri" panose="020F0502020204030204" pitchFamily="34" charset="0"/>
              </a:rPr>
              <a:t>172</a:t>
            </a:r>
            <a:r>
              <a:rPr lang="zh-CN" altLang="zh-CN" sz="2000" dirty="0">
                <a:latin typeface="Calibri" panose="020F0502020204030204" pitchFamily="34" charset="0"/>
                <a:ea typeface="楷体" panose="02010609060101010101" pitchFamily="49" charset="-122"/>
                <a:cs typeface="Calibri" panose="020F0502020204030204" pitchFamily="34" charset="0"/>
              </a:rPr>
              <a:t>个大中型城市（这些城市包含了美国</a:t>
            </a:r>
            <a:r>
              <a:rPr lang="en-US" altLang="zh-CN" sz="2000" dirty="0">
                <a:latin typeface="Calibri" panose="020F0502020204030204" pitchFamily="34" charset="0"/>
                <a:ea typeface="楷体" panose="02010609060101010101" pitchFamily="49" charset="-122"/>
                <a:cs typeface="Calibri" panose="020F0502020204030204" pitchFamily="34" charset="0"/>
              </a:rPr>
              <a:t>84%</a:t>
            </a:r>
            <a:r>
              <a:rPr lang="zh-CN" altLang="zh-CN" sz="2000" dirty="0">
                <a:latin typeface="Calibri" panose="020F0502020204030204" pitchFamily="34" charset="0"/>
                <a:ea typeface="楷体" panose="02010609060101010101" pitchFamily="49" charset="-122"/>
                <a:cs typeface="Calibri" panose="020F0502020204030204" pitchFamily="34" charset="0"/>
              </a:rPr>
              <a:t>的人口）的相关数据，研究</a:t>
            </a:r>
            <a:r>
              <a:rPr lang="zh-CN" altLang="zh-CN" sz="2000" b="1" dirty="0">
                <a:solidFill>
                  <a:srgbClr val="C00000"/>
                </a:solidFill>
                <a:latin typeface="Calibri" panose="020F0502020204030204" pitchFamily="34" charset="0"/>
                <a:ea typeface="楷体" panose="02010609060101010101" pitchFamily="49" charset="-122"/>
                <a:cs typeface="Calibri" panose="020F0502020204030204" pitchFamily="34" charset="0"/>
              </a:rPr>
              <a:t>水源性铅暴露与婴儿死亡率</a:t>
            </a:r>
            <a:r>
              <a:rPr lang="zh-CN" altLang="zh-CN" sz="2000" dirty="0">
                <a:latin typeface="Calibri" panose="020F0502020204030204" pitchFamily="34" charset="0"/>
                <a:ea typeface="楷体" panose="02010609060101010101" pitchFamily="49" charset="-122"/>
                <a:cs typeface="Calibri" panose="020F0502020204030204" pitchFamily="34" charset="0"/>
              </a:rPr>
              <a:t>之间的关系。</a:t>
            </a:r>
            <a:endParaRPr lang="en-US" altLang="zh-CN" sz="2000" dirty="0">
              <a:latin typeface="Calibri" panose="020F0502020204030204" pitchFamily="34" charset="0"/>
              <a:ea typeface="楷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39098399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4000" b="1" dirty="0">
                <a:solidFill>
                  <a:srgbClr val="751718"/>
                </a:solidFill>
                <a:cs typeface="+mn-cs"/>
              </a:rPr>
              <a:t>5.3 </a:t>
            </a:r>
            <a:r>
              <a:rPr lang="zh-CN" altLang="en-US" sz="4000" b="1" dirty="0">
                <a:solidFill>
                  <a:srgbClr val="751718"/>
                </a:solidFill>
                <a:cs typeface="+mn-cs"/>
              </a:rPr>
              <a:t>多元回归</a:t>
            </a:r>
          </a:p>
        </p:txBody>
      </p:sp>
      <p:sp>
        <p:nvSpPr>
          <p:cNvPr id="2" name="矩形 1"/>
          <p:cNvSpPr/>
          <p:nvPr/>
        </p:nvSpPr>
        <p:spPr>
          <a:xfrm>
            <a:off x="535801" y="1294335"/>
            <a:ext cx="7920000" cy="2060051"/>
          </a:xfrm>
          <a:prstGeom prst="rect">
            <a:avLst/>
          </a:prstGeom>
        </p:spPr>
        <p:txBody>
          <a:bodyPr wrap="square">
            <a:spAutoFit/>
          </a:bodyPr>
          <a:lstStyle/>
          <a:p>
            <a:pPr algn="just">
              <a:lnSpc>
                <a:spcPct val="120000"/>
              </a:lnSpc>
            </a:pPr>
            <a:r>
              <a:rPr lang="zh-CN" altLang="zh-CN" dirty="0">
                <a:latin typeface="Calibri" panose="020F0502020204030204" pitchFamily="34" charset="0"/>
                <a:ea typeface="楷体" panose="02010609060101010101" pitchFamily="49" charset="-122"/>
                <a:cs typeface="Calibri" panose="020F0502020204030204" pitchFamily="34" charset="0"/>
              </a:rPr>
              <a:t>如果想要用尽可能少的变量得到回归结果，可用</a:t>
            </a:r>
            <a:r>
              <a:rPr lang="zh-CN" altLang="zh-CN" b="1" dirty="0">
                <a:solidFill>
                  <a:srgbClr val="FF0000"/>
                </a:solidFill>
                <a:latin typeface="Calibri" panose="020F0502020204030204" pitchFamily="34" charset="0"/>
                <a:ea typeface="楷体" panose="02010609060101010101" pitchFamily="49" charset="-122"/>
                <a:cs typeface="Calibri" panose="020F0502020204030204" pitchFamily="34" charset="0"/>
              </a:rPr>
              <a:t>向后剔除法</a:t>
            </a:r>
            <a:r>
              <a:rPr lang="zh-CN" altLang="zh-CN" dirty="0">
                <a:latin typeface="Calibri" panose="020F0502020204030204" pitchFamily="34" charset="0"/>
                <a:ea typeface="楷体" panose="02010609060101010101" pitchFamily="49" charset="-122"/>
                <a:cs typeface="Calibri" panose="020F0502020204030204" pitchFamily="34" charset="0"/>
              </a:rPr>
              <a:t>，具体流程如下：</a:t>
            </a:r>
          </a:p>
          <a:p>
            <a:pPr marL="285750" indent="-285750" algn="just">
              <a:lnSpc>
                <a:spcPct val="120000"/>
              </a:lnSpc>
              <a:buFont typeface="Wingdings" panose="05000000000000000000" pitchFamily="2" charset="2"/>
              <a:buChar char="Ø"/>
            </a:pPr>
            <a:r>
              <a:rPr lang="zh-CN" altLang="zh-CN" dirty="0">
                <a:latin typeface="Calibri" panose="020F0502020204030204" pitchFamily="34" charset="0"/>
                <a:ea typeface="楷体" panose="02010609060101010101" pitchFamily="49" charset="-122"/>
                <a:cs typeface="Calibri" panose="020F0502020204030204" pitchFamily="34" charset="0"/>
              </a:rPr>
              <a:t>首先观察两个最不显著的变量，人口和孕龄妇女比例。去掉使得</a:t>
            </a:r>
            <a:r>
              <a:rPr lang="en-US" altLang="zh-CN" dirty="0">
                <a:latin typeface="Calibri" panose="020F0502020204030204" pitchFamily="34" charset="0"/>
                <a:ea typeface="楷体" panose="02010609060101010101" pitchFamily="49" charset="-122"/>
                <a:cs typeface="Calibri" panose="020F0502020204030204" pitchFamily="34" charset="0"/>
              </a:rPr>
              <a:t>SSE</a:t>
            </a:r>
            <a:r>
              <a:rPr lang="zh-CN" altLang="zh-CN" dirty="0">
                <a:latin typeface="Calibri" panose="020F0502020204030204" pitchFamily="34" charset="0"/>
                <a:ea typeface="楷体" panose="02010609060101010101" pitchFamily="49" charset="-122"/>
                <a:cs typeface="Calibri" panose="020F0502020204030204" pitchFamily="34" charset="0"/>
              </a:rPr>
              <a:t>值减小</a:t>
            </a:r>
            <a:r>
              <a:rPr lang="zh-CN" altLang="en-US" dirty="0">
                <a:latin typeface="Calibri" panose="020F0502020204030204" pitchFamily="34" charset="0"/>
                <a:ea typeface="楷体" panose="02010609060101010101" pitchFamily="49" charset="-122"/>
                <a:cs typeface="Calibri" panose="020F0502020204030204" pitchFamily="34" charset="0"/>
              </a:rPr>
              <a:t>得</a:t>
            </a:r>
            <a:r>
              <a:rPr lang="zh-CN" altLang="zh-CN" dirty="0">
                <a:latin typeface="Calibri" panose="020F0502020204030204" pitchFamily="34" charset="0"/>
                <a:ea typeface="楷体" panose="02010609060101010101" pitchFamily="49" charset="-122"/>
                <a:cs typeface="Calibri" panose="020F0502020204030204" pitchFamily="34" charset="0"/>
              </a:rPr>
              <a:t>最小的变量，即孕龄妇女比例。之后，再去掉人口指标。（虽然</a:t>
            </a:r>
            <a:r>
              <a:rPr lang="en-US" altLang="zh-CN" dirty="0">
                <a:latin typeface="Calibri" panose="020F0502020204030204" pitchFamily="34" charset="0"/>
                <a:ea typeface="楷体" panose="02010609060101010101" pitchFamily="49" charset="-122"/>
                <a:cs typeface="Calibri" panose="020F0502020204030204" pitchFamily="34" charset="0"/>
              </a:rPr>
              <a:t>pH</a:t>
            </a:r>
            <a:r>
              <a:rPr lang="zh-CN" altLang="zh-CN" dirty="0">
                <a:latin typeface="Calibri" panose="020F0502020204030204" pitchFamily="34" charset="0"/>
                <a:ea typeface="楷体" panose="02010609060101010101" pitchFamily="49" charset="-122"/>
                <a:cs typeface="Calibri" panose="020F0502020204030204" pitchFamily="34" charset="0"/>
              </a:rPr>
              <a:t>的系数也不显著，但是和</a:t>
            </a:r>
            <a:r>
              <a:rPr lang="en-US" altLang="zh-CN" dirty="0">
                <a:latin typeface="Calibri" panose="020F0502020204030204" pitchFamily="34" charset="0"/>
                <a:ea typeface="楷体" panose="02010609060101010101" pitchFamily="49" charset="-122"/>
                <a:cs typeface="Calibri" panose="020F0502020204030204" pitchFamily="34" charset="0"/>
              </a:rPr>
              <a:t>lead</a:t>
            </a:r>
            <a:r>
              <a:rPr lang="zh-CN" altLang="zh-CN" dirty="0">
                <a:latin typeface="Calibri" panose="020F0502020204030204" pitchFamily="34" charset="0"/>
                <a:ea typeface="楷体" panose="02010609060101010101" pitchFamily="49" charset="-122"/>
                <a:cs typeface="Calibri" panose="020F0502020204030204" pitchFamily="34" charset="0"/>
              </a:rPr>
              <a:t>的交叉项显著，因此不能去掉）</a:t>
            </a:r>
            <a:endParaRPr lang="en-US" altLang="zh-CN" dirty="0">
              <a:latin typeface="Calibri" panose="020F0502020204030204" pitchFamily="34" charset="0"/>
              <a:ea typeface="楷体" panose="02010609060101010101" pitchFamily="49" charset="-122"/>
              <a:cs typeface="Calibri" panose="020F0502020204030204" pitchFamily="34" charset="0"/>
            </a:endParaRPr>
          </a:p>
          <a:p>
            <a:pPr marL="285750" indent="-285750" algn="just">
              <a:lnSpc>
                <a:spcPct val="120000"/>
              </a:lnSpc>
              <a:buFont typeface="Wingdings" panose="05000000000000000000" pitchFamily="2" charset="2"/>
              <a:buChar char="Ø"/>
            </a:pPr>
            <a:r>
              <a:rPr lang="zh-CN" altLang="zh-CN" dirty="0">
                <a:latin typeface="Calibri" panose="020F0502020204030204" pitchFamily="34" charset="0"/>
                <a:ea typeface="楷体" panose="02010609060101010101" pitchFamily="49" charset="-122"/>
                <a:cs typeface="Calibri" panose="020F0502020204030204" pitchFamily="34" charset="0"/>
              </a:rPr>
              <a:t>比较温度和水的硬度指标，发现温度使回归</a:t>
            </a:r>
            <a:r>
              <a:rPr lang="en-US" altLang="zh-CN" dirty="0">
                <a:latin typeface="Calibri" panose="020F0502020204030204" pitchFamily="34" charset="0"/>
                <a:ea typeface="楷体" panose="02010609060101010101" pitchFamily="49" charset="-122"/>
                <a:cs typeface="Calibri" panose="020F0502020204030204" pitchFamily="34" charset="0"/>
              </a:rPr>
              <a:t>SSE</a:t>
            </a:r>
            <a:r>
              <a:rPr lang="zh-CN" altLang="zh-CN" dirty="0">
                <a:latin typeface="Calibri" panose="020F0502020204030204" pitchFamily="34" charset="0"/>
                <a:ea typeface="楷体" panose="02010609060101010101" pitchFamily="49" charset="-122"/>
                <a:cs typeface="Calibri" panose="020F0502020204030204" pitchFamily="34" charset="0"/>
              </a:rPr>
              <a:t>减小</a:t>
            </a:r>
            <a:r>
              <a:rPr lang="zh-CN" altLang="en-US" dirty="0">
                <a:latin typeface="Calibri" panose="020F0502020204030204" pitchFamily="34" charset="0"/>
                <a:ea typeface="楷体" panose="02010609060101010101" pitchFamily="49" charset="-122"/>
                <a:cs typeface="Calibri" panose="020F0502020204030204" pitchFamily="34" charset="0"/>
              </a:rPr>
              <a:t>得</a:t>
            </a:r>
            <a:r>
              <a:rPr lang="zh-CN" altLang="zh-CN" dirty="0">
                <a:latin typeface="Calibri" panose="020F0502020204030204" pitchFamily="34" charset="0"/>
                <a:ea typeface="楷体" panose="02010609060101010101" pitchFamily="49" charset="-122"/>
                <a:cs typeface="Calibri" panose="020F0502020204030204" pitchFamily="34" charset="0"/>
              </a:rPr>
              <a:t>更少，去掉温度指标。</a:t>
            </a:r>
            <a:endParaRPr lang="en-US" altLang="zh-CN" dirty="0">
              <a:latin typeface="Calibri" panose="020F0502020204030204" pitchFamily="34" charset="0"/>
              <a:ea typeface="楷体" panose="02010609060101010101" pitchFamily="49" charset="-122"/>
              <a:cs typeface="Calibri" panose="020F0502020204030204" pitchFamily="34" charset="0"/>
            </a:endParaRPr>
          </a:p>
          <a:p>
            <a:pPr marL="285750" indent="-285750" algn="just">
              <a:lnSpc>
                <a:spcPct val="120000"/>
              </a:lnSpc>
              <a:buFont typeface="Wingdings" panose="05000000000000000000" pitchFamily="2" charset="2"/>
              <a:buChar char="Ø"/>
            </a:pPr>
            <a:r>
              <a:rPr lang="zh-CN" altLang="zh-CN" dirty="0">
                <a:latin typeface="Calibri" panose="020F0502020204030204" pitchFamily="34" charset="0"/>
                <a:ea typeface="楷体" panose="02010609060101010101" pitchFamily="49" charset="-122"/>
                <a:cs typeface="Calibri" panose="020F0502020204030204" pitchFamily="34" charset="0"/>
              </a:rPr>
              <a:t>去掉水的硬度指标，</a:t>
            </a:r>
            <a:r>
              <a:rPr lang="zh-CN" altLang="en-US" dirty="0">
                <a:latin typeface="Calibri" panose="020F0502020204030204" pitchFamily="34" charset="0"/>
                <a:ea typeface="楷体" panose="02010609060101010101" pitchFamily="49" charset="-122"/>
                <a:cs typeface="Calibri" panose="020F0502020204030204" pitchFamily="34" charset="0"/>
              </a:rPr>
              <a:t>得到回归结果</a:t>
            </a:r>
            <a:r>
              <a:rPr lang="zh-CN" altLang="zh-CN" dirty="0">
                <a:latin typeface="Calibri" panose="020F0502020204030204" pitchFamily="34" charset="0"/>
                <a:ea typeface="楷体" panose="02010609060101010101" pitchFamily="49" charset="-122"/>
                <a:cs typeface="Calibri" panose="020F0502020204030204" pitchFamily="34" charset="0"/>
              </a:rPr>
              <a:t>如表所示。</a:t>
            </a:r>
          </a:p>
        </p:txBody>
      </p:sp>
      <p:pic>
        <p:nvPicPr>
          <p:cNvPr id="6" name="图片 5"/>
          <p:cNvPicPr/>
          <p:nvPr/>
        </p:nvPicPr>
        <p:blipFill>
          <a:blip r:embed="rId3">
            <a:extLst>
              <a:ext uri="{28A0092B-C50C-407E-A947-70E740481C1C}">
                <a14:useLocalDpi xmlns:a14="http://schemas.microsoft.com/office/drawing/2010/main" val="0"/>
              </a:ext>
            </a:extLst>
          </a:blip>
          <a:srcRect/>
          <a:stretch>
            <a:fillRect/>
          </a:stretch>
        </p:blipFill>
        <p:spPr>
          <a:xfrm>
            <a:off x="1561375" y="3354387"/>
            <a:ext cx="6125299" cy="3255797"/>
          </a:xfrm>
          <a:prstGeom prst="rect">
            <a:avLst/>
          </a:prstGeom>
          <a:noFill/>
          <a:ln>
            <a:noFill/>
          </a:ln>
        </p:spPr>
      </p:pic>
      <p:sp>
        <p:nvSpPr>
          <p:cNvPr id="7" name="矩形 6"/>
          <p:cNvSpPr/>
          <p:nvPr/>
        </p:nvSpPr>
        <p:spPr>
          <a:xfrm>
            <a:off x="4331291" y="5324474"/>
            <a:ext cx="564559" cy="128570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07517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01413" y="2828544"/>
            <a:ext cx="7376955" cy="1438656"/>
          </a:xfrm>
        </p:spPr>
        <p:txBody>
          <a:bodyPr>
            <a:noAutofit/>
          </a:bodyPr>
          <a:lstStyle/>
          <a:p>
            <a:pPr algn="ctr">
              <a:lnSpc>
                <a:spcPct val="140000"/>
              </a:lnSpc>
              <a:spcBef>
                <a:spcPts val="0"/>
              </a:spcBef>
              <a:spcAft>
                <a:spcPts val="1200"/>
              </a:spcAft>
            </a:pPr>
            <a:r>
              <a:rPr lang="zh-CN" altLang="en-US" sz="7200" b="1" dirty="0">
                <a:solidFill>
                  <a:srgbClr val="751718"/>
                </a:solidFill>
              </a:rPr>
              <a:t>谢 谢！</a:t>
            </a:r>
          </a:p>
          <a:p>
            <a:endParaRPr lang="en-US" altLang="zh-CN" sz="7200" b="1" dirty="0"/>
          </a:p>
        </p:txBody>
      </p:sp>
    </p:spTree>
    <p:extLst>
      <p:ext uri="{BB962C8B-B14F-4D97-AF65-F5344CB8AC3E}">
        <p14:creationId xmlns:p14="http://schemas.microsoft.com/office/powerpoint/2010/main" val="2661904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4000" b="1" dirty="0">
                <a:solidFill>
                  <a:srgbClr val="751718"/>
                </a:solidFill>
                <a:cs typeface="+mn-cs"/>
              </a:rPr>
              <a:t>二 数据来源与变量说明</a:t>
            </a:r>
          </a:p>
        </p:txBody>
      </p:sp>
      <p:sp>
        <p:nvSpPr>
          <p:cNvPr id="2" name="内容占位符 1"/>
          <p:cNvSpPr>
            <a:spLocks noGrp="1"/>
          </p:cNvSpPr>
          <p:nvPr>
            <p:ph idx="1"/>
          </p:nvPr>
        </p:nvSpPr>
        <p:spPr>
          <a:xfrm>
            <a:off x="612000" y="1407709"/>
            <a:ext cx="7920000" cy="1170705"/>
          </a:xfrm>
        </p:spPr>
        <p:txBody>
          <a:bodyPr wrap="square">
            <a:spAutoFit/>
          </a:bodyPr>
          <a:lstStyle/>
          <a:p>
            <a:pPr algn="just" defTabSz="914400">
              <a:lnSpc>
                <a:spcPct val="120000"/>
              </a:lnSpc>
              <a:spcBef>
                <a:spcPts val="0"/>
              </a:spcBef>
              <a:spcAft>
                <a:spcPts val="0"/>
              </a:spcAft>
            </a:pPr>
            <a:r>
              <a:rPr lang="zh-CN" altLang="en-US" sz="2000" dirty="0">
                <a:latin typeface="Calibri" panose="020F0502020204030204" pitchFamily="34" charset="0"/>
                <a:cs typeface="Calibri" panose="020F0502020204030204" pitchFamily="34" charset="0"/>
              </a:rPr>
              <a:t>本案例使用数据集主要包含城市级别的</a:t>
            </a:r>
            <a:r>
              <a:rPr lang="zh-CN" altLang="en-US" sz="2000" dirty="0">
                <a:solidFill>
                  <a:srgbClr val="C00000"/>
                </a:solidFill>
                <a:latin typeface="Calibri" panose="020F0502020204030204" pitchFamily="34" charset="0"/>
                <a:cs typeface="Calibri" panose="020F0502020204030204" pitchFamily="34" charset="0"/>
              </a:rPr>
              <a:t>婴儿死亡率、地理信息、人口因素、使用的供水管道类型、水质因素以及气象因素</a:t>
            </a:r>
            <a:r>
              <a:rPr lang="zh-CN" altLang="en-US" sz="2000" dirty="0">
                <a:latin typeface="Calibri" panose="020F0502020204030204" pitchFamily="34" charset="0"/>
                <a:cs typeface="Calibri" panose="020F0502020204030204" pitchFamily="34" charset="0"/>
              </a:rPr>
              <a:t>等变量数据（</a:t>
            </a:r>
            <a:r>
              <a:rPr lang="en-US" altLang="zh-CN" sz="2000" dirty="0">
                <a:latin typeface="Calibri" panose="020F0502020204030204" pitchFamily="34" charset="0"/>
                <a:cs typeface="Calibri" panose="020F0502020204030204" pitchFamily="34" charset="0"/>
              </a:rPr>
              <a:t>Clay et al., 2014</a:t>
            </a:r>
            <a:r>
              <a:rPr lang="zh-CN" altLang="en-US" sz="2000" dirty="0">
                <a:latin typeface="Calibri" panose="020F0502020204030204" pitchFamily="34" charset="0"/>
                <a:cs typeface="Calibri" panose="020F0502020204030204" pitchFamily="34" charset="0"/>
              </a:rPr>
              <a:t>），变量说明如下表所示。</a:t>
            </a:r>
          </a:p>
        </p:txBody>
      </p:sp>
      <p:pic>
        <p:nvPicPr>
          <p:cNvPr id="5" name="Picture 4">
            <a:extLst>
              <a:ext uri="{FF2B5EF4-FFF2-40B4-BE49-F238E27FC236}">
                <a16:creationId xmlns:a16="http://schemas.microsoft.com/office/drawing/2014/main" id="{D191B704-8B8D-B244-AC37-00424973D30B}"/>
              </a:ext>
            </a:extLst>
          </p:cNvPr>
          <p:cNvPicPr>
            <a:picLocks noChangeAspect="1"/>
          </p:cNvPicPr>
          <p:nvPr/>
        </p:nvPicPr>
        <p:blipFill rotWithShape="1">
          <a:blip r:embed="rId2"/>
          <a:srcRect t="5197"/>
          <a:stretch/>
        </p:blipFill>
        <p:spPr>
          <a:xfrm>
            <a:off x="1340180" y="2637789"/>
            <a:ext cx="6463640" cy="3961089"/>
          </a:xfrm>
          <a:prstGeom prst="rect">
            <a:avLst/>
          </a:prstGeom>
        </p:spPr>
      </p:pic>
    </p:spTree>
    <p:extLst>
      <p:ext uri="{BB962C8B-B14F-4D97-AF65-F5344CB8AC3E}">
        <p14:creationId xmlns:p14="http://schemas.microsoft.com/office/powerpoint/2010/main" val="260316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4000" b="1" dirty="0">
                <a:solidFill>
                  <a:srgbClr val="751718"/>
                </a:solidFill>
                <a:cs typeface="+mn-cs"/>
              </a:rPr>
              <a:t>二 数据来源与变量说明</a:t>
            </a:r>
          </a:p>
        </p:txBody>
      </p:sp>
      <p:sp>
        <p:nvSpPr>
          <p:cNvPr id="2" name="内容占位符 1"/>
          <p:cNvSpPr>
            <a:spLocks noGrp="1"/>
          </p:cNvSpPr>
          <p:nvPr>
            <p:ph idx="1"/>
          </p:nvPr>
        </p:nvSpPr>
        <p:spPr>
          <a:xfrm>
            <a:off x="612000" y="4889422"/>
            <a:ext cx="7920000" cy="1395254"/>
          </a:xfrm>
        </p:spPr>
        <p:txBody>
          <a:bodyPr wrap="square">
            <a:spAutoFit/>
          </a:bodyPr>
          <a:lstStyle/>
          <a:p>
            <a:pPr algn="just">
              <a:lnSpc>
                <a:spcPct val="120000"/>
              </a:lnSpc>
            </a:pPr>
            <a:r>
              <a:rPr lang="zh-CN" altLang="en-US" sz="1800" dirty="0">
                <a:solidFill>
                  <a:prstClr val="black"/>
                </a:solidFill>
                <a:latin typeface="Calibri" panose="020F0502020204030204" pitchFamily="34" charset="0"/>
                <a:cs typeface="Calibri" panose="020F0502020204030204" pitchFamily="34" charset="0"/>
              </a:rPr>
              <a:t>基于此，</a:t>
            </a:r>
            <a:r>
              <a:rPr lang="zh-CN" altLang="zh-CN" sz="1800" dirty="0">
                <a:solidFill>
                  <a:prstClr val="black"/>
                </a:solidFill>
                <a:latin typeface="Calibri" panose="020F0502020204030204" pitchFamily="34" charset="0"/>
                <a:cs typeface="Calibri" panose="020F0502020204030204" pitchFamily="34" charset="0"/>
              </a:rPr>
              <a:t>本案例利用</a:t>
            </a:r>
            <a:r>
              <a:rPr lang="en-US" altLang="zh-CN" sz="1800" dirty="0">
                <a:solidFill>
                  <a:srgbClr val="C00000"/>
                </a:solidFill>
                <a:latin typeface="Calibri" panose="020F0502020204030204" pitchFamily="34" charset="0"/>
                <a:cs typeface="Calibri" panose="020F0502020204030204" pitchFamily="34" charset="0"/>
              </a:rPr>
              <a:t>1900</a:t>
            </a:r>
            <a:r>
              <a:rPr lang="zh-CN" altLang="zh-CN" sz="1800" dirty="0">
                <a:solidFill>
                  <a:srgbClr val="C00000"/>
                </a:solidFill>
                <a:latin typeface="Calibri" panose="020F0502020204030204" pitchFamily="34" charset="0"/>
                <a:cs typeface="Calibri" panose="020F0502020204030204" pitchFamily="34" charset="0"/>
              </a:rPr>
              <a:t>年</a:t>
            </a:r>
            <a:r>
              <a:rPr lang="zh-CN" altLang="zh-CN" sz="1800" dirty="0">
                <a:solidFill>
                  <a:prstClr val="black"/>
                </a:solidFill>
                <a:latin typeface="Calibri" panose="020F0502020204030204" pitchFamily="34" charset="0"/>
                <a:cs typeface="Calibri" panose="020F0502020204030204" pitchFamily="34" charset="0"/>
              </a:rPr>
              <a:t>美国</a:t>
            </a:r>
            <a:r>
              <a:rPr lang="en-US" altLang="zh-CN" sz="1800" dirty="0">
                <a:solidFill>
                  <a:srgbClr val="C00000"/>
                </a:solidFill>
                <a:latin typeface="Calibri" panose="020F0502020204030204" pitchFamily="34" charset="0"/>
                <a:cs typeface="Calibri" panose="020F0502020204030204" pitchFamily="34" charset="0"/>
              </a:rPr>
              <a:t>172</a:t>
            </a:r>
            <a:r>
              <a:rPr lang="zh-CN" altLang="zh-CN" sz="1800" dirty="0">
                <a:solidFill>
                  <a:srgbClr val="C00000"/>
                </a:solidFill>
                <a:latin typeface="Calibri" panose="020F0502020204030204" pitchFamily="34" charset="0"/>
                <a:cs typeface="Calibri" panose="020F0502020204030204" pitchFamily="34" charset="0"/>
              </a:rPr>
              <a:t>个大中型城市</a:t>
            </a:r>
            <a:r>
              <a:rPr lang="zh-CN" altLang="zh-CN" sz="1800" dirty="0">
                <a:solidFill>
                  <a:prstClr val="black"/>
                </a:solidFill>
                <a:latin typeface="Calibri" panose="020F0502020204030204" pitchFamily="34" charset="0"/>
                <a:cs typeface="Calibri" panose="020F0502020204030204" pitchFamily="34" charset="0"/>
              </a:rPr>
              <a:t>数据（这些城市包含了美国</a:t>
            </a:r>
            <a:r>
              <a:rPr lang="en-US" altLang="zh-CN" sz="1800" dirty="0">
                <a:solidFill>
                  <a:prstClr val="black"/>
                </a:solidFill>
                <a:latin typeface="Calibri" panose="020F0502020204030204" pitchFamily="34" charset="0"/>
                <a:cs typeface="Calibri" panose="020F0502020204030204" pitchFamily="34" charset="0"/>
              </a:rPr>
              <a:t>84%</a:t>
            </a:r>
            <a:r>
              <a:rPr lang="zh-CN" altLang="zh-CN" sz="1800" dirty="0">
                <a:solidFill>
                  <a:prstClr val="black"/>
                </a:solidFill>
                <a:latin typeface="Calibri" panose="020F0502020204030204" pitchFamily="34" charset="0"/>
                <a:cs typeface="Calibri" panose="020F0502020204030204" pitchFamily="34" charset="0"/>
              </a:rPr>
              <a:t>的人口），数据主要包含了城市级别的</a:t>
            </a:r>
            <a:r>
              <a:rPr lang="zh-CN" altLang="zh-CN" sz="1800" dirty="0">
                <a:solidFill>
                  <a:srgbClr val="C00000"/>
                </a:solidFill>
                <a:latin typeface="Calibri" panose="020F0502020204030204" pitchFamily="34" charset="0"/>
                <a:cs typeface="Calibri" panose="020F0502020204030204" pitchFamily="34" charset="0"/>
              </a:rPr>
              <a:t>死亡率、人口</a:t>
            </a:r>
            <a:r>
              <a:rPr lang="zh-CN" altLang="en-US" sz="1800" dirty="0">
                <a:solidFill>
                  <a:srgbClr val="C00000"/>
                </a:solidFill>
                <a:latin typeface="Calibri" panose="020F0502020204030204" pitchFamily="34" charset="0"/>
                <a:cs typeface="Calibri" panose="020F0502020204030204" pitchFamily="34" charset="0"/>
              </a:rPr>
              <a:t>因素</a:t>
            </a:r>
            <a:r>
              <a:rPr lang="zh-CN" altLang="zh-CN" sz="1800" dirty="0">
                <a:solidFill>
                  <a:srgbClr val="C00000"/>
                </a:solidFill>
                <a:latin typeface="Calibri" panose="020F0502020204030204" pitchFamily="34" charset="0"/>
                <a:cs typeface="Calibri" panose="020F0502020204030204" pitchFamily="34" charset="0"/>
              </a:rPr>
              <a:t>、使用的供水管道类型和水质因素以及州内</a:t>
            </a:r>
            <a:r>
              <a:rPr lang="zh-CN" altLang="en-US" sz="1800" dirty="0">
                <a:solidFill>
                  <a:srgbClr val="C00000"/>
                </a:solidFill>
                <a:latin typeface="Calibri" panose="020F0502020204030204" pitchFamily="34" charset="0"/>
                <a:cs typeface="Calibri" panose="020F0502020204030204" pitchFamily="34" charset="0"/>
              </a:rPr>
              <a:t>气象因素</a:t>
            </a:r>
            <a:r>
              <a:rPr lang="zh-CN" altLang="zh-CN" sz="1800" dirty="0">
                <a:solidFill>
                  <a:prstClr val="black"/>
                </a:solidFill>
                <a:latin typeface="Calibri" panose="020F0502020204030204" pitchFamily="34" charset="0"/>
                <a:cs typeface="Calibri" panose="020F0502020204030204" pitchFamily="34" charset="0"/>
              </a:rPr>
              <a:t>作为控制变量，研究铅的暴露量与婴儿死亡率间的关系。</a:t>
            </a:r>
            <a:endParaRPr lang="zh-CN" altLang="en-US" sz="1800" dirty="0">
              <a:solidFill>
                <a:prstClr val="black"/>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BB44D773-127C-BD42-B508-98E7F3E6EC16}"/>
              </a:ext>
            </a:extLst>
          </p:cNvPr>
          <p:cNvSpPr/>
          <p:nvPr/>
        </p:nvSpPr>
        <p:spPr>
          <a:xfrm>
            <a:off x="612000" y="1386762"/>
            <a:ext cx="7920000" cy="3389646"/>
          </a:xfrm>
          <a:prstGeom prst="rect">
            <a:avLst/>
          </a:prstGeom>
        </p:spPr>
        <p:txBody>
          <a:bodyPr wrap="square">
            <a:spAutoFit/>
          </a:bodyPr>
          <a:lstStyle/>
          <a:p>
            <a:pPr marL="285750" lvl="0" indent="-285750" algn="just" defTabSz="514350">
              <a:lnSpc>
                <a:spcPct val="120000"/>
              </a:lnSpc>
              <a:buFont typeface="Wingdings" pitchFamily="2" charset="2"/>
              <a:buChar char="Ø"/>
            </a:pP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死亡率是衡量人口健康的基本指标，高水平的铅暴露通常会造成成人发病而不是死亡，而婴儿对铅高度敏感，因此</a:t>
            </a:r>
            <a:r>
              <a:rPr lang="zh-CN" altLang="en-US" dirty="0">
                <a:solidFill>
                  <a:srgbClr val="C00000"/>
                </a:solidFill>
                <a:latin typeface="Calibri" panose="020F0502020204030204" pitchFamily="34" charset="0"/>
                <a:ea typeface="楷体" panose="02010609060101010101" pitchFamily="49" charset="-122"/>
                <a:cs typeface="Calibri" panose="020F0502020204030204" pitchFamily="34" charset="0"/>
              </a:rPr>
              <a:t>本案例选取婴儿死亡率作为衡量铅暴露对人口健康影响的指标，也就是本案例的因变量</a:t>
            </a: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a:t>
            </a:r>
            <a:endParaRPr lang="en-US" altLang="zh-CN" dirty="0">
              <a:solidFill>
                <a:prstClr val="black"/>
              </a:solidFill>
              <a:latin typeface="Calibri" panose="020F0502020204030204" pitchFamily="34" charset="0"/>
              <a:ea typeface="楷体" panose="02010609060101010101" pitchFamily="49" charset="-122"/>
              <a:cs typeface="Calibri" panose="020F0502020204030204" pitchFamily="34" charset="0"/>
            </a:endParaRPr>
          </a:p>
          <a:p>
            <a:pPr marL="285750" lvl="0" indent="-285750" algn="just" defTabSz="514350">
              <a:lnSpc>
                <a:spcPct val="120000"/>
              </a:lnSpc>
              <a:buFont typeface="Wingdings" pitchFamily="2" charset="2"/>
              <a:buChar char="Ø"/>
            </a:pP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根据相关资料，可使用供水管道类型（</a:t>
            </a:r>
            <a:r>
              <a:rPr lang="en-US" altLang="zh-CN" dirty="0">
                <a:solidFill>
                  <a:prstClr val="black"/>
                </a:solidFill>
                <a:latin typeface="Calibri" panose="020F0502020204030204" pitchFamily="34" charset="0"/>
                <a:ea typeface="楷体" panose="02010609060101010101" pitchFamily="49" charset="-122"/>
                <a:cs typeface="Calibri" panose="020F0502020204030204" pitchFamily="34" charset="0"/>
              </a:rPr>
              <a:t>lead</a:t>
            </a: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）衡量水源性铅暴露的状态，而管道作为输送水源的载体，其本身可能受到水质因素的影响，因此纳入</a:t>
            </a:r>
            <a:r>
              <a:rPr lang="zh-CN" altLang="en-US" b="1" dirty="0">
                <a:solidFill>
                  <a:srgbClr val="C00000"/>
                </a:solidFill>
                <a:latin typeface="Calibri" panose="020F0502020204030204" pitchFamily="34" charset="0"/>
                <a:ea typeface="楷体" panose="02010609060101010101" pitchFamily="49" charset="-122"/>
                <a:cs typeface="Calibri" panose="020F0502020204030204" pitchFamily="34" charset="0"/>
              </a:rPr>
              <a:t>水质因素</a:t>
            </a: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相关评价变量酸碱度（</a:t>
            </a:r>
            <a:r>
              <a:rPr lang="en-US" altLang="zh-CN" dirty="0">
                <a:solidFill>
                  <a:prstClr val="black"/>
                </a:solidFill>
                <a:latin typeface="Calibri" panose="020F0502020204030204" pitchFamily="34" charset="0"/>
                <a:ea typeface="楷体" panose="02010609060101010101" pitchFamily="49" charset="-122"/>
                <a:cs typeface="Calibri" panose="020F0502020204030204" pitchFamily="34" charset="0"/>
              </a:rPr>
              <a:t>pH</a:t>
            </a: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）和硬度（</a:t>
            </a:r>
            <a:r>
              <a:rPr lang="en-US" altLang="zh-CN" dirty="0">
                <a:solidFill>
                  <a:prstClr val="black"/>
                </a:solidFill>
                <a:latin typeface="Calibri" panose="020F0502020204030204" pitchFamily="34" charset="0"/>
                <a:ea typeface="楷体" panose="02010609060101010101" pitchFamily="49" charset="-122"/>
                <a:cs typeface="Calibri" panose="020F0502020204030204" pitchFamily="34" charset="0"/>
              </a:rPr>
              <a:t>hardness</a:t>
            </a: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），特别是酸碱度（</a:t>
            </a:r>
            <a:r>
              <a:rPr lang="en-US" altLang="zh-CN" dirty="0">
                <a:solidFill>
                  <a:prstClr val="black"/>
                </a:solidFill>
                <a:latin typeface="Calibri" panose="020F0502020204030204" pitchFamily="34" charset="0"/>
                <a:ea typeface="楷体" panose="02010609060101010101" pitchFamily="49" charset="-122"/>
                <a:cs typeface="Calibri" panose="020F0502020204030204" pitchFamily="34" charset="0"/>
              </a:rPr>
              <a:t>pH</a:t>
            </a: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），酸碱度决定了水溶解管道上铅的能力，进而决定了水中铅的含量。</a:t>
            </a:r>
            <a:endParaRPr lang="en-US" altLang="zh-CN" dirty="0">
              <a:solidFill>
                <a:prstClr val="black"/>
              </a:solidFill>
              <a:latin typeface="Calibri" panose="020F0502020204030204" pitchFamily="34" charset="0"/>
              <a:ea typeface="楷体" panose="02010609060101010101" pitchFamily="49" charset="-122"/>
              <a:cs typeface="Calibri" panose="020F0502020204030204" pitchFamily="34" charset="0"/>
            </a:endParaRPr>
          </a:p>
          <a:p>
            <a:pPr marL="285750" lvl="0" indent="-285750" algn="just" defTabSz="514350">
              <a:lnSpc>
                <a:spcPct val="120000"/>
              </a:lnSpc>
              <a:buFont typeface="Wingdings" pitchFamily="2" charset="2"/>
              <a:buChar char="Ø"/>
            </a:pP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除此之外，婴儿死亡率还可能受到本地</a:t>
            </a:r>
            <a:r>
              <a:rPr lang="zh-CN" altLang="en-US" b="1" dirty="0">
                <a:solidFill>
                  <a:srgbClr val="C00000"/>
                </a:solidFill>
                <a:latin typeface="Calibri" panose="020F0502020204030204" pitchFamily="34" charset="0"/>
                <a:ea typeface="楷体" panose="02010609060101010101" pitchFamily="49" charset="-122"/>
                <a:cs typeface="Calibri" panose="020F0502020204030204" pitchFamily="34" charset="0"/>
              </a:rPr>
              <a:t>人口因素</a:t>
            </a: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和</a:t>
            </a:r>
            <a:r>
              <a:rPr lang="zh-CN" altLang="en-US" b="1" dirty="0">
                <a:solidFill>
                  <a:srgbClr val="C00000"/>
                </a:solidFill>
                <a:latin typeface="Calibri" panose="020F0502020204030204" pitchFamily="34" charset="0"/>
                <a:ea typeface="楷体" panose="02010609060101010101" pitchFamily="49" charset="-122"/>
                <a:cs typeface="Calibri" panose="020F0502020204030204" pitchFamily="34" charset="0"/>
              </a:rPr>
              <a:t>气象因素</a:t>
            </a: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的影响，因此纳入人口因素变量（如城市人口、平均年龄、婴儿在外国出生的人口比率、伤寒死亡率等）和气象因素变量（州内平均降水量、州内平均温度）。</a:t>
            </a:r>
          </a:p>
        </p:txBody>
      </p:sp>
    </p:spTree>
    <p:extLst>
      <p:ext uri="{BB962C8B-B14F-4D97-AF65-F5344CB8AC3E}">
        <p14:creationId xmlns:p14="http://schemas.microsoft.com/office/powerpoint/2010/main" val="2225701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sz="4000" b="1" dirty="0">
                <a:solidFill>
                  <a:srgbClr val="751718"/>
                </a:solidFill>
                <a:cs typeface="+mn-cs"/>
              </a:rPr>
              <a:t>研究问题</a:t>
            </a:r>
          </a:p>
        </p:txBody>
      </p:sp>
      <p:sp>
        <p:nvSpPr>
          <p:cNvPr id="7" name="内容占位符 1"/>
          <p:cNvSpPr>
            <a:spLocks noGrp="1"/>
          </p:cNvSpPr>
          <p:nvPr>
            <p:ph idx="1"/>
          </p:nvPr>
        </p:nvSpPr>
        <p:spPr>
          <a:xfrm>
            <a:off x="404621" y="1435609"/>
            <a:ext cx="8098111" cy="4898679"/>
          </a:xfrm>
        </p:spPr>
        <p:txBody>
          <a:bodyPr>
            <a:noAutofit/>
          </a:bodyPr>
          <a:lstStyle/>
          <a:p>
            <a:pPr marL="585788" lvl="1" indent="-457200" algn="just">
              <a:lnSpc>
                <a:spcPct val="130000"/>
              </a:lnSpc>
              <a:spcBef>
                <a:spcPts val="600"/>
              </a:spcBef>
              <a:spcAft>
                <a:spcPts val="600"/>
              </a:spcAft>
              <a:buFont typeface="Wingdings" panose="05000000000000000000" pitchFamily="2" charset="2"/>
              <a:buChar char="Ø"/>
            </a:pPr>
            <a:r>
              <a:rPr lang="zh-CN" altLang="zh-CN" sz="2000" b="1" dirty="0"/>
              <a:t>对可能影响美国各城市的变量进行描述性统计</a:t>
            </a:r>
            <a:endParaRPr lang="en-US" altLang="zh-CN" sz="2000" b="1" dirty="0"/>
          </a:p>
          <a:p>
            <a:pPr marL="800100" lvl="3" indent="-285750" algn="just">
              <a:lnSpc>
                <a:spcPct val="130000"/>
              </a:lnSpc>
              <a:spcBef>
                <a:spcPts val="0"/>
              </a:spcBef>
              <a:spcAft>
                <a:spcPts val="0"/>
              </a:spcAft>
              <a:buFont typeface="Arial" panose="020B0604020202020204" pitchFamily="34" charset="0"/>
              <a:buChar char="•"/>
            </a:pPr>
            <a:r>
              <a:rPr lang="zh-CN" altLang="en-US" sz="1900" dirty="0"/>
              <a:t>绘制统计图形</a:t>
            </a:r>
            <a:endParaRPr lang="en-US" altLang="zh-CN" sz="1900" dirty="0"/>
          </a:p>
          <a:p>
            <a:pPr marL="800100" lvl="3" indent="-285750" algn="just">
              <a:lnSpc>
                <a:spcPct val="130000"/>
              </a:lnSpc>
              <a:spcBef>
                <a:spcPts val="0"/>
              </a:spcBef>
              <a:spcAft>
                <a:spcPts val="0"/>
              </a:spcAft>
              <a:buFont typeface="Arial" panose="020B0604020202020204" pitchFamily="34" charset="0"/>
              <a:buChar char="•"/>
            </a:pPr>
            <a:r>
              <a:rPr lang="zh-CN" altLang="en-US" sz="1900" dirty="0"/>
              <a:t>计算描述性统计量</a:t>
            </a:r>
            <a:endParaRPr lang="en-US" altLang="zh-CN" sz="1900" dirty="0"/>
          </a:p>
          <a:p>
            <a:pPr marL="585788" lvl="1" indent="-457200" algn="just">
              <a:lnSpc>
                <a:spcPct val="130000"/>
              </a:lnSpc>
              <a:spcBef>
                <a:spcPts val="600"/>
              </a:spcBef>
              <a:spcAft>
                <a:spcPts val="600"/>
              </a:spcAft>
              <a:buFont typeface="Wingdings" panose="05000000000000000000" pitchFamily="2" charset="2"/>
              <a:buChar char="Ø"/>
            </a:pPr>
            <a:r>
              <a:rPr lang="zh-CN" altLang="zh-CN" sz="2000" b="1" dirty="0"/>
              <a:t>根据数据提出问题并进行假设检验</a:t>
            </a:r>
            <a:endParaRPr lang="en-US" altLang="zh-CN" sz="2000" b="1" dirty="0"/>
          </a:p>
          <a:p>
            <a:pPr marL="800100" lvl="3" indent="-285750" algn="just">
              <a:lnSpc>
                <a:spcPct val="130000"/>
              </a:lnSpc>
              <a:spcBef>
                <a:spcPts val="0"/>
              </a:spcBef>
              <a:spcAft>
                <a:spcPts val="0"/>
              </a:spcAft>
              <a:buFont typeface="Arial" panose="020B0604020202020204" pitchFamily="34" charset="0"/>
              <a:buChar char="•"/>
            </a:pPr>
            <a:r>
              <a:rPr lang="zh-CN" altLang="en-US" sz="1900" dirty="0"/>
              <a:t>列联表独立性检验（城市人口数量和含铅管道使用的独立性检验）</a:t>
            </a:r>
            <a:endParaRPr lang="en-US" altLang="zh-CN" sz="1900" dirty="0"/>
          </a:p>
          <a:p>
            <a:pPr marL="800100" lvl="3" indent="-285750" algn="just">
              <a:lnSpc>
                <a:spcPct val="130000"/>
              </a:lnSpc>
              <a:spcBef>
                <a:spcPts val="0"/>
              </a:spcBef>
              <a:spcAft>
                <a:spcPts val="0"/>
              </a:spcAft>
              <a:buFont typeface="Arial" panose="020B0604020202020204" pitchFamily="34" charset="0"/>
              <a:buChar char="•"/>
            </a:pPr>
            <a:r>
              <a:rPr lang="zh-CN" altLang="en-US" sz="1900" dirty="0"/>
              <a:t>单因素方差分析（含铅管道的使用对婴儿死亡率是否有显著影响？）</a:t>
            </a:r>
            <a:endParaRPr lang="en-US" altLang="zh-CN" sz="1900" dirty="0"/>
          </a:p>
          <a:p>
            <a:pPr marL="800100" lvl="3" indent="-285750" algn="just">
              <a:lnSpc>
                <a:spcPct val="130000"/>
              </a:lnSpc>
              <a:spcBef>
                <a:spcPts val="0"/>
              </a:spcBef>
              <a:spcAft>
                <a:spcPts val="0"/>
              </a:spcAft>
              <a:buFont typeface="Arial" panose="020B0604020202020204" pitchFamily="34" charset="0"/>
              <a:buChar char="•"/>
            </a:pPr>
            <a:r>
              <a:rPr lang="zh-CN" altLang="en-US" sz="1900" dirty="0"/>
              <a:t>大样本</a:t>
            </a:r>
            <a:r>
              <a:rPr lang="en-US" altLang="zh-CN" sz="1900" dirty="0"/>
              <a:t>Z</a:t>
            </a:r>
            <a:r>
              <a:rPr lang="zh-CN" altLang="en-US" sz="1900" dirty="0"/>
              <a:t>检验（非正态总体的假设检验）</a:t>
            </a:r>
            <a:endParaRPr lang="en-US" altLang="zh-CN" sz="1900" dirty="0"/>
          </a:p>
          <a:p>
            <a:pPr marL="585788" lvl="1" indent="-457200" algn="just">
              <a:lnSpc>
                <a:spcPct val="130000"/>
              </a:lnSpc>
              <a:spcBef>
                <a:spcPts val="600"/>
              </a:spcBef>
              <a:spcAft>
                <a:spcPts val="600"/>
              </a:spcAft>
              <a:buFont typeface="Wingdings" panose="05000000000000000000" pitchFamily="2" charset="2"/>
              <a:buChar char="Ø"/>
            </a:pPr>
            <a:r>
              <a:rPr lang="zh-CN" altLang="zh-CN" sz="2000" b="1" dirty="0"/>
              <a:t>建立多元回归模型</a:t>
            </a:r>
            <a:endParaRPr lang="en-US" altLang="zh-CN" sz="2000" b="1" dirty="0"/>
          </a:p>
          <a:p>
            <a:pPr marL="800100" lvl="3" indent="-285750" algn="just">
              <a:lnSpc>
                <a:spcPct val="130000"/>
              </a:lnSpc>
              <a:spcBef>
                <a:spcPts val="0"/>
              </a:spcBef>
              <a:spcAft>
                <a:spcPts val="0"/>
              </a:spcAft>
              <a:buFont typeface="Arial" panose="020B0604020202020204" pitchFamily="34" charset="0"/>
              <a:buChar char="•"/>
            </a:pPr>
            <a:r>
              <a:rPr lang="zh-CN" altLang="en-US" sz="1900" dirty="0"/>
              <a:t>考虑水质酸碱性的回归建模多元回归分析</a:t>
            </a:r>
            <a:endParaRPr lang="en-US" altLang="zh-CN" sz="1900" dirty="0"/>
          </a:p>
          <a:p>
            <a:pPr marL="800100" lvl="3" indent="-285750" algn="just">
              <a:lnSpc>
                <a:spcPct val="130000"/>
              </a:lnSpc>
              <a:spcBef>
                <a:spcPts val="0"/>
              </a:spcBef>
              <a:spcAft>
                <a:spcPts val="0"/>
              </a:spcAft>
              <a:buFont typeface="Arial" panose="020B0604020202020204" pitchFamily="34" charset="0"/>
              <a:buChar char="•"/>
            </a:pPr>
            <a:r>
              <a:rPr lang="zh-CN" altLang="en-US" sz="1900" dirty="0"/>
              <a:t>引入交叉项的回归建模</a:t>
            </a:r>
            <a:endParaRPr lang="en-US" altLang="zh-CN" sz="1900" dirty="0"/>
          </a:p>
          <a:p>
            <a:pPr marL="800100" lvl="3" indent="-285750" algn="just">
              <a:lnSpc>
                <a:spcPct val="130000"/>
              </a:lnSpc>
              <a:spcBef>
                <a:spcPts val="0"/>
              </a:spcBef>
              <a:spcAft>
                <a:spcPts val="0"/>
              </a:spcAft>
              <a:buFont typeface="Arial" panose="020B0604020202020204" pitchFamily="34" charset="0"/>
              <a:buChar char="•"/>
            </a:pPr>
            <a:r>
              <a:rPr lang="zh-CN" altLang="en-US" sz="1900" dirty="0"/>
              <a:t>多元线性回归建模</a:t>
            </a:r>
            <a:endParaRPr lang="en-US" altLang="zh-CN" sz="1900" dirty="0"/>
          </a:p>
        </p:txBody>
      </p:sp>
    </p:spTree>
    <p:extLst>
      <p:ext uri="{BB962C8B-B14F-4D97-AF65-F5344CB8AC3E}">
        <p14:creationId xmlns:p14="http://schemas.microsoft.com/office/powerpoint/2010/main" val="3996606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6536" y="1339214"/>
            <a:ext cx="7920000" cy="1190231"/>
          </a:xfrm>
        </p:spPr>
        <p:txBody>
          <a:bodyPr vert="horz" lIns="91440" tIns="45720" rIns="91440" bIns="45720" rtlCol="0">
            <a:noAutofit/>
          </a:bodyPr>
          <a:lstStyle/>
          <a:p>
            <a:pPr algn="just">
              <a:lnSpc>
                <a:spcPct val="120000"/>
              </a:lnSpc>
              <a:spcBef>
                <a:spcPts val="0"/>
              </a:spcBef>
              <a:spcAft>
                <a:spcPts val="0"/>
              </a:spcAft>
            </a:pPr>
            <a:r>
              <a:rPr lang="zh-CN" altLang="en-US" sz="2000" dirty="0">
                <a:latin typeface="Calibri" panose="020F0502020204030204" pitchFamily="34" charset="0"/>
                <a:cs typeface="Calibri" panose="020F0502020204030204" pitchFamily="34" charset="0"/>
              </a:rPr>
              <a:t>首先，对数据进行描述性分析，检查数据质量，观察各个变量数据分布的情况，为后续的建模分析提供基础。</a:t>
            </a:r>
            <a:endParaRPr lang="en-US" altLang="zh-CN" sz="2000" dirty="0">
              <a:latin typeface="Calibri" panose="020F0502020204030204" pitchFamily="34" charset="0"/>
              <a:cs typeface="Calibri" panose="020F0502020204030204" pitchFamily="34" charset="0"/>
            </a:endParaRPr>
          </a:p>
          <a:p>
            <a:pPr algn="just">
              <a:lnSpc>
                <a:spcPct val="120000"/>
              </a:lnSpc>
              <a:spcBef>
                <a:spcPts val="0"/>
              </a:spcBef>
              <a:spcAft>
                <a:spcPts val="0"/>
              </a:spcAft>
            </a:pPr>
            <a:r>
              <a:rPr lang="zh-CN" altLang="en-US" sz="2000" dirty="0">
                <a:latin typeface="Calibri" panose="020F0502020204030204" pitchFamily="34" charset="0"/>
                <a:cs typeface="Calibri" panose="020F0502020204030204" pitchFamily="34" charset="0"/>
              </a:rPr>
              <a:t>图</a:t>
            </a:r>
            <a:r>
              <a:rPr lang="en-US" altLang="zh-CN" sz="2000" dirty="0">
                <a:latin typeface="Calibri" panose="020F0502020204030204" pitchFamily="34" charset="0"/>
                <a:cs typeface="Calibri" panose="020F0502020204030204" pitchFamily="34" charset="0"/>
              </a:rPr>
              <a:t>3.1</a:t>
            </a:r>
            <a:r>
              <a:rPr lang="zh-CN" altLang="en-US" sz="2000" dirty="0">
                <a:latin typeface="Calibri" panose="020F0502020204030204" pitchFamily="34" charset="0"/>
                <a:cs typeface="Calibri" panose="020F0502020204030204" pitchFamily="34" charset="0"/>
              </a:rPr>
              <a:t>展示了美国</a:t>
            </a:r>
            <a:r>
              <a:rPr lang="en-US" altLang="zh-CN" sz="2000" dirty="0">
                <a:latin typeface="Calibri" panose="020F0502020204030204" pitchFamily="34" charset="0"/>
                <a:cs typeface="Calibri" panose="020F0502020204030204" pitchFamily="34" charset="0"/>
              </a:rPr>
              <a:t>172</a:t>
            </a:r>
            <a:r>
              <a:rPr lang="zh-CN" altLang="en-US" sz="2000" dirty="0">
                <a:latin typeface="Calibri" panose="020F0502020204030204" pitchFamily="34" charset="0"/>
                <a:cs typeface="Calibri" panose="020F0502020204030204" pitchFamily="34" charset="0"/>
              </a:rPr>
              <a:t>个城市的婴儿死亡率（</a:t>
            </a:r>
            <a:r>
              <a:rPr lang="en-US" altLang="zh-CN" sz="2000" dirty="0" err="1">
                <a:latin typeface="Calibri" panose="020F0502020204030204" pitchFamily="34" charset="0"/>
                <a:cs typeface="Calibri" panose="020F0502020204030204" pitchFamily="34" charset="0"/>
              </a:rPr>
              <a:t>infrate</a:t>
            </a:r>
            <a:r>
              <a:rPr lang="zh-CN" altLang="en-US" sz="2000" dirty="0">
                <a:latin typeface="Calibri" panose="020F0502020204030204" pitchFamily="34" charset="0"/>
                <a:cs typeface="Calibri" panose="020F0502020204030204" pitchFamily="34" charset="0"/>
              </a:rPr>
              <a:t>）的</a:t>
            </a:r>
            <a:r>
              <a:rPr lang="zh-CN" altLang="en-US" sz="2000" b="1" dirty="0">
                <a:solidFill>
                  <a:srgbClr val="C00000"/>
                </a:solidFill>
                <a:latin typeface="Calibri" panose="020F0502020204030204" pitchFamily="34" charset="0"/>
                <a:cs typeface="Calibri" panose="020F0502020204030204" pitchFamily="34" charset="0"/>
              </a:rPr>
              <a:t>箱线图</a:t>
            </a:r>
            <a:r>
              <a:rPr lang="zh-CN" altLang="en-US" sz="2000" dirty="0">
                <a:latin typeface="Calibri" panose="020F0502020204030204" pitchFamily="34" charset="0"/>
                <a:cs typeface="Calibri" panose="020F0502020204030204" pitchFamily="34" charset="0"/>
              </a:rPr>
              <a:t>。</a:t>
            </a:r>
          </a:p>
        </p:txBody>
      </p:sp>
      <p:sp>
        <p:nvSpPr>
          <p:cNvPr id="3" name="标题 2"/>
          <p:cNvSpPr>
            <a:spLocks noGrp="1"/>
          </p:cNvSpPr>
          <p:nvPr>
            <p:ph type="title"/>
          </p:nvPr>
        </p:nvSpPr>
        <p:spPr/>
        <p:txBody>
          <a:bodyPr/>
          <a:lstStyle/>
          <a:p>
            <a:r>
              <a:rPr lang="zh-CN" altLang="en-US" sz="4000" b="1" dirty="0">
                <a:solidFill>
                  <a:srgbClr val="751718"/>
                </a:solidFill>
                <a:cs typeface="+mn-cs"/>
              </a:rPr>
              <a:t>三 描述统计分析</a:t>
            </a:r>
          </a:p>
        </p:txBody>
      </p:sp>
      <p:pic>
        <p:nvPicPr>
          <p:cNvPr id="5" name="图片 4"/>
          <p:cNvPicPr/>
          <p:nvPr/>
        </p:nvPicPr>
        <p:blipFill>
          <a:blip r:embed="rId2">
            <a:extLst>
              <a:ext uri="{28A0092B-C50C-407E-A947-70E740481C1C}">
                <a14:useLocalDpi xmlns:a14="http://schemas.microsoft.com/office/drawing/2010/main" val="0"/>
              </a:ext>
            </a:extLst>
          </a:blip>
          <a:srcRect/>
          <a:stretch>
            <a:fillRect/>
          </a:stretch>
        </p:blipFill>
        <p:spPr>
          <a:xfrm>
            <a:off x="2531146" y="2550624"/>
            <a:ext cx="4202164" cy="2876400"/>
          </a:xfrm>
          <a:prstGeom prst="rect">
            <a:avLst/>
          </a:prstGeom>
          <a:noFill/>
        </p:spPr>
      </p:pic>
      <p:sp>
        <p:nvSpPr>
          <p:cNvPr id="6" name="矩形 5"/>
          <p:cNvSpPr/>
          <p:nvPr/>
        </p:nvSpPr>
        <p:spPr>
          <a:xfrm>
            <a:off x="3863937" y="5448203"/>
            <a:ext cx="1838965" cy="276999"/>
          </a:xfrm>
          <a:prstGeom prst="rect">
            <a:avLst/>
          </a:prstGeom>
        </p:spPr>
        <p:txBody>
          <a:bodyPr wrap="none">
            <a:spAutoFit/>
          </a:bodyPr>
          <a:lstStyle/>
          <a:p>
            <a:pPr algn="ctr">
              <a:spcAft>
                <a:spcPts val="0"/>
              </a:spcAft>
            </a:pPr>
            <a:r>
              <a:rPr lang="zh-CN" altLang="zh-CN" sz="1200" kern="100" dirty="0">
                <a:latin typeface="Calibri" panose="020F0502020204030204" pitchFamily="34" charset="0"/>
                <a:ea typeface="KaiTi" panose="02010609060101010101" pitchFamily="49" charset="-122"/>
                <a:cs typeface="Calibri" panose="020F0502020204030204" pitchFamily="34" charset="0"/>
              </a:rPr>
              <a:t>图</a:t>
            </a:r>
            <a:r>
              <a:rPr lang="en-US" altLang="zh-CN" sz="1200" kern="100" dirty="0">
                <a:latin typeface="Calibri" panose="020F0502020204030204" pitchFamily="34" charset="0"/>
                <a:ea typeface="KaiTi" panose="02010609060101010101" pitchFamily="49" charset="-122"/>
                <a:cs typeface="Calibri" panose="020F0502020204030204" pitchFamily="34" charset="0"/>
              </a:rPr>
              <a:t>3.1</a:t>
            </a:r>
            <a:r>
              <a:rPr lang="en-US" altLang="zh-CN" sz="1200" kern="100" dirty="0">
                <a:latin typeface="Calibri" panose="020F0502020204030204" pitchFamily="34" charset="0"/>
                <a:ea typeface="宋体" panose="02010600030101010101" pitchFamily="2" charset="-122"/>
                <a:cs typeface="Calibri" panose="020F0502020204030204" pitchFamily="34" charset="0"/>
              </a:rPr>
              <a:t> </a:t>
            </a:r>
            <a:r>
              <a:rPr lang="zh-CN" altLang="zh-CN" sz="1200" kern="100" dirty="0">
                <a:latin typeface="Calibri" panose="020F0502020204030204" pitchFamily="34" charset="0"/>
                <a:ea typeface="KaiTi" panose="02010609060101010101" pitchFamily="49" charset="-122"/>
                <a:cs typeface="Calibri" panose="020F0502020204030204" pitchFamily="34" charset="0"/>
              </a:rPr>
              <a:t>婴儿死亡率箱线图</a:t>
            </a:r>
            <a:endParaRPr lang="zh-CN" altLang="zh-CN" sz="1200" kern="100" dirty="0">
              <a:latin typeface="Calibri" panose="020F0502020204030204" pitchFamily="34" charset="0"/>
              <a:ea typeface="宋体" panose="02010600030101010101" pitchFamily="2" charset="-122"/>
              <a:cs typeface="Calibri" panose="020F0502020204030204" pitchFamily="34" charset="0"/>
            </a:endParaRPr>
          </a:p>
        </p:txBody>
      </p:sp>
      <p:sp>
        <p:nvSpPr>
          <p:cNvPr id="7" name="Rectangle 6">
            <a:extLst>
              <a:ext uri="{FF2B5EF4-FFF2-40B4-BE49-F238E27FC236}">
                <a16:creationId xmlns:a16="http://schemas.microsoft.com/office/drawing/2014/main" id="{D7AA8461-A8CB-B44C-BC06-12B1935C1071}"/>
              </a:ext>
            </a:extLst>
          </p:cNvPr>
          <p:cNvSpPr/>
          <p:nvPr/>
        </p:nvSpPr>
        <p:spPr>
          <a:xfrm>
            <a:off x="555313" y="5725202"/>
            <a:ext cx="7920000" cy="923330"/>
          </a:xfrm>
          <a:prstGeom prst="rect">
            <a:avLst/>
          </a:prstGeom>
        </p:spPr>
        <p:txBody>
          <a:bodyPr wrap="square">
            <a:spAutoFit/>
          </a:bodyPr>
          <a:lstStyle/>
          <a:p>
            <a:pPr algn="just"/>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可以看到，婴儿死亡率均值约为</a:t>
            </a:r>
            <a:r>
              <a:rPr lang="en-US" altLang="zh-CN" dirty="0">
                <a:solidFill>
                  <a:prstClr val="black"/>
                </a:solidFill>
                <a:latin typeface="Calibri" panose="020F0502020204030204" pitchFamily="34" charset="0"/>
                <a:ea typeface="楷体" panose="02010609060101010101" pitchFamily="49" charset="-122"/>
                <a:cs typeface="Calibri" panose="020F0502020204030204" pitchFamily="34" charset="0"/>
              </a:rPr>
              <a:t>39.619%</a:t>
            </a: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，中位数约为</a:t>
            </a:r>
            <a:r>
              <a:rPr lang="en-US" altLang="zh-CN" dirty="0">
                <a:solidFill>
                  <a:prstClr val="black"/>
                </a:solidFill>
                <a:latin typeface="Calibri" panose="020F0502020204030204" pitchFamily="34" charset="0"/>
                <a:ea typeface="楷体" panose="02010609060101010101" pitchFamily="49" charset="-122"/>
                <a:cs typeface="Calibri" panose="020F0502020204030204" pitchFamily="34" charset="0"/>
              </a:rPr>
              <a:t>38.644%</a:t>
            </a: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；最小值为</a:t>
            </a:r>
            <a:r>
              <a:rPr lang="en-US" altLang="zh-CN" dirty="0">
                <a:solidFill>
                  <a:prstClr val="black"/>
                </a:solidFill>
                <a:latin typeface="Calibri" panose="020F0502020204030204" pitchFamily="34" charset="0"/>
                <a:ea typeface="楷体" panose="02010609060101010101" pitchFamily="49" charset="-122"/>
                <a:cs typeface="Calibri" panose="020F0502020204030204" pitchFamily="34" charset="0"/>
              </a:rPr>
              <a:t>10.976%</a:t>
            </a: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，出现在加利福尼亚州（</a:t>
            </a:r>
            <a:r>
              <a:rPr lang="en-US" altLang="zh-CN" dirty="0">
                <a:solidFill>
                  <a:prstClr val="black"/>
                </a:solidFill>
                <a:latin typeface="Calibri" panose="020F0502020204030204" pitchFamily="34" charset="0"/>
                <a:ea typeface="楷体" panose="02010609060101010101" pitchFamily="49" charset="-122"/>
                <a:cs typeface="Calibri" panose="020F0502020204030204" pitchFamily="34" charset="0"/>
              </a:rPr>
              <a:t>CA</a:t>
            </a: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）的阿拉米达市（</a:t>
            </a:r>
            <a:r>
              <a:rPr lang="en-US" altLang="zh-CN" dirty="0">
                <a:solidFill>
                  <a:prstClr val="black"/>
                </a:solidFill>
                <a:latin typeface="Calibri" panose="020F0502020204030204" pitchFamily="34" charset="0"/>
                <a:ea typeface="楷体" panose="02010609060101010101" pitchFamily="49" charset="-122"/>
                <a:cs typeface="Calibri" panose="020F0502020204030204" pitchFamily="34" charset="0"/>
              </a:rPr>
              <a:t>Alameda</a:t>
            </a: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），最大值</a:t>
            </a:r>
            <a:r>
              <a:rPr lang="en-US" altLang="zh-CN" dirty="0">
                <a:solidFill>
                  <a:prstClr val="black"/>
                </a:solidFill>
                <a:latin typeface="Calibri" panose="020F0502020204030204" pitchFamily="34" charset="0"/>
                <a:ea typeface="楷体" panose="02010609060101010101" pitchFamily="49" charset="-122"/>
                <a:cs typeface="Calibri" panose="020F0502020204030204" pitchFamily="34" charset="0"/>
              </a:rPr>
              <a:t>75.155%</a:t>
            </a: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出现在缅因州（</a:t>
            </a:r>
            <a:r>
              <a:rPr lang="en-US" altLang="zh-CN" dirty="0">
                <a:solidFill>
                  <a:prstClr val="black"/>
                </a:solidFill>
                <a:latin typeface="Calibri" panose="020F0502020204030204" pitchFamily="34" charset="0"/>
                <a:ea typeface="楷体" panose="02010609060101010101" pitchFamily="49" charset="-122"/>
                <a:cs typeface="Calibri" panose="020F0502020204030204" pitchFamily="34" charset="0"/>
              </a:rPr>
              <a:t>ME</a:t>
            </a: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）波特兰市（</a:t>
            </a:r>
            <a:r>
              <a:rPr lang="en-US" altLang="zh-CN" dirty="0">
                <a:solidFill>
                  <a:prstClr val="black"/>
                </a:solidFill>
                <a:latin typeface="Calibri" panose="020F0502020204030204" pitchFamily="34" charset="0"/>
                <a:ea typeface="楷体" panose="02010609060101010101" pitchFamily="49" charset="-122"/>
                <a:cs typeface="Calibri" panose="020F0502020204030204" pitchFamily="34" charset="0"/>
              </a:rPr>
              <a:t>Biddeford</a:t>
            </a:r>
            <a:r>
              <a:rPr lang="zh-CN" altLang="en-US" dirty="0">
                <a:solidFill>
                  <a:prstClr val="black"/>
                </a:solidFill>
                <a:latin typeface="Calibri" panose="020F0502020204030204" pitchFamily="34" charset="0"/>
                <a:ea typeface="楷体" panose="02010609060101010101" pitchFamily="49" charset="-122"/>
                <a:cs typeface="Calibri" panose="020F0502020204030204" pitchFamily="34" charset="0"/>
              </a:rPr>
              <a:t>）。</a:t>
            </a:r>
            <a:endParaRPr lang="en-US" altLang="zh-CN" dirty="0">
              <a:solidFill>
                <a:prstClr val="black"/>
              </a:solidFill>
              <a:latin typeface="Calibri" panose="020F0502020204030204" pitchFamily="34" charset="0"/>
              <a:ea typeface="楷体" panose="02010609060101010101" pitchFamily="49" charset="-122"/>
              <a:cs typeface="Calibri" panose="020F0502020204030204" pitchFamily="34" charset="0"/>
            </a:endParaRPr>
          </a:p>
        </p:txBody>
      </p:sp>
    </p:spTree>
    <p:extLst>
      <p:ext uri="{BB962C8B-B14F-4D97-AF65-F5344CB8AC3E}">
        <p14:creationId xmlns:p14="http://schemas.microsoft.com/office/powerpoint/2010/main" val="2334344250"/>
      </p:ext>
    </p:extLst>
  </p:cSld>
  <p:clrMapOvr>
    <a:masterClrMapping/>
  </p:clrMapOvr>
</p:sld>
</file>

<file path=ppt/theme/theme1.xml><?xml version="1.0" encoding="utf-8"?>
<a:theme xmlns:a="http://schemas.openxmlformats.org/drawingml/2006/main" name="上财校徽院名">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上财校徽院名" id="{980BACE3-B6BC-49ED-B4F8-5C8B11F45171}" vid="{7725C2DC-394F-49F1-99AA-1A461778132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19469</TotalTime>
  <Words>4051</Words>
  <Application>Microsoft Office PowerPoint</Application>
  <PresentationFormat>全屏显示(4:3)</PresentationFormat>
  <Paragraphs>244</Paragraphs>
  <Slides>51</Slides>
  <Notes>32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51</vt:i4>
      </vt:variant>
    </vt:vector>
  </HeadingPairs>
  <TitlesOfParts>
    <vt:vector size="66" baseType="lpstr">
      <vt:lpstr>Helvetica Neue</vt:lpstr>
      <vt:lpstr>Microsoft YaHei UI</vt:lpstr>
      <vt:lpstr>等线</vt:lpstr>
      <vt:lpstr>华文楷体</vt:lpstr>
      <vt:lpstr>楷体</vt:lpstr>
      <vt:lpstr>楷体</vt:lpstr>
      <vt:lpstr>Arial</vt:lpstr>
      <vt:lpstr>Calibri</vt:lpstr>
      <vt:lpstr>Cambria Math</vt:lpstr>
      <vt:lpstr>Franklin Gothic Book</vt:lpstr>
      <vt:lpstr>Helvetica</vt:lpstr>
      <vt:lpstr>Segoe UI</vt:lpstr>
      <vt:lpstr>Times New Roman</vt:lpstr>
      <vt:lpstr>Wingdings</vt:lpstr>
      <vt:lpstr>上财校徽院名</vt:lpstr>
      <vt:lpstr>统计学案例</vt:lpstr>
      <vt:lpstr>案例</vt:lpstr>
      <vt:lpstr>一 案例背景</vt:lpstr>
      <vt:lpstr>一 案例背景</vt:lpstr>
      <vt:lpstr>一 案例背景</vt:lpstr>
      <vt:lpstr>二 数据来源与变量说明</vt:lpstr>
      <vt:lpstr>二 数据来源与变量说明</vt:lpstr>
      <vt:lpstr>研究问题</vt:lpstr>
      <vt:lpstr>三 描述统计分析</vt:lpstr>
      <vt:lpstr>三 描述统计</vt:lpstr>
      <vt:lpstr>三 描述统计</vt:lpstr>
      <vt:lpstr>三 描述统计</vt:lpstr>
      <vt:lpstr>三 描述统计</vt:lpstr>
      <vt:lpstr>四 假设检验</vt:lpstr>
      <vt:lpstr>4.1 列联表检验</vt:lpstr>
      <vt:lpstr>4.2 方差分析</vt:lpstr>
      <vt:lpstr>4.2 方差分析</vt:lpstr>
      <vt:lpstr>4.2 方差分析</vt:lpstr>
      <vt:lpstr>4.2 F检验-Excel操作</vt:lpstr>
      <vt:lpstr>4.2 F检验-Excel操作</vt:lpstr>
      <vt:lpstr>4.2 F检验-Excel操作</vt:lpstr>
      <vt:lpstr>4.2 方差分析</vt:lpstr>
      <vt:lpstr>4.2 方差分析-Excel操作</vt:lpstr>
      <vt:lpstr>4.2 方差分析-Excel操作</vt:lpstr>
      <vt:lpstr>4.2 方差分析-Excel操作</vt:lpstr>
      <vt:lpstr>4.4 大样本Z检验</vt:lpstr>
      <vt:lpstr>4.4 大样本Z检验</vt:lpstr>
      <vt:lpstr>4.3 大样本Z检验-Excel操作</vt:lpstr>
      <vt:lpstr>4.3 大样本Z检验-Excel操作</vt:lpstr>
      <vt:lpstr>4.3 大样本Z检验-Excel操作</vt:lpstr>
      <vt:lpstr>4.3 大样本Z检验-Excel操作</vt:lpstr>
      <vt:lpstr>五 回归分析</vt:lpstr>
      <vt:lpstr>5.1 考虑水质酸碱性的回归建模</vt:lpstr>
      <vt:lpstr>5.1 考虑水质酸碱性的回归建模</vt:lpstr>
      <vt:lpstr>5.2 引入交叉项的回归</vt:lpstr>
      <vt:lpstr>5.2 引入交叉项的回归</vt:lpstr>
      <vt:lpstr>5.2 引入交叉项的回归</vt:lpstr>
      <vt:lpstr>5.2 回归分析-Excel操作</vt:lpstr>
      <vt:lpstr>5.2 回归分析-Excel操作</vt:lpstr>
      <vt:lpstr>5.2 回归分析-Excel操作</vt:lpstr>
      <vt:lpstr>5.2 回归分析-Excel操作</vt:lpstr>
      <vt:lpstr>5.3 多元回归</vt:lpstr>
      <vt:lpstr>5.3 多元回归</vt:lpstr>
      <vt:lpstr>5.3 相关系数矩阵-Excel操作</vt:lpstr>
      <vt:lpstr>5.3 相关系数矩阵-Excel操作</vt:lpstr>
      <vt:lpstr>5.3 相关系数矩阵-Excel操作</vt:lpstr>
      <vt:lpstr>5.3 多元回归</vt:lpstr>
      <vt:lpstr>5.3 多元回归</vt:lpstr>
      <vt:lpstr>5.3 多元回归</vt:lpstr>
      <vt:lpstr>5.3 多元回归</vt:lpstr>
      <vt:lpstr>PowerPoint 演示文稿</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windows</cp:lastModifiedBy>
  <cp:revision>69</cp:revision>
  <dcterms:created xsi:type="dcterms:W3CDTF">2021-11-09T14:44:54Z</dcterms:created>
  <dcterms:modified xsi:type="dcterms:W3CDTF">2022-02-20T08:38:31Z</dcterms:modified>
</cp:coreProperties>
</file>