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6kPqjoS/C0ev0wI+fiO2Pn8/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017B57-1448-4111-B221-F69927CA09DE}">
  <a:tblStyle styleId="{C0017B57-1448-4111-B221-F69927CA09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0" y="-778931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/>
          <p:nvPr/>
        </p:nvSpPr>
        <p:spPr>
          <a:xfrm>
            <a:off x="-200891" y="1735667"/>
            <a:ext cx="12593782" cy="269948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rgbClr val="034DBB"/>
                </a:solidFill>
                <a:latin typeface="Arial"/>
                <a:ea typeface="Arial"/>
                <a:cs typeface="Arial"/>
                <a:sym typeface="Arial"/>
              </a:rPr>
              <a:t>관광데이터 AI 분류</a:t>
            </a:r>
            <a:endParaRPr b="0" i="0" sz="6000" u="none" cap="none" strike="noStrike">
              <a:solidFill>
                <a:srgbClr val="034DB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/>
          </a:p>
        </p:txBody>
      </p:sp>
      <p:sp>
        <p:nvSpPr>
          <p:cNvPr id="21" name="Google Shape;21;p18"/>
          <p:cNvSpPr/>
          <p:nvPr/>
        </p:nvSpPr>
        <p:spPr>
          <a:xfrm>
            <a:off x="4089400" y="6324600"/>
            <a:ext cx="4013200" cy="42333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신박하고 범상치않은 Team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2502794" y="2790482"/>
            <a:ext cx="7186412" cy="127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3505201"/>
            <a:ext cx="121920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9"/>
          <p:cNvSpPr/>
          <p:nvPr/>
        </p:nvSpPr>
        <p:spPr>
          <a:xfrm>
            <a:off x="3885073" y="0"/>
            <a:ext cx="4421853" cy="697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구축 개요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구성도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 이슈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24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24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0"/>
          <p:cNvSpPr txBox="1"/>
          <p:nvPr/>
        </p:nvSpPr>
        <p:spPr>
          <a:xfrm>
            <a:off x="453682" y="164485"/>
            <a:ext cx="4244880" cy="4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/>
        </p:nvSpPr>
        <p:spPr>
          <a:xfrm>
            <a:off x="789201" y="829889"/>
            <a:ext cx="10386362" cy="4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</a:t>
            </a:r>
            <a:r>
              <a:rPr b="1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ko-KR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트렌디한 관광지 추천 시스템</a:t>
            </a:r>
            <a:r>
              <a:rPr b="1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0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개발을 목적으로 함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0"/>
          <p:cNvGrpSpPr/>
          <p:nvPr/>
        </p:nvGrpSpPr>
        <p:grpSpPr>
          <a:xfrm>
            <a:off x="1662235" y="1846203"/>
            <a:ext cx="8867530" cy="4376798"/>
            <a:chOff x="-2065868" y="1553802"/>
            <a:chExt cx="8867530" cy="4868332"/>
          </a:xfrm>
        </p:grpSpPr>
        <p:sp>
          <p:nvSpPr>
            <p:cNvPr id="36" name="Google Shape;36;p20"/>
            <p:cNvSpPr/>
            <p:nvPr/>
          </p:nvSpPr>
          <p:spPr>
            <a:xfrm>
              <a:off x="-2032001" y="1570736"/>
              <a:ext cx="8830734" cy="1057867"/>
            </a:xfrm>
            <a:custGeom>
              <a:rect b="b" l="l" r="r" t="t"/>
              <a:pathLst>
                <a:path extrusionOk="0" h="1693333" w="8128000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1886350" spcFirstLastPara="1" rIns="91425" wrap="square" tIns="9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2022.10.04 ~ 2022.10.08 ( 5 일간)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-2065868" y="1553802"/>
              <a:ext cx="1624545" cy="1074801"/>
            </a:xfrm>
            <a:prstGeom prst="roundRect">
              <a:avLst>
                <a:gd fmla="val 10000" name="adj"/>
              </a:avLst>
            </a:prstGeom>
            <a:solidFill>
              <a:srgbClr val="034DBB"/>
            </a:solidFill>
            <a:ln cap="flat" cmpd="sng" w="25400">
              <a:solidFill>
                <a:srgbClr val="034DB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기간</a:t>
              </a:r>
              <a:endParaRPr/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-2065868" y="2882213"/>
              <a:ext cx="8867530" cy="1591559"/>
            </a:xfrm>
            <a:custGeom>
              <a:rect b="b" l="l" r="r" t="t"/>
              <a:pathLst>
                <a:path extrusionOk="0" h="1693333" w="8128000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1886350" spcFirstLastPara="1" rIns="91425" wrap="square" tIns="91425">
              <a:noAutofit/>
            </a:bodyPr>
            <a:lstStyle/>
            <a:p>
              <a:pPr indent="-171450" lvl="1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ko-K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관광정보의 생산에 비용이 많이 소요되고 있음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핫플레이스를 소개하는 정보의 가치도 높아지고 있음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-2065868" y="2882212"/>
              <a:ext cx="1624545" cy="1591559"/>
            </a:xfrm>
            <a:prstGeom prst="roundRect">
              <a:avLst>
                <a:gd fmla="val 10000" name="adj"/>
              </a:avLst>
            </a:prstGeom>
            <a:solidFill>
              <a:srgbClr val="034DBB"/>
            </a:solidFill>
            <a:ln cap="flat" cmpd="sng" w="25400">
              <a:solidFill>
                <a:srgbClr val="034DB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/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-2032001" y="4830574"/>
              <a:ext cx="8830734" cy="1591560"/>
            </a:xfrm>
            <a:custGeom>
              <a:rect b="b" l="l" r="r" t="t"/>
              <a:pathLst>
                <a:path extrusionOk="0" h="1693333" w="8128000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1886350" spcFirstLastPara="1" rIns="91425" wrap="square" tIns="91425">
              <a:noAutofit/>
            </a:bodyPr>
            <a:lstStyle/>
            <a:p>
              <a:pPr indent="-171450" lvl="1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자동화를 </a:t>
              </a:r>
              <a:r>
                <a:rPr b="0" i="0" lang="ko-K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통해 더 적은 비용으로 양질의 관광 데이터를 제공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ko-K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사용자의 편의성과 접근성을 고려한 </a:t>
              </a:r>
              <a:r>
                <a:rPr b="0" i="0" lang="ko-KR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디지털 여행정보서비스 개발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-2032000" y="4830572"/>
              <a:ext cx="1590677" cy="1591559"/>
            </a:xfrm>
            <a:prstGeom prst="roundRect">
              <a:avLst>
                <a:gd fmla="val 10000" name="adj"/>
              </a:avLst>
            </a:prstGeom>
            <a:solidFill>
              <a:srgbClr val="034DBB"/>
            </a:solidFill>
            <a:ln cap="flat" cmpd="sng" w="25400">
              <a:solidFill>
                <a:srgbClr val="034DB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/>
          <p:nvPr/>
        </p:nvSpPr>
        <p:spPr>
          <a:xfrm>
            <a:off x="479519" y="135000"/>
            <a:ext cx="4288423" cy="4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프로젝트 구축 범위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1"/>
          <p:cNvSpPr txBox="1"/>
          <p:nvPr/>
        </p:nvSpPr>
        <p:spPr>
          <a:xfrm>
            <a:off x="788279" y="874800"/>
            <a:ext cx="9567004" cy="412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 : 관광지 데이터를 활용하여 분류하는 모델 구축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/>
          <p:nvPr/>
        </p:nvSpPr>
        <p:spPr>
          <a:xfrm>
            <a:off x="380306" y="4010064"/>
            <a:ext cx="1509597" cy="718486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12700">
            <a:solidFill>
              <a:srgbClr val="034DB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데이터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/>
          <p:nvPr/>
        </p:nvSpPr>
        <p:spPr>
          <a:xfrm>
            <a:off x="380306" y="2568857"/>
            <a:ext cx="1509597" cy="468381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12700">
            <a:solidFill>
              <a:srgbClr val="034DB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및 공공기관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/>
        </p:nvSpPr>
        <p:spPr>
          <a:xfrm>
            <a:off x="1984905" y="2562721"/>
            <a:ext cx="2176841" cy="4654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한국관광공사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>
            <a:off x="1984905" y="4020130"/>
            <a:ext cx="2176841" cy="69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 데이터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(약 24,000건 이상)</a:t>
            </a:r>
            <a:endParaRPr/>
          </a:p>
        </p:txBody>
      </p:sp>
      <p:cxnSp>
        <p:nvCxnSpPr>
          <p:cNvPr id="53" name="Google Shape;53;p21"/>
          <p:cNvCxnSpPr/>
          <p:nvPr/>
        </p:nvCxnSpPr>
        <p:spPr>
          <a:xfrm>
            <a:off x="407507" y="2437097"/>
            <a:ext cx="3779046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54" name="Google Shape;54;p21"/>
          <p:cNvSpPr/>
          <p:nvPr/>
        </p:nvSpPr>
        <p:spPr>
          <a:xfrm>
            <a:off x="5147351" y="2834279"/>
            <a:ext cx="2525160" cy="25569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데이터를 분석하여 맞춤형 관광정보 제공 모델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데이터를 분석하여 맞춤형 관광정보 제공 모델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1442362" y="1901287"/>
            <a:ext cx="1706288" cy="36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1"/>
          <p:cNvCxnSpPr/>
          <p:nvPr/>
        </p:nvCxnSpPr>
        <p:spPr>
          <a:xfrm flipH="1" rot="10800000">
            <a:off x="5147351" y="2436026"/>
            <a:ext cx="2525160" cy="72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57" name="Google Shape;57;p21"/>
          <p:cNvSpPr/>
          <p:nvPr/>
        </p:nvSpPr>
        <p:spPr>
          <a:xfrm>
            <a:off x="5699571" y="1901286"/>
            <a:ext cx="1420719" cy="36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/>
          <p:nvPr/>
        </p:nvSpPr>
        <p:spPr>
          <a:xfrm>
            <a:off x="8453590" y="2834278"/>
            <a:ext cx="3403027" cy="25569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182520" lvl="0" marL="1825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전국 관광지 정보에 대한 </a:t>
            </a: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체계적인 관리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040" lvl="0" marL="176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맞춤형 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여행정보 제공을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통한 관광객 유치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040" lvl="0" marL="176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여행 장려로 지역 경제 및 관광 산업 활성화 촉진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040" lvl="0" marL="176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관광 관련 </a:t>
            </a: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확장형 SW 및 비즈니스 모델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(광고, 관광상품 중개 등) 개발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1"/>
          <p:cNvSpPr/>
          <p:nvPr/>
        </p:nvSpPr>
        <p:spPr>
          <a:xfrm>
            <a:off x="380306" y="4895731"/>
            <a:ext cx="1509597" cy="943493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12700">
            <a:solidFill>
              <a:srgbClr val="034DB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관련 연구 논문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/>
          <p:nvPr/>
        </p:nvSpPr>
        <p:spPr>
          <a:xfrm>
            <a:off x="1984905" y="4895731"/>
            <a:ext cx="2176841" cy="943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관광지 이미지와 인식차이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관광단지의 효율적 개발 방안에 대한 연구 논문 참고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/>
          <p:nvPr/>
        </p:nvSpPr>
        <p:spPr>
          <a:xfrm>
            <a:off x="4449105" y="3562760"/>
            <a:ext cx="409698" cy="12559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>
            <a:off x="7858201" y="3562760"/>
            <a:ext cx="409698" cy="12559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1"/>
          <p:cNvCxnSpPr/>
          <p:nvPr/>
        </p:nvCxnSpPr>
        <p:spPr>
          <a:xfrm>
            <a:off x="8453590" y="2436026"/>
            <a:ext cx="3403027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64" name="Google Shape;64;p21"/>
          <p:cNvSpPr/>
          <p:nvPr/>
        </p:nvSpPr>
        <p:spPr>
          <a:xfrm>
            <a:off x="9444744" y="1887196"/>
            <a:ext cx="1420718" cy="36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1"/>
          <p:cNvSpPr/>
          <p:nvPr/>
        </p:nvSpPr>
        <p:spPr>
          <a:xfrm>
            <a:off x="379712" y="3161322"/>
            <a:ext cx="1509597" cy="718486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12700">
            <a:solidFill>
              <a:srgbClr val="034DB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크롤링 데이터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/>
          <p:nvPr/>
        </p:nvSpPr>
        <p:spPr>
          <a:xfrm>
            <a:off x="1984311" y="3171388"/>
            <a:ext cx="2176841" cy="69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네이버 블로그,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인스타그램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>
            <p:ph idx="4294967295"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조직 및 역할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>
            <p:ph idx="4294967295" type="body"/>
          </p:nvPr>
        </p:nvSpPr>
        <p:spPr>
          <a:xfrm>
            <a:off x="489526" y="925239"/>
            <a:ext cx="11212948" cy="46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팀장 박병준을 전체 리더로 본 시스템 구축이 진행되며, 투입 인력별 역할은 아래와 같음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6"/>
          <p:cNvCxnSpPr/>
          <p:nvPr/>
        </p:nvCxnSpPr>
        <p:spPr>
          <a:xfrm>
            <a:off x="1372552" y="2832475"/>
            <a:ext cx="9301839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75" name="Google Shape;75;p6"/>
          <p:cNvSpPr/>
          <p:nvPr/>
        </p:nvSpPr>
        <p:spPr>
          <a:xfrm>
            <a:off x="4359834" y="2051696"/>
            <a:ext cx="3467981" cy="3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6"/>
          <p:cNvGrpSpPr/>
          <p:nvPr/>
        </p:nvGrpSpPr>
        <p:grpSpPr>
          <a:xfrm>
            <a:off x="1404850" y="4062292"/>
            <a:ext cx="9382299" cy="1610374"/>
            <a:chOff x="994941" y="3926647"/>
            <a:chExt cx="9382299" cy="1610374"/>
          </a:xfrm>
        </p:grpSpPr>
        <p:grpSp>
          <p:nvGrpSpPr>
            <p:cNvPr id="77" name="Google Shape;77;p6"/>
            <p:cNvGrpSpPr/>
            <p:nvPr/>
          </p:nvGrpSpPr>
          <p:grpSpPr>
            <a:xfrm>
              <a:off x="5772513" y="3933215"/>
              <a:ext cx="2231280" cy="1593777"/>
              <a:chOff x="4304701" y="4708269"/>
              <a:chExt cx="2231280" cy="1593777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4304701" y="5225709"/>
                <a:ext cx="2229840" cy="10763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Char char="-"/>
                </a:pPr>
                <a:r>
                  <a:rPr b="0" i="0" lang="ko-KR" sz="13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워크 스페이스 관리</a:t>
                </a:r>
                <a:endParaRPr b="0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Char char="-"/>
                </a:pPr>
                <a:r>
                  <a:rPr b="0" i="0" lang="ko-KR" sz="13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데이터 필터링</a:t>
                </a:r>
                <a:endParaRPr b="0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텍스트 분류 모델 개발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4304701" y="4708269"/>
                <a:ext cx="2231280" cy="521799"/>
              </a:xfrm>
              <a:prstGeom prst="rect">
                <a:avLst/>
              </a:prstGeom>
              <a:solidFill>
                <a:srgbClr val="034DBB"/>
              </a:solidFill>
              <a:ln cap="flat" cmpd="sng" w="19050">
                <a:solidFill>
                  <a:srgbClr val="034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신민수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6"/>
            <p:cNvGrpSpPr/>
            <p:nvPr/>
          </p:nvGrpSpPr>
          <p:grpSpPr>
            <a:xfrm>
              <a:off x="3382283" y="3926647"/>
              <a:ext cx="2231280" cy="1610374"/>
              <a:chOff x="6649021" y="4708269"/>
              <a:chExt cx="2231280" cy="1610374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6649021" y="4708269"/>
                <a:ext cx="2231280" cy="537699"/>
              </a:xfrm>
              <a:prstGeom prst="rect">
                <a:avLst/>
              </a:prstGeom>
              <a:solidFill>
                <a:srgbClr val="034DBB"/>
              </a:solidFill>
              <a:ln cap="flat" cmpd="sng" w="19050">
                <a:solidFill>
                  <a:srgbClr val="034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이재상</a:t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649696" y="5242306"/>
                <a:ext cx="2229840" cy="10763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계획서 제작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데이터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이미지 분류 모델 개발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6"/>
            <p:cNvGrpSpPr/>
            <p:nvPr/>
          </p:nvGrpSpPr>
          <p:grpSpPr>
            <a:xfrm>
              <a:off x="8145960" y="3941006"/>
              <a:ext cx="2231280" cy="1584109"/>
              <a:chOff x="1903141" y="4713349"/>
              <a:chExt cx="2231280" cy="1584109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1903141" y="4713349"/>
                <a:ext cx="2231280" cy="507771"/>
              </a:xfrm>
              <a:prstGeom prst="rect">
                <a:avLst/>
              </a:prstGeom>
              <a:solidFill>
                <a:srgbClr val="034DBB"/>
              </a:solidFill>
              <a:ln cap="flat" cmpd="sng" w="19050">
                <a:solidFill>
                  <a:srgbClr val="034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0" lang="ko-KR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허채범</a:t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908699" y="5221121"/>
                <a:ext cx="2224086" cy="10763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당일 회의록 작성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트렌드 분석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텍스트 분류 모델 개발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6"/>
            <p:cNvGrpSpPr/>
            <p:nvPr/>
          </p:nvGrpSpPr>
          <p:grpSpPr>
            <a:xfrm>
              <a:off x="994941" y="3935979"/>
              <a:ext cx="2231477" cy="1587521"/>
              <a:chOff x="1498590" y="3045223"/>
              <a:chExt cx="2231477" cy="1587521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1500227" y="3556407"/>
                <a:ext cx="2229840" cy="10763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전반적 문서화 작업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데이터 저장 및 관리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-"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이미지 분류 모델 개발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1498590" y="3045223"/>
                <a:ext cx="2229840" cy="496800"/>
              </a:xfrm>
              <a:prstGeom prst="rect">
                <a:avLst/>
              </a:prstGeom>
              <a:solidFill>
                <a:srgbClr val="034DBB"/>
              </a:solidFill>
              <a:ln cap="flat" cmpd="sng" w="19050">
                <a:solidFill>
                  <a:srgbClr val="034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박병준</a:t>
                </a:r>
                <a:endParaRPr b="0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89;p6"/>
          <p:cNvGrpSpPr/>
          <p:nvPr/>
        </p:nvGrpSpPr>
        <p:grpSpPr>
          <a:xfrm>
            <a:off x="2519770" y="3382698"/>
            <a:ext cx="7148110" cy="688926"/>
            <a:chOff x="2160730" y="3536302"/>
            <a:chExt cx="7148110" cy="688926"/>
          </a:xfrm>
        </p:grpSpPr>
        <p:cxnSp>
          <p:nvCxnSpPr>
            <p:cNvPr id="90" name="Google Shape;90;p6"/>
            <p:cNvCxnSpPr/>
            <p:nvPr/>
          </p:nvCxnSpPr>
          <p:spPr>
            <a:xfrm>
              <a:off x="2160730" y="3536302"/>
              <a:ext cx="714811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6"/>
            <p:cNvCxnSpPr>
              <a:endCxn id="88" idx="0"/>
            </p:cNvCxnSpPr>
            <p:nvPr/>
          </p:nvCxnSpPr>
          <p:spPr>
            <a:xfrm>
              <a:off x="2160730" y="3545728"/>
              <a:ext cx="0" cy="679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 flipH="1">
              <a:off x="9298648" y="3536302"/>
              <a:ext cx="10192" cy="67026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6938302" y="3536302"/>
              <a:ext cx="0" cy="67026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4557214" y="3536302"/>
              <a:ext cx="0" cy="67026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/>
          <p:nvPr/>
        </p:nvSpPr>
        <p:spPr>
          <a:xfrm>
            <a:off x="2351307" y="2238500"/>
            <a:ext cx="8797339" cy="3325090"/>
          </a:xfrm>
          <a:prstGeom prst="roundRect">
            <a:avLst>
              <a:gd fmla="val 10154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핫플레이스 검색 및 추천 시스템</a:t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2407854" y="3127797"/>
            <a:ext cx="1588519" cy="1915180"/>
          </a:xfrm>
          <a:prstGeom prst="roundRect">
            <a:avLst>
              <a:gd fmla="val 10154" name="adj"/>
            </a:avLst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인터페이스</a:t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구성도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/>
          <p:nvPr/>
        </p:nvSpPr>
        <p:spPr>
          <a:xfrm>
            <a:off x="2499336" y="3546226"/>
            <a:ext cx="360314" cy="562520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104" name="Google Shape;104;p22"/>
          <p:cNvSpPr/>
          <p:nvPr/>
        </p:nvSpPr>
        <p:spPr>
          <a:xfrm>
            <a:off x="4643392" y="3127798"/>
            <a:ext cx="702542" cy="1825989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/>
          </a:p>
        </p:txBody>
      </p:sp>
      <p:sp>
        <p:nvSpPr>
          <p:cNvPr id="105" name="Google Shape;105;p22"/>
          <p:cNvSpPr/>
          <p:nvPr/>
        </p:nvSpPr>
        <p:spPr>
          <a:xfrm>
            <a:off x="2925046" y="3537458"/>
            <a:ext cx="360314" cy="562520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3345447" y="3546226"/>
            <a:ext cx="566470" cy="562520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트렌드 분석</a:t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2499336" y="4179330"/>
            <a:ext cx="1412581" cy="745400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6015398" y="3127799"/>
            <a:ext cx="702542" cy="1825989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7372350" y="3127800"/>
            <a:ext cx="702542" cy="1825989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필터링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8713194" y="3127801"/>
            <a:ext cx="702542" cy="1825989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10077792" y="3127797"/>
            <a:ext cx="702542" cy="1825989"/>
          </a:xfrm>
          <a:prstGeom prst="roundRect">
            <a:avLst>
              <a:gd fmla="val 16667" name="adj"/>
            </a:avLst>
          </a:prstGeom>
          <a:solidFill>
            <a:srgbClr val="034DBB"/>
          </a:solidFill>
          <a:ln cap="flat" cmpd="sng" w="25400">
            <a:solidFill>
              <a:srgbClr val="034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-2247" y="4416926"/>
            <a:ext cx="824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/>
          </a:p>
        </p:txBody>
      </p:sp>
      <p:cxnSp>
        <p:nvCxnSpPr>
          <p:cNvPr id="113" name="Google Shape;113;p22"/>
          <p:cNvCxnSpPr/>
          <p:nvPr/>
        </p:nvCxnSpPr>
        <p:spPr>
          <a:xfrm>
            <a:off x="4053743" y="3908884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2"/>
          <p:cNvCxnSpPr/>
          <p:nvPr/>
        </p:nvCxnSpPr>
        <p:spPr>
          <a:xfrm rot="10800000">
            <a:off x="4026679" y="4237200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2"/>
          <p:cNvCxnSpPr/>
          <p:nvPr/>
        </p:nvCxnSpPr>
        <p:spPr>
          <a:xfrm>
            <a:off x="5413160" y="3910547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2"/>
          <p:cNvCxnSpPr/>
          <p:nvPr/>
        </p:nvCxnSpPr>
        <p:spPr>
          <a:xfrm rot="10800000">
            <a:off x="5376952" y="4238863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6759263" y="4058806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2"/>
          <p:cNvCxnSpPr/>
          <p:nvPr/>
        </p:nvCxnSpPr>
        <p:spPr>
          <a:xfrm rot="10800000">
            <a:off x="8098038" y="4080335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2"/>
          <p:cNvCxnSpPr/>
          <p:nvPr/>
        </p:nvCxnSpPr>
        <p:spPr>
          <a:xfrm rot="10800000">
            <a:off x="9466358" y="4080335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22"/>
          <p:cNvSpPr/>
          <p:nvPr/>
        </p:nvSpPr>
        <p:spPr>
          <a:xfrm>
            <a:off x="11416930" y="2238500"/>
            <a:ext cx="655073" cy="332509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데이터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816639" y="2744718"/>
            <a:ext cx="1380815" cy="8309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카테고리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위치 데이터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804605" y="4376015"/>
            <a:ext cx="1392850" cy="8309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핫플레이스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추천 코스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남자 윤곽선"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26789" r="26181" t="0"/>
          <a:stretch/>
        </p:blipFill>
        <p:spPr>
          <a:xfrm>
            <a:off x="101622" y="3053862"/>
            <a:ext cx="646436" cy="13630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>
            <a:off x="825330" y="3824581"/>
            <a:ext cx="1396003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2"/>
          <p:cNvCxnSpPr/>
          <p:nvPr/>
        </p:nvCxnSpPr>
        <p:spPr>
          <a:xfrm rot="10800000">
            <a:off x="816640" y="4153563"/>
            <a:ext cx="138081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2"/>
          <p:cNvCxnSpPr/>
          <p:nvPr/>
        </p:nvCxnSpPr>
        <p:spPr>
          <a:xfrm rot="10800000">
            <a:off x="10824354" y="4076620"/>
            <a:ext cx="56662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04720" y="699236"/>
            <a:ext cx="10981440" cy="59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 같이 프로젝트는 5일간 진행됨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1160" l="487" r="745" t="1161"/>
          <a:stretch/>
        </p:blipFill>
        <p:spPr>
          <a:xfrm>
            <a:off x="361914" y="1289880"/>
            <a:ext cx="11468172" cy="48688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 - WBS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973667" y="7128933"/>
            <a:ext cx="6417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링크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8550" l="7012" r="29132" t="22459"/>
          <a:stretch/>
        </p:blipFill>
        <p:spPr>
          <a:xfrm>
            <a:off x="3356070" y="629641"/>
            <a:ext cx="7350030" cy="61695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4"/>
          <p:cNvSpPr/>
          <p:nvPr/>
        </p:nvSpPr>
        <p:spPr>
          <a:xfrm>
            <a:off x="625570" y="1920448"/>
            <a:ext cx="2270030" cy="31752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모듈명</a:t>
            </a:r>
            <a:endParaRPr b="1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데이터 수집 </a:t>
            </a:r>
            <a:endParaRPr b="0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데이터 저장 및 관리 </a:t>
            </a:r>
            <a:endParaRPr b="0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정보 서칭(검색)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화면 입출력 </a:t>
            </a:r>
            <a:endParaRPr b="0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관광지 추천 </a:t>
            </a:r>
            <a:endParaRPr b="0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데이터 분류 </a:t>
            </a:r>
            <a:endParaRPr b="0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데이터 분석 </a:t>
            </a:r>
            <a:endParaRPr b="0" i="0" sz="1400" u="none" cap="none" strike="noStrike">
              <a:solidFill>
                <a:srgbClr val="3735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rgbClr val="37352F"/>
                </a:solidFill>
                <a:latin typeface="Arial"/>
                <a:ea typeface="Arial"/>
                <a:cs typeface="Arial"/>
                <a:sym typeface="Arial"/>
              </a:rPr>
              <a:t>데이터 필터링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-759143"/>
            <a:ext cx="12192000" cy="8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79519" y="972360"/>
            <a:ext cx="11373813" cy="64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1326772" y="2232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{C0017B57-1448-4111-B221-F69927CA09DE}</a:tableStyleId>
              </a:tblPr>
              <a:tblGrid>
                <a:gridCol w="560675"/>
                <a:gridCol w="4474975"/>
                <a:gridCol w="4502800"/>
              </a:tblGrid>
              <a:tr h="49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 상 이 슈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 응 방 안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4DBB"/>
                    </a:solidFill>
                  </a:tcPr>
                </a:tc>
              </a:tr>
              <a:tr h="8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2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카테고리별 데이터 </a:t>
                      </a: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불균형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2679" lvl="0" marL="93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변환을 통한 데이터 </a:t>
                      </a: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증강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indent="-22679" lvl="0" marL="93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모델링 시 학습 이미지 데이터가 방대함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2679" lvl="0" marL="93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샘플링으로 데이터의 양을 줄임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2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indent="-22679" lvl="0" marL="93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데이터 필터링 기준이 모호함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2679" lvl="0" marL="93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광고글에 자주 사용되는 문장을 학습시킴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