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notesMasterIdLst>
    <p:notesMasterId r:id="rId2"/>
  </p:notesMasterIdLst>
  <p:sldIdLst>
    <p:sldId id="264" r:id="rId3"/>
    <p:sldId id="285" r:id="rId4"/>
    <p:sldId id="286" r:id="rId5"/>
    <p:sldId id="272" r:id="rId6"/>
    <p:sldId id="278" r:id="rId7"/>
    <p:sldId id="279" r:id="rId8"/>
    <p:sldId id="293" r:id="rId9"/>
    <p:sldId id="265" r:id="rId10"/>
    <p:sldId id="291" r:id="rId11"/>
    <p:sldId id="271" r:id="rId12"/>
    <p:sldId id="283" r:id="rId13"/>
    <p:sldId id="299" r:id="rId14"/>
    <p:sldId id="301" r:id="rId15"/>
    <p:sldId id="300" r:id="rId16"/>
    <p:sldId id="319" r:id="rId17"/>
    <p:sldId id="295" r:id="rId18"/>
    <p:sldId id="321" r:id="rId19"/>
    <p:sldId id="322" r:id="rId20"/>
    <p:sldId id="323" r:id="rId21"/>
    <p:sldId id="324" r:id="rId22"/>
    <p:sldId id="325" r:id="rId23"/>
    <p:sldId id="326" r:id="rId24"/>
    <p:sldId id="335" r:id="rId25"/>
    <p:sldId id="336" r:id="rId26"/>
    <p:sldId id="337" r:id="rId27"/>
    <p:sldId id="338" r:id="rId28"/>
    <p:sldId id="339" r:id="rId29"/>
    <p:sldId id="296" r:id="rId30"/>
    <p:sldId id="331" r:id="rId31"/>
    <p:sldId id="332" r:id="rId32"/>
    <p:sldId id="320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294" r:id="rId46"/>
    <p:sldId id="273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4" autoAdjust="0"/>
    <p:restoredTop sz="89199" autoAdjust="0"/>
  </p:normalViewPr>
  <p:slideViewPr>
    <p:cSldViewPr snapToGrid="0" snapToObjects="1">
      <p:cViewPr varScale="1">
        <p:scale>
          <a:sx n="100" d="100"/>
          <a:sy n="100" d="100"/>
        </p:scale>
        <p:origin x="686" y="62"/>
      </p:cViewPr>
      <p:guideLst>
        <p:guide orient="horz" pos="2431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presProps" Target="presProps.xml"  /><Relationship Id="rId49" Type="http://schemas.openxmlformats.org/officeDocument/2006/relationships/viewProps" Target="viewProps.xml"  /><Relationship Id="rId5" Type="http://schemas.openxmlformats.org/officeDocument/2006/relationships/slide" Target="slides/slide3.xml"  /><Relationship Id="rId50" Type="http://schemas.openxmlformats.org/officeDocument/2006/relationships/theme" Target="theme/theme1.xml"  /><Relationship Id="rId51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55F62118-521A-43E0-806F-758B58A24DE9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953DB431-3576-45AB-AAF2-F6BCB755E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858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7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3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4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5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6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따라서 간단하게 </a:t>
            </a:r>
            <a:r>
              <a:rPr lang="en-US" altLang="ko-KR" dirty="0" smtClean="0"/>
              <a:t>MBTI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알아볼수</a:t>
            </a:r>
            <a:r>
              <a:rPr lang="ko-KR" altLang="en-US" dirty="0" smtClean="0"/>
              <a:t> 있는 테스트와 </a:t>
            </a:r>
            <a:r>
              <a:rPr lang="en-US" altLang="ko-KR" dirty="0" smtClean="0"/>
              <a:t>MBTI </a:t>
            </a:r>
            <a:r>
              <a:rPr lang="ko-KR" altLang="en-US" dirty="0" smtClean="0"/>
              <a:t>유형에 대한 정보</a:t>
            </a:r>
            <a:r>
              <a:rPr lang="en-US" altLang="ko-KR" dirty="0" smtClean="0"/>
              <a:t>, MBTI</a:t>
            </a:r>
            <a:r>
              <a:rPr lang="ko-KR" altLang="en-US" dirty="0" smtClean="0"/>
              <a:t>별 궁합을 통해서 </a:t>
            </a:r>
            <a:r>
              <a:rPr lang="en-US" altLang="ko-KR" dirty="0" smtClean="0"/>
              <a:t>MBTI</a:t>
            </a:r>
            <a:r>
              <a:rPr lang="ko-KR" altLang="en-US" dirty="0" smtClean="0"/>
              <a:t>를 간단히 보여주는 프로그램을 만들었습니다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B431-3576-45AB-AAF2-F6BCB755E3F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998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마지막으로 사용한 방식은 pandas를 활용한 방식입니다. pandas 파이썬에서 사용하는 데이터분석 라이브러리입니다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(click) </a:t>
            </a:r>
            <a:r>
              <a:rPr lang="ko-KR" altLang="en-US"/>
              <a:t>pandas를 활용하면 그림에서 나오는 </a:t>
            </a:r>
            <a:r>
              <a:rPr lang="en-US" altLang="ko-KR"/>
              <a:t>csv</a:t>
            </a:r>
            <a:r>
              <a:rPr lang="ko-KR" altLang="en-US"/>
              <a:t> 파일과 같은 데이터를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(click) </a:t>
            </a:r>
            <a:r>
              <a:rPr lang="ko-KR" altLang="en-US"/>
              <a:t>라이브러리 내 함수를 활용해서 간단한 코드는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(click) </a:t>
            </a:r>
            <a:r>
              <a:rPr lang="ko-KR" altLang="en-US"/>
              <a:t>위와 같은 데이터 표로 활용할 수 있습니다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함수를 계속해서 수정한 이유는 다음 </a:t>
            </a:r>
            <a:r>
              <a:rPr lang="en-US" altLang="ko-KR"/>
              <a:t>4</a:t>
            </a:r>
            <a:r>
              <a:rPr lang="ko-KR" altLang="en-US"/>
              <a:t>번째 기능에서도 사용되기에 최대한 간결하게 코딩하길 추구했기 때문입니다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그럼 이상으로 발표를 마치고 다음 </a:t>
            </a:r>
            <a:r>
              <a:rPr lang="en-US" altLang="ko-KR"/>
              <a:t>4</a:t>
            </a:r>
            <a:r>
              <a:rPr lang="ko-KR" altLang="en-US"/>
              <a:t>번째 기능을 설명해주실 송인욱 팀원에게 마이크를 넘기겠습니다</a:t>
            </a:r>
            <a:r>
              <a:rPr lang="en-US" altLang="ko-KR"/>
              <a:t>.</a:t>
            </a:r>
          </a:p>
        </p:txBody>
      </p:sp>
      <p:sp>
        <p:nvSpPr>
          <p:cNvPr id="448" name="Google Shape;448;p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332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여기서는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B431-3576-45AB-AAF2-F6BCB755E3F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8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메뉴에 따른 세부 기능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B431-3576-45AB-AAF2-F6BCB755E3F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1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뒤에</a:t>
            </a:r>
            <a:r>
              <a:rPr lang="ko-KR" altLang="en-US" baseline="0" dirty="0" smtClean="0"/>
              <a:t> 코드 소개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B431-3576-45AB-AAF2-F6BCB755E3F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036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B431-3576-45AB-AAF2-F6BCB755E3F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02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8023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이 표를 -1에서 3까지 점수로 변환해서 txt 값으로 저장하면 그림과 같은 자료로 나타낼 수 있습니다.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(click) </a:t>
            </a:r>
            <a:r>
              <a:rPr lang="ko-KR" altLang="en-US"/>
              <a:t>이러한 데이터를 함수 실행 시 입력받는 파라미터를 가로와 세로의 인덱스값으로 반환하여 활용하면 두 유형 간의 궁합도를 알 수 있습니다.</a:t>
            </a:r>
          </a:p>
        </p:txBody>
      </p:sp>
      <p:sp>
        <p:nvSpPr>
          <p:cNvPr id="448" name="Google Shape;448;p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186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제가 처음 이 기능을 실현하기 위해서 만든 함수는 앞에서 본 데이터 값을 txt 파일로 정리해서 활용하는 방식입니다.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(click)</a:t>
            </a:r>
            <a:r>
              <a:rPr lang="ko-KR" altLang="en-US"/>
              <a:t> 위 코드의 핵심 코드는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수업 시간에서 배운 with as 문과 read문을 활용해 txt 파일에 있는 데이터 값을 리스트로 하나하나 넣어 사용하는 방식입니다.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(click)</a:t>
            </a:r>
            <a:r>
              <a:rPr lang="ko-KR" altLang="en-US"/>
              <a:t> 함수를 실행하면 </a:t>
            </a:r>
            <a:r>
              <a:rPr lang="en-US" altLang="ko-KR"/>
              <a:t>txt</a:t>
            </a:r>
            <a:r>
              <a:rPr lang="ko-KR" altLang="en-US"/>
              <a:t> 파일에 있는 데이터가 보이는 것처럼 일차원적인 리스트 값으로 저장됩니다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(click)</a:t>
            </a:r>
            <a:r>
              <a:rPr lang="ko-KR" altLang="en-US"/>
              <a:t> 하지만 이 데이터를 이용하기 위해서는 함수 실행 시 받는 파라미터 값을 각각의 딕셔너리 값으로 저장해서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활용해야한다는 단점이 있어 더 나은 방식이 필요했습니다</a:t>
            </a:r>
            <a:r>
              <a:rPr lang="en-US" altLang="ko-KR"/>
              <a:t>.</a:t>
            </a:r>
          </a:p>
        </p:txBody>
      </p:sp>
      <p:sp>
        <p:nvSpPr>
          <p:cNvPr id="448" name="Google Shape;448;p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872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이를 해결하기 위해서 바꾸게 된게 리스트 안에 리스트를 넣는 방식을 활용한 방법입니다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(click) </a:t>
            </a:r>
            <a:r>
              <a:rPr lang="ko-KR" altLang="en-US"/>
              <a:t>이 코드와 앞의 코드의 차이점은</a:t>
            </a:r>
            <a:r>
              <a:rPr lang="en-US" altLang="ko-KR"/>
              <a:t> for</a:t>
            </a:r>
            <a:r>
              <a:rPr lang="ko-KR" altLang="en-US"/>
              <a:t>문을 활용해 앞에서 일차원적으로 반환되는 리스트를 16개씩 작은 하나의 요소로 묶어 전체적인 리스트에 넣는 방식의 차이점을 가집니다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(click)</a:t>
            </a:r>
            <a:r>
              <a:rPr lang="ko-KR" altLang="en-US"/>
              <a:t> 이러한 방식을 활용하면 저장된 데이터는 여전히 일차원적인 리스트 형태를 보이지만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(click)</a:t>
            </a:r>
            <a:r>
              <a:rPr lang="ko-KR" altLang="en-US"/>
              <a:t> 부분적으로 나누어 보면 전체적인 리스트의 인덱스 값을 세로로 값이 되는 이차원적인 데이터로 활용할 수 있습니다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448" name="Google Shape;448;p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246427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ABE8-5E5B-4B4F-A9FC-CAC146419A8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E8B2-C31A-4836-A878-C3A8915AF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10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ABE8-5E5B-4B4F-A9FC-CAC146419A8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E8B2-C31A-4836-A878-C3A8915AF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8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ABE8-5E5B-4B4F-A9FC-CAC146419A8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E8B2-C31A-4836-A878-C3A8915AF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4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ABE8-5E5B-4B4F-A9FC-CAC146419A8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E8B2-C31A-4836-A878-C3A8915AF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1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ABE8-5E5B-4B4F-A9FC-CAC146419A8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E8B2-C31A-4836-A878-C3A8915AF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4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ABE8-5E5B-4B4F-A9FC-CAC146419A8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E8B2-C31A-4836-A878-C3A8915AF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41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ABE8-5E5B-4B4F-A9FC-CAC146419A8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E8B2-C31A-4836-A878-C3A8915AF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5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ABE8-5E5B-4B4F-A9FC-CAC146419A8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E8B2-C31A-4836-A878-C3A8915AF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6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ABE8-5E5B-4B4F-A9FC-CAC146419A8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E8B2-C31A-4836-A878-C3A8915AF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2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ABE8-5E5B-4B4F-A9FC-CAC146419A8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E8B2-C31A-4836-A878-C3A8915AF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56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ABE8-5E5B-4B4F-A9FC-CAC146419A8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E8B2-C31A-4836-A878-C3A8915AF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3677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ABE8-5E5B-4B4F-A9FC-CAC146419A8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8E8B2-C31A-4836-A878-C3A8915AF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8.png"  /><Relationship Id="rId4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8.png"  /><Relationship Id="rId5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Relationship Id="rId3" Type="http://schemas.openxmlformats.org/officeDocument/2006/relationships/image" Target="../media/image2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8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27.jpeg"  /><Relationship Id="rId4" Type="http://schemas.openxmlformats.org/officeDocument/2006/relationships/image" Target="../media/image28.jpeg"  /><Relationship Id="rId5" Type="http://schemas.openxmlformats.org/officeDocument/2006/relationships/image" Target="../media/image29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30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31.jpeg"  /><Relationship Id="rId4" Type="http://schemas.openxmlformats.org/officeDocument/2006/relationships/image" Target="../media/image29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2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32.jpeg"  /><Relationship Id="rId4" Type="http://schemas.openxmlformats.org/officeDocument/2006/relationships/image" Target="../media/image33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34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3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36.pn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36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2.png"  /><Relationship Id="rId7" Type="http://schemas.openxmlformats.org/officeDocument/2006/relationships/image" Target="../media/image4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36.png"  /><Relationship Id="rId4" Type="http://schemas.openxmlformats.org/officeDocument/2006/relationships/image" Target="../media/image44.png"  /><Relationship Id="rId5" Type="http://schemas.openxmlformats.org/officeDocument/2006/relationships/image" Target="../media/image45.png"  /><Relationship Id="rId6" Type="http://schemas.openxmlformats.org/officeDocument/2006/relationships/image" Target="../media/image46.png"  /><Relationship Id="rId7" Type="http://schemas.openxmlformats.org/officeDocument/2006/relationships/image" Target="../media/image47.png"  /><Relationship Id="rId8" Type="http://schemas.openxmlformats.org/officeDocument/2006/relationships/image" Target="../media/image48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6.pn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51.png"  /><Relationship Id="rId7" Type="http://schemas.openxmlformats.org/officeDocument/2006/relationships/image" Target="../media/image52.png"  /><Relationship Id="rId8" Type="http://schemas.openxmlformats.org/officeDocument/2006/relationships/image" Target="../media/image5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54.png"  /><Relationship Id="rId4" Type="http://schemas.openxmlformats.org/officeDocument/2006/relationships/image" Target="../media/image55.png"  /><Relationship Id="rId5" Type="http://schemas.openxmlformats.org/officeDocument/2006/relationships/image" Target="../media/image56.png"  /><Relationship Id="rId6" Type="http://schemas.openxmlformats.org/officeDocument/2006/relationships/image" Target="../media/image57.png"  /><Relationship Id="rId7" Type="http://schemas.openxmlformats.org/officeDocument/2006/relationships/image" Target="../media/image58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5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60.png"  /><Relationship Id="rId4" Type="http://schemas.openxmlformats.org/officeDocument/2006/relationships/image" Target="../media/image6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62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63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4.png"  /><Relationship Id="rId3" Type="http://schemas.openxmlformats.org/officeDocument/2006/relationships/image" Target="../media/image65.png"  /><Relationship Id="rId4" Type="http://schemas.openxmlformats.org/officeDocument/2006/relationships/image" Target="../media/image8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66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67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68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69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7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2.png"  /><Relationship Id="rId4" Type="http://schemas.openxmlformats.org/officeDocument/2006/relationships/image" Target="../media/image8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71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72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73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74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9.png"  /><Relationship Id="rId4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0.png"  /><Relationship Id="rId4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7.png"  /><Relationship Id="rId4" Type="http://schemas.openxmlformats.org/officeDocument/2006/relationships/image" Target="../media/image14.png"  /><Relationship Id="rId5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C2FB8C5-4218-4002-897D-6BE9AB17B910}"/>
              </a:ext>
            </a:extLst>
          </p:cNvPr>
          <p:cNvSpPr/>
          <p:nvPr/>
        </p:nvSpPr>
        <p:spPr>
          <a:xfrm>
            <a:off x="2572672" y="2370429"/>
            <a:ext cx="7119681" cy="7036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5E60566-4935-435F-859D-1DEAE339C5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5489">
            <a:off x="8763927" y="2452912"/>
            <a:ext cx="538646" cy="5386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7B11CD-B973-4396-9508-A8C39BDCCFFD}"/>
              </a:ext>
            </a:extLst>
          </p:cNvPr>
          <p:cNvSpPr txBox="1"/>
          <p:nvPr/>
        </p:nvSpPr>
        <p:spPr>
          <a:xfrm>
            <a:off x="4143927" y="2460625"/>
            <a:ext cx="39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간단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MBTI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테스트하기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15FA0-C35B-490D-B846-4D9793B0AF19}"/>
              </a:ext>
            </a:extLst>
          </p:cNvPr>
          <p:cNvSpPr txBox="1"/>
          <p:nvPr/>
        </p:nvSpPr>
        <p:spPr>
          <a:xfrm>
            <a:off x="2729138" y="1486178"/>
            <a:ext cx="2615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바른생각" panose="02020600000000000000" pitchFamily="18" charset="-127"/>
                <a:ea typeface="a바른생각" panose="02020600000000000000" pitchFamily="18" charset="-127"/>
              </a:rPr>
              <a:t>MBT</a:t>
            </a:r>
            <a:r>
              <a:rPr lang="en-US" altLang="ko-KR" sz="4800" dirty="0" smtClean="0">
                <a:solidFill>
                  <a:srgbClr val="FDD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바른생각" panose="02020600000000000000" pitchFamily="18" charset="-127"/>
                <a:ea typeface="a바른생각" panose="02020600000000000000" pitchFamily="18" charset="-127"/>
              </a:rPr>
              <a:t>1</a:t>
            </a:r>
            <a:r>
              <a:rPr lang="ko-KR" altLang="en-US" sz="4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바른생각" panose="02020600000000000000" pitchFamily="18" charset="-127"/>
                <a:ea typeface="a바른생각" panose="02020600000000000000" pitchFamily="18" charset="-127"/>
              </a:rPr>
              <a:t>조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84102" y="1947843"/>
            <a:ext cx="356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5" panose="02020600000000000000" pitchFamily="18" charset="-127"/>
                <a:ea typeface="a고딕15" panose="02020600000000000000" pitchFamily="18" charset="-127"/>
              </a:rPr>
              <a:t>빅데이터 분석가 양성과정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5" panose="02020600000000000000" pitchFamily="18" charset="-127"/>
                <a:ea typeface="a고딕15" panose="02020600000000000000" pitchFamily="18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5" panose="02020600000000000000" pitchFamily="18" charset="-127"/>
                <a:ea typeface="a고딕15" panose="02020600000000000000" pitchFamily="18" charset="-127"/>
              </a:rPr>
              <a:t>기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5" panose="02020600000000000000" pitchFamily="18" charset="-127"/>
                <a:ea typeface="a고딕15" panose="02020600000000000000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5" panose="02020600000000000000" pitchFamily="18" charset="-127"/>
                <a:ea typeface="a고딕15" panose="02020600000000000000" pitchFamily="18" charset="-127"/>
              </a:rPr>
              <a:t>주차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7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8E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17" name="그룹 16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21" name="직선 연결선 20"/>
              <p:cNvCxnSpPr/>
              <p:nvPr/>
            </p:nvCxnSpPr>
            <p:spPr>
              <a:xfrm>
                <a:off x="10160" y="788276"/>
                <a:ext cx="12192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54" b="55882"/>
              <a:stretch/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</p:spPr>
          </p:pic>
        </p:grpSp>
        <p:grpSp>
          <p:nvGrpSpPr>
            <p:cNvPr id="18" name="그룹 17"/>
            <p:cNvGrpSpPr/>
            <p:nvPr/>
          </p:nvGrpSpPr>
          <p:grpSpPr>
            <a:xfrm>
              <a:off x="142239" y="264548"/>
              <a:ext cx="2496534" cy="523220"/>
              <a:chOff x="142239" y="264548"/>
              <a:chExt cx="2496534" cy="52322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42239" y="264548"/>
                <a:ext cx="2487983" cy="52322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 smtClean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순서도</a:t>
                </a:r>
                <a:endParaRPr lang="ko-KR" altLang="en-US" dirty="0">
                  <a:solidFill>
                    <a:srgbClr val="FEE658"/>
                  </a:solidFill>
                  <a:effectLst>
                    <a:outerShdw blurRad="317500" dist="50800" dir="5400000" algn="ctr" rotWithShape="0">
                      <a:schemeClr val="bg2">
                        <a:lumMod val="10000"/>
                        <a:alpha val="20000"/>
                      </a:schemeClr>
                    </a:outerShdw>
                  </a:effectLst>
                  <a:latin typeface="a반달곰" panose="02020600000000000000" pitchFamily="18" charset="-127"/>
                  <a:ea typeface="a반달곰" panose="02020600000000000000" pitchFamily="18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250251" y="459076"/>
                <a:ext cx="13885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- </a:t>
                </a:r>
                <a:r>
                  <a:rPr lang="ko-KR" altLang="en-US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프로젝트 설계 </a:t>
                </a: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1414"/>
          <a:stretch/>
        </p:blipFill>
        <p:spPr>
          <a:xfrm>
            <a:off x="952500" y="895349"/>
            <a:ext cx="10287000" cy="600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8E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38810" y="-377354"/>
            <a:ext cx="10914380" cy="7339529"/>
            <a:chOff x="821690" y="-571811"/>
            <a:chExt cx="10914380" cy="8136250"/>
          </a:xfrm>
        </p:grpSpPr>
        <p:sp>
          <p:nvSpPr>
            <p:cNvPr id="4" name="직사각형 3"/>
            <p:cNvSpPr/>
            <p:nvPr/>
          </p:nvSpPr>
          <p:spPr>
            <a:xfrm>
              <a:off x="821690" y="890173"/>
              <a:ext cx="10914380" cy="6674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154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양쪽 모서리가 둥근 사각형 19"/>
            <p:cNvSpPr/>
            <p:nvPr/>
          </p:nvSpPr>
          <p:spPr>
            <a:xfrm>
              <a:off x="8944029" y="1735377"/>
              <a:ext cx="2421201" cy="489657"/>
            </a:xfrm>
            <a:prstGeom prst="round2SameRect">
              <a:avLst/>
            </a:prstGeom>
            <a:solidFill>
              <a:srgbClr val="D4EBEF">
                <a:alpha val="99000"/>
              </a:srgbClr>
            </a:solidFill>
            <a:ln>
              <a:noFill/>
            </a:ln>
            <a:effectLst>
              <a:outerShdw blurRad="76200" dist="38100" dir="3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수강생 </a:t>
              </a:r>
              <a:r>
                <a:rPr lang="en-US" altLang="ko-KR" b="1" dirty="0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MBTI </a:t>
              </a:r>
              <a:r>
                <a:rPr lang="ko-KR" altLang="en-US" b="1" dirty="0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정보</a:t>
              </a:r>
              <a:endParaRPr lang="ko-KR" altLang="en-US" b="1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>
              <a:off x="7077309" y="1735377"/>
              <a:ext cx="2421201" cy="489657"/>
            </a:xfrm>
            <a:prstGeom prst="round2SameRect">
              <a:avLst/>
            </a:prstGeom>
            <a:solidFill>
              <a:srgbClr val="D4EBEF">
                <a:alpha val="99000"/>
              </a:srgbClr>
            </a:solidFill>
            <a:ln>
              <a:noFill/>
            </a:ln>
            <a:effectLst>
              <a:outerShdw blurRad="76200" dist="38100" dir="3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궁합 </a:t>
              </a:r>
              <a:r>
                <a:rPr lang="ko-KR" altLang="en-US" b="1" dirty="0" err="1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결과별</a:t>
              </a:r>
              <a:r>
                <a:rPr lang="ko-KR" altLang="en-US" b="1" dirty="0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 사진</a:t>
              </a:r>
              <a:endParaRPr lang="ko-KR" altLang="en-US" b="1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11" name="양쪽 모서리가 둥근 사각형 10"/>
            <p:cNvSpPr/>
            <p:nvPr/>
          </p:nvSpPr>
          <p:spPr>
            <a:xfrm>
              <a:off x="5210590" y="1735377"/>
              <a:ext cx="2421201" cy="489657"/>
            </a:xfrm>
            <a:prstGeom prst="round2SameRect">
              <a:avLst/>
            </a:prstGeom>
            <a:solidFill>
              <a:srgbClr val="D4EBEF">
                <a:alpha val="99000"/>
              </a:srgbClr>
            </a:solidFill>
            <a:ln>
              <a:noFill/>
            </a:ln>
            <a:effectLst>
              <a:outerShdw blurRad="76200" dist="38100" dir="3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MBTI </a:t>
              </a:r>
              <a:r>
                <a:rPr lang="ko-KR" altLang="en-US" b="1" dirty="0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궁합 </a:t>
              </a:r>
              <a:r>
                <a:rPr lang="ko-KR" altLang="en-US" b="1" dirty="0" err="1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점수표</a:t>
              </a:r>
              <a:endParaRPr lang="ko-KR" altLang="en-US" b="1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>
              <a:off x="3343871" y="1735377"/>
              <a:ext cx="2421201" cy="489657"/>
            </a:xfrm>
            <a:prstGeom prst="round2SameRect">
              <a:avLst/>
            </a:prstGeom>
            <a:solidFill>
              <a:srgbClr val="D4EBEF">
                <a:alpha val="99000"/>
              </a:srgbClr>
            </a:solidFill>
            <a:ln>
              <a:noFill/>
            </a:ln>
            <a:effectLst>
              <a:outerShdw blurRad="76200" dist="38100" dir="3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유형별 설명</a:t>
              </a:r>
              <a:endParaRPr lang="ko-KR" altLang="en-US" b="1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>
              <a:off x="1477152" y="1735377"/>
              <a:ext cx="2421201" cy="489657"/>
            </a:xfrm>
            <a:prstGeom prst="round2SameRect">
              <a:avLst/>
            </a:prstGeom>
            <a:solidFill>
              <a:srgbClr val="69E2CD"/>
            </a:solidFill>
            <a:ln>
              <a:noFill/>
            </a:ln>
            <a:effectLst>
              <a:outerShdw blurRad="76200" dist="38100" dir="3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MBTI </a:t>
              </a:r>
              <a:r>
                <a:rPr lang="ko-KR" altLang="en-US" b="1" dirty="0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테스트 질문</a:t>
              </a:r>
              <a:endParaRPr lang="ko-KR" altLang="en-US" b="1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821690" y="2234027"/>
              <a:ext cx="10914380" cy="0"/>
            </a:xfrm>
            <a:prstGeom prst="line">
              <a:avLst/>
            </a:prstGeom>
            <a:ln w="73025">
              <a:solidFill>
                <a:srgbClr val="69E2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모서리가 둥근 직사각형 17"/>
            <p:cNvSpPr/>
            <p:nvPr/>
          </p:nvSpPr>
          <p:spPr>
            <a:xfrm>
              <a:off x="2166463" y="1086572"/>
              <a:ext cx="9198767" cy="511750"/>
            </a:xfrm>
            <a:prstGeom prst="roundRect">
              <a:avLst/>
            </a:prstGeom>
            <a:solidFill>
              <a:srgbClr val="AAD8E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2009" y="1157781"/>
              <a:ext cx="4795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https</a:t>
              </a:r>
              <a:r>
                <a:rPr lang="en-US" altLang="ko-KR" dirty="0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://</a:t>
              </a:r>
              <a:r>
                <a:rPr lang="ko-KR" altLang="en-US" sz="2400" b="1" dirty="0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프로그램 데이터 구성</a:t>
              </a:r>
              <a:r>
                <a:rPr lang="en-US" altLang="ko-KR" dirty="0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.com</a:t>
              </a:r>
              <a:endParaRPr lang="ko-KR" altLang="en-US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896944" y="1175258"/>
              <a:ext cx="1160416" cy="334378"/>
              <a:chOff x="1405613" y="2818184"/>
              <a:chExt cx="1160416" cy="334378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5613" y="2818185"/>
                <a:ext cx="334377" cy="334377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818350" y="2818184"/>
                <a:ext cx="334377" cy="334377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2687" y="2873221"/>
                <a:ext cx="233342" cy="224305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8076814" y="-5718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11504930" y="1161887"/>
              <a:ext cx="69802" cy="361120"/>
              <a:chOff x="6088283" y="2662178"/>
              <a:chExt cx="147661" cy="763927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6088283" y="2662178"/>
                <a:ext cx="147661" cy="1568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088283" y="2965697"/>
                <a:ext cx="147661" cy="1568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6088283" y="3269216"/>
                <a:ext cx="147661" cy="1568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49" name="그룹 48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10160" y="788276"/>
                <a:ext cx="12192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그림 53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54" b="55882"/>
              <a:stretch/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</p:spPr>
          </p:pic>
        </p:grpSp>
        <p:grpSp>
          <p:nvGrpSpPr>
            <p:cNvPr id="50" name="그룹 49"/>
            <p:cNvGrpSpPr/>
            <p:nvPr/>
          </p:nvGrpSpPr>
          <p:grpSpPr>
            <a:xfrm>
              <a:off x="142240" y="264548"/>
              <a:ext cx="3341083" cy="523220"/>
              <a:chOff x="142240" y="264548"/>
              <a:chExt cx="3341083" cy="523220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42240" y="264548"/>
                <a:ext cx="2174240" cy="52322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데이터 구성 </a:t>
                </a: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2094801" y="459076"/>
                <a:ext cx="13885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latin typeface="a고딕17" panose="02020600000000000000" pitchFamily="18" charset="-127"/>
                    <a:ea typeface="a고딕17" panose="02020600000000000000" pitchFamily="18" charset="-127"/>
                  </a:rPr>
                  <a:t>- 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a고딕17" panose="02020600000000000000" pitchFamily="18" charset="-127"/>
                    <a:ea typeface="a고딕17" panose="02020600000000000000" pitchFamily="18" charset="-127"/>
                  </a:rPr>
                  <a:t>프로젝트 </a:t>
                </a:r>
                <a:r>
                  <a:rPr lang="ko-KR" altLang="en-US" sz="1400" dirty="0" smtClean="0">
                    <a:solidFill>
                      <a:schemeClr val="bg1"/>
                    </a:solidFill>
                    <a:latin typeface="a고딕17" panose="02020600000000000000" pitchFamily="18" charset="-127"/>
                    <a:ea typeface="a고딕17" panose="02020600000000000000" pitchFamily="18" charset="-127"/>
                  </a:rPr>
                  <a:t>설계 </a:t>
                </a:r>
                <a:endParaRPr lang="ko-KR" altLang="en-US" sz="1400" dirty="0">
                  <a:solidFill>
                    <a:schemeClr val="bg1"/>
                  </a:solidFill>
                  <a:latin typeface="a고딕17" panose="02020600000000000000" pitchFamily="18" charset="-127"/>
                  <a:ea typeface="a고딕17" panose="02020600000000000000" pitchFamily="18" charset="-127"/>
                </a:endParaRPr>
              </a:p>
            </p:txBody>
          </p:sp>
        </p:grpSp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rcRect r="8130" b="14683"/>
          <a:stretch/>
        </p:blipFill>
        <p:spPr>
          <a:xfrm>
            <a:off x="1285659" y="2235015"/>
            <a:ext cx="9558973" cy="545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8E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290512" y="4905373"/>
            <a:ext cx="11220450" cy="1790701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4312" y="142875"/>
            <a:ext cx="11372850" cy="443865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20000"/>
          <a:stretch/>
        </p:blipFill>
        <p:spPr>
          <a:xfrm>
            <a:off x="885825" y="271462"/>
            <a:ext cx="1752600" cy="4095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30032"/>
          <a:stretch/>
        </p:blipFill>
        <p:spPr>
          <a:xfrm>
            <a:off x="2852737" y="1319212"/>
            <a:ext cx="8477250" cy="20002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299" y="4995473"/>
            <a:ext cx="2276475" cy="156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8E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71475"/>
            <a:ext cx="2449286" cy="685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1447800"/>
            <a:ext cx="130397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4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8E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895475"/>
            <a:ext cx="2449286" cy="685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812" y="395287"/>
            <a:ext cx="22383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7BCA97-7923-43D4-B608-A6251E791E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CC1205-19B3-4F8E-8593-4DCCFF809997}"/>
              </a:ext>
            </a:extLst>
          </p:cNvPr>
          <p:cNvSpPr/>
          <p:nvPr/>
        </p:nvSpPr>
        <p:spPr>
          <a:xfrm>
            <a:off x="3473161" y="482600"/>
            <a:ext cx="5269479" cy="6210300"/>
          </a:xfrm>
          <a:custGeom>
            <a:avLst/>
            <a:gdLst>
              <a:gd name="connsiteX0" fmla="*/ 0 w 6152082"/>
              <a:gd name="connsiteY0" fmla="*/ 0 h 6565900"/>
              <a:gd name="connsiteX1" fmla="*/ 6152082 w 6152082"/>
              <a:gd name="connsiteY1" fmla="*/ 0 h 6565900"/>
              <a:gd name="connsiteX2" fmla="*/ 6152082 w 6152082"/>
              <a:gd name="connsiteY2" fmla="*/ 6565900 h 6565900"/>
              <a:gd name="connsiteX3" fmla="*/ 0 w 6152082"/>
              <a:gd name="connsiteY3" fmla="*/ 6565900 h 6565900"/>
              <a:gd name="connsiteX4" fmla="*/ 0 w 6152082"/>
              <a:gd name="connsiteY4" fmla="*/ 0 h 6565900"/>
              <a:gd name="connsiteX0" fmla="*/ 0 w 6152098"/>
              <a:gd name="connsiteY0" fmla="*/ 0 h 6565900"/>
              <a:gd name="connsiteX1" fmla="*/ 6152082 w 6152098"/>
              <a:gd name="connsiteY1" fmla="*/ 0 h 6565900"/>
              <a:gd name="connsiteX2" fmla="*/ 6140932 w 6152098"/>
              <a:gd name="connsiteY2" fmla="*/ 4559300 h 6565900"/>
              <a:gd name="connsiteX3" fmla="*/ 6152082 w 6152098"/>
              <a:gd name="connsiteY3" fmla="*/ 6565900 h 6565900"/>
              <a:gd name="connsiteX4" fmla="*/ 0 w 6152098"/>
              <a:gd name="connsiteY4" fmla="*/ 6565900 h 6565900"/>
              <a:gd name="connsiteX5" fmla="*/ 0 w 6152098"/>
              <a:gd name="connsiteY5" fmla="*/ 0 h 6565900"/>
              <a:gd name="connsiteX0" fmla="*/ 0 w 6152098"/>
              <a:gd name="connsiteY0" fmla="*/ 0 h 6565900"/>
              <a:gd name="connsiteX1" fmla="*/ 6152082 w 6152098"/>
              <a:gd name="connsiteY1" fmla="*/ 0 h 6565900"/>
              <a:gd name="connsiteX2" fmla="*/ 6140932 w 6152098"/>
              <a:gd name="connsiteY2" fmla="*/ 4559300 h 6565900"/>
              <a:gd name="connsiteX3" fmla="*/ 5555182 w 6152098"/>
              <a:gd name="connsiteY3" fmla="*/ 6007100 h 6565900"/>
              <a:gd name="connsiteX4" fmla="*/ 0 w 6152098"/>
              <a:gd name="connsiteY4" fmla="*/ 6565900 h 6565900"/>
              <a:gd name="connsiteX5" fmla="*/ 0 w 6152098"/>
              <a:gd name="connsiteY5" fmla="*/ 0 h 6565900"/>
              <a:gd name="connsiteX0" fmla="*/ 0 w 6180637"/>
              <a:gd name="connsiteY0" fmla="*/ 0 h 6565900"/>
              <a:gd name="connsiteX1" fmla="*/ 6152082 w 6180637"/>
              <a:gd name="connsiteY1" fmla="*/ 0 h 6565900"/>
              <a:gd name="connsiteX2" fmla="*/ 6140932 w 6180637"/>
              <a:gd name="connsiteY2" fmla="*/ 4559300 h 6565900"/>
              <a:gd name="connsiteX3" fmla="*/ 5555182 w 6180637"/>
              <a:gd name="connsiteY3" fmla="*/ 6007100 h 6565900"/>
              <a:gd name="connsiteX4" fmla="*/ 0 w 6180637"/>
              <a:gd name="connsiteY4" fmla="*/ 6565900 h 6565900"/>
              <a:gd name="connsiteX5" fmla="*/ 0 w 6180637"/>
              <a:gd name="connsiteY5" fmla="*/ 0 h 656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80637" h="6565900">
                <a:moveTo>
                  <a:pt x="0" y="0"/>
                </a:moveTo>
                <a:lnTo>
                  <a:pt x="6152082" y="0"/>
                </a:lnTo>
                <a:cubicBezTo>
                  <a:pt x="6152599" y="1350433"/>
                  <a:pt x="6140415" y="3208867"/>
                  <a:pt x="6140932" y="4559300"/>
                </a:cubicBezTo>
                <a:cubicBezTo>
                  <a:pt x="6144649" y="5228167"/>
                  <a:pt x="6402365" y="5947833"/>
                  <a:pt x="5555182" y="6007100"/>
                </a:cubicBezTo>
                <a:lnTo>
                  <a:pt x="0" y="6565900"/>
                </a:lnTo>
                <a:lnTo>
                  <a:pt x="0" y="0"/>
                </a:lnTo>
                <a:close/>
              </a:path>
            </a:pathLst>
          </a:custGeom>
          <a:solidFill>
            <a:srgbClr val="FEF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E41C885-84D1-4391-B545-7057EA2ADE7D}"/>
              </a:ext>
            </a:extLst>
          </p:cNvPr>
          <p:cNvCxnSpPr>
            <a:cxnSpLocks/>
          </p:cNvCxnSpPr>
          <p:nvPr/>
        </p:nvCxnSpPr>
        <p:spPr>
          <a:xfrm>
            <a:off x="3708399" y="3264245"/>
            <a:ext cx="4610101" cy="0"/>
          </a:xfrm>
          <a:prstGeom prst="line">
            <a:avLst/>
          </a:prstGeom>
          <a:ln w="12700">
            <a:solidFill>
              <a:srgbClr val="F2D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CDA9605-1853-4E09-A2C1-69E800FC847F}"/>
              </a:ext>
            </a:extLst>
          </p:cNvPr>
          <p:cNvCxnSpPr>
            <a:cxnSpLocks/>
          </p:cNvCxnSpPr>
          <p:nvPr/>
        </p:nvCxnSpPr>
        <p:spPr>
          <a:xfrm>
            <a:off x="3698820" y="2489545"/>
            <a:ext cx="4610101" cy="0"/>
          </a:xfrm>
          <a:prstGeom prst="line">
            <a:avLst/>
          </a:prstGeom>
          <a:ln w="12700">
            <a:solidFill>
              <a:srgbClr val="F2D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4E020BD-76D1-4865-95E3-1A0C4FE7F798}"/>
              </a:ext>
            </a:extLst>
          </p:cNvPr>
          <p:cNvCxnSpPr>
            <a:cxnSpLocks/>
          </p:cNvCxnSpPr>
          <p:nvPr/>
        </p:nvCxnSpPr>
        <p:spPr>
          <a:xfrm>
            <a:off x="3758284" y="4044169"/>
            <a:ext cx="4610101" cy="0"/>
          </a:xfrm>
          <a:prstGeom prst="line">
            <a:avLst/>
          </a:prstGeom>
          <a:ln w="12700">
            <a:solidFill>
              <a:srgbClr val="F2D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5DC6539-2E04-43C9-B0FD-C99448CE6131}"/>
              </a:ext>
            </a:extLst>
          </p:cNvPr>
          <p:cNvCxnSpPr>
            <a:cxnSpLocks/>
          </p:cNvCxnSpPr>
          <p:nvPr/>
        </p:nvCxnSpPr>
        <p:spPr>
          <a:xfrm>
            <a:off x="3784700" y="4826345"/>
            <a:ext cx="4610101" cy="0"/>
          </a:xfrm>
          <a:prstGeom prst="line">
            <a:avLst/>
          </a:prstGeom>
          <a:ln w="12700">
            <a:solidFill>
              <a:srgbClr val="F2D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6A7800F-6C36-458C-BEFE-8A50286FF8B9}"/>
              </a:ext>
            </a:extLst>
          </p:cNvPr>
          <p:cNvCxnSpPr>
            <a:cxnSpLocks/>
          </p:cNvCxnSpPr>
          <p:nvPr/>
        </p:nvCxnSpPr>
        <p:spPr>
          <a:xfrm>
            <a:off x="3543298" y="5689945"/>
            <a:ext cx="4610101" cy="0"/>
          </a:xfrm>
          <a:prstGeom prst="line">
            <a:avLst/>
          </a:prstGeom>
          <a:ln w="12700">
            <a:solidFill>
              <a:srgbClr val="F2D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AF1147D-7159-47B7-AC57-7124D1B2B959}"/>
              </a:ext>
            </a:extLst>
          </p:cNvPr>
          <p:cNvCxnSpPr>
            <a:cxnSpLocks/>
          </p:cNvCxnSpPr>
          <p:nvPr/>
        </p:nvCxnSpPr>
        <p:spPr>
          <a:xfrm>
            <a:off x="3755968" y="2599148"/>
            <a:ext cx="4610101" cy="0"/>
          </a:xfrm>
          <a:prstGeom prst="line">
            <a:avLst/>
          </a:prstGeom>
          <a:ln w="12700">
            <a:solidFill>
              <a:srgbClr val="F2D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483916" y="4219118"/>
            <a:ext cx="3574361" cy="472959"/>
          </a:xfrm>
          <a:prstGeom prst="rect">
            <a:avLst/>
          </a:prstGeom>
          <a:solidFill>
            <a:srgbClr val="FEE65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758239" y="314887"/>
            <a:ext cx="4505763" cy="5208733"/>
            <a:chOff x="3758239" y="314887"/>
            <a:chExt cx="4505763" cy="520873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571D36E-6EA0-410A-A18F-9608BB0E6D7A}"/>
                </a:ext>
              </a:extLst>
            </p:cNvPr>
            <p:cNvGrpSpPr/>
            <p:nvPr/>
          </p:nvGrpSpPr>
          <p:grpSpPr>
            <a:xfrm>
              <a:off x="3784700" y="1913257"/>
              <a:ext cx="497827" cy="472959"/>
              <a:chOff x="3784700" y="1556996"/>
              <a:chExt cx="497827" cy="47295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C3E3578-EB01-450C-9DFF-71118F0A8BC4}"/>
                  </a:ext>
                </a:extLst>
              </p:cNvPr>
              <p:cNvSpPr/>
              <p:nvPr/>
            </p:nvSpPr>
            <p:spPr>
              <a:xfrm>
                <a:off x="3784700" y="1597955"/>
                <a:ext cx="432000" cy="432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632F5537-80A0-4FB8-9921-A5B284EC6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5234" y="1556996"/>
                <a:ext cx="427293" cy="427293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540BF4-0EEE-4033-AA8D-41937119C83B}"/>
                </a:ext>
              </a:extLst>
            </p:cNvPr>
            <p:cNvSpPr txBox="1"/>
            <p:nvPr/>
          </p:nvSpPr>
          <p:spPr>
            <a:xfrm>
              <a:off x="4604079" y="2779291"/>
              <a:ext cx="3305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반달곰" panose="02020600000000000000" pitchFamily="18" charset="-127"/>
                  <a:ea typeface="a반달곰" panose="02020600000000000000" pitchFamily="18" charset="-127"/>
                </a:rPr>
                <a:t>순서도</a:t>
              </a:r>
              <a:endParaRPr lang="ko-KR" altLang="en-US" dirty="0">
                <a:latin typeface="a반달곰" panose="02020600000000000000" pitchFamily="18" charset="-127"/>
                <a:ea typeface="a반달곰" panose="02020600000000000000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FC4B66D-E839-4106-9602-2D29A3D09A26}"/>
                </a:ext>
              </a:extLst>
            </p:cNvPr>
            <p:cNvGrpSpPr/>
            <p:nvPr/>
          </p:nvGrpSpPr>
          <p:grpSpPr>
            <a:xfrm>
              <a:off x="3777186" y="2648697"/>
              <a:ext cx="497827" cy="472959"/>
              <a:chOff x="3784700" y="1556996"/>
              <a:chExt cx="497827" cy="47295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F797DD4-EB6F-4FEC-8F87-B810D0B9086A}"/>
                  </a:ext>
                </a:extLst>
              </p:cNvPr>
              <p:cNvSpPr/>
              <p:nvPr/>
            </p:nvSpPr>
            <p:spPr>
              <a:xfrm>
                <a:off x="3784700" y="1597955"/>
                <a:ext cx="432000" cy="432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C3798747-396A-4239-A6AA-C7D98A326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5234" y="1556996"/>
                <a:ext cx="427293" cy="427293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6739D1-786D-4E87-B245-D72991D3374C}"/>
                </a:ext>
              </a:extLst>
            </p:cNvPr>
            <p:cNvSpPr txBox="1"/>
            <p:nvPr/>
          </p:nvSpPr>
          <p:spPr>
            <a:xfrm>
              <a:off x="4579038" y="3496462"/>
              <a:ext cx="310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반달곰" panose="02020600000000000000" pitchFamily="18" charset="-127"/>
                  <a:ea typeface="a반달곰" panose="02020600000000000000" pitchFamily="18" charset="-127"/>
                </a:rPr>
                <a:t>데이터 구성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66B9F8A-1DDF-473B-B60C-E088D2BC3F83}"/>
                </a:ext>
              </a:extLst>
            </p:cNvPr>
            <p:cNvGrpSpPr/>
            <p:nvPr/>
          </p:nvGrpSpPr>
          <p:grpSpPr>
            <a:xfrm>
              <a:off x="3777186" y="3431946"/>
              <a:ext cx="497827" cy="472959"/>
              <a:chOff x="3784700" y="1556996"/>
              <a:chExt cx="497827" cy="472959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3173E25-9795-4E5A-AF86-2AC5FB37CBEC}"/>
                  </a:ext>
                </a:extLst>
              </p:cNvPr>
              <p:cNvSpPr/>
              <p:nvPr/>
            </p:nvSpPr>
            <p:spPr>
              <a:xfrm>
                <a:off x="3784700" y="1597955"/>
                <a:ext cx="432000" cy="432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C848146-2BBD-4C41-9620-3236A32E10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5234" y="1556996"/>
                <a:ext cx="427293" cy="427293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221331-DC09-402B-86B0-9F03E75D42DF}"/>
                </a:ext>
              </a:extLst>
            </p:cNvPr>
            <p:cNvSpPr txBox="1"/>
            <p:nvPr/>
          </p:nvSpPr>
          <p:spPr>
            <a:xfrm>
              <a:off x="4579038" y="4292203"/>
              <a:ext cx="357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반달곰" panose="02020600000000000000" pitchFamily="18" charset="-127"/>
                  <a:ea typeface="a반달곰" panose="02020600000000000000" pitchFamily="18" charset="-127"/>
                </a:rPr>
                <a:t>코드 구성</a:t>
              </a:r>
              <a:endParaRPr lang="ko-KR" altLang="en-US" dirty="0">
                <a:latin typeface="a반달곰" panose="02020600000000000000" pitchFamily="18" charset="-127"/>
                <a:ea typeface="a반달곰" panose="02020600000000000000" pitchFamily="18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01D8E2B-F9CA-45D2-9FB1-43AF665B550A}"/>
                </a:ext>
              </a:extLst>
            </p:cNvPr>
            <p:cNvGrpSpPr/>
            <p:nvPr/>
          </p:nvGrpSpPr>
          <p:grpSpPr>
            <a:xfrm>
              <a:off x="3758239" y="4220824"/>
              <a:ext cx="497827" cy="472959"/>
              <a:chOff x="3784700" y="1556996"/>
              <a:chExt cx="497827" cy="472959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C2D3289-340C-4EA9-8C9C-DA5967F2FA43}"/>
                  </a:ext>
                </a:extLst>
              </p:cNvPr>
              <p:cNvSpPr/>
              <p:nvPr/>
            </p:nvSpPr>
            <p:spPr>
              <a:xfrm>
                <a:off x="3784700" y="1597955"/>
                <a:ext cx="432000" cy="432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B4E7F863-C243-4C90-A058-8155C6DE0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5234" y="1556996"/>
                <a:ext cx="427293" cy="427293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23EB1A8-D2C0-4A8A-B50B-C267EB8B3E0C}"/>
                </a:ext>
              </a:extLst>
            </p:cNvPr>
            <p:cNvSpPr txBox="1"/>
            <p:nvPr/>
          </p:nvSpPr>
          <p:spPr>
            <a:xfrm>
              <a:off x="4606259" y="1986904"/>
              <a:ext cx="3329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반달곰" panose="02020600000000000000" pitchFamily="18" charset="-127"/>
                  <a:ea typeface="a반달곰" panose="02020600000000000000" pitchFamily="18" charset="-127"/>
                </a:rPr>
                <a:t>프로그램 기능</a:t>
              </a:r>
              <a:endParaRPr lang="ko-KR" altLang="en-US" dirty="0">
                <a:latin typeface="a반달곰" panose="02020600000000000000" pitchFamily="18" charset="-127"/>
                <a:ea typeface="a반달곰" panose="02020600000000000000" pitchFamily="18" charset="-127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090CDA4-A7AF-4194-AB4C-E43264BFD1F6}"/>
                </a:ext>
              </a:extLst>
            </p:cNvPr>
            <p:cNvGrpSpPr/>
            <p:nvPr/>
          </p:nvGrpSpPr>
          <p:grpSpPr>
            <a:xfrm>
              <a:off x="3758239" y="5050661"/>
              <a:ext cx="497827" cy="472959"/>
              <a:chOff x="3784700" y="1556996"/>
              <a:chExt cx="497827" cy="472959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EDEAF03-3991-4B6D-AD2E-6A360C4D9DD6}"/>
                  </a:ext>
                </a:extLst>
              </p:cNvPr>
              <p:cNvSpPr/>
              <p:nvPr/>
            </p:nvSpPr>
            <p:spPr>
              <a:xfrm>
                <a:off x="3784700" y="1597955"/>
                <a:ext cx="432000" cy="432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70BDF790-F518-4457-B244-2CC416AC3C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5234" y="1556996"/>
                <a:ext cx="427293" cy="427293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CCE677-7D27-40EB-BF44-DA80E37026FB}"/>
                </a:ext>
              </a:extLst>
            </p:cNvPr>
            <p:cNvSpPr txBox="1"/>
            <p:nvPr/>
          </p:nvSpPr>
          <p:spPr>
            <a:xfrm>
              <a:off x="4579038" y="5130625"/>
              <a:ext cx="3684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반달곰" panose="02020600000000000000" pitchFamily="18" charset="-127"/>
                  <a:ea typeface="a반달곰" panose="02020600000000000000" pitchFamily="18" charset="-127"/>
                </a:rPr>
                <a:t>GUI </a:t>
              </a:r>
              <a:r>
                <a:rPr lang="ko-KR" altLang="en-US" dirty="0">
                  <a:latin typeface="a반달곰" panose="02020600000000000000" pitchFamily="18" charset="-127"/>
                  <a:ea typeface="a반달곰" panose="02020600000000000000" pitchFamily="18" charset="-127"/>
                </a:rPr>
                <a:t>흐름도</a:t>
              </a:r>
              <a:endParaRPr lang="ko-KR" altLang="en-US" dirty="0">
                <a:latin typeface="a반달곰" panose="02020600000000000000" pitchFamily="18" charset="-127"/>
                <a:ea typeface="a반달곰" panose="02020600000000000000" pitchFamily="18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2B4393C-1C45-4EBC-92FB-CD4DDFF2D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3424" y="314887"/>
              <a:ext cx="518277" cy="518277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FA219F0-EBEF-41B0-BA21-761FD13E1BDE}"/>
                </a:ext>
              </a:extLst>
            </p:cNvPr>
            <p:cNvSpPr txBox="1"/>
            <p:nvPr/>
          </p:nvSpPr>
          <p:spPr>
            <a:xfrm>
              <a:off x="4313990" y="973142"/>
              <a:ext cx="35640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rgbClr val="00012E"/>
                  </a:solidFill>
                  <a:latin typeface="a바른생각" panose="02020600000000000000" pitchFamily="18" charset="-127"/>
                  <a:ea typeface="a바른생각" panose="02020600000000000000" pitchFamily="18" charset="-127"/>
                </a:rPr>
                <a:t>프로젝트 설계</a:t>
              </a:r>
              <a:endParaRPr lang="ko-KR" altLang="en-US" sz="2800" dirty="0">
                <a:solidFill>
                  <a:srgbClr val="00012E"/>
                </a:solidFill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02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8E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9" name="그룹 8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13" name="직선 연결선 12"/>
              <p:cNvCxnSpPr/>
              <p:nvPr/>
            </p:nvCxnSpPr>
            <p:spPr>
              <a:xfrm>
                <a:off x="10160" y="788276"/>
                <a:ext cx="12192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54" b="55882"/>
              <a:stretch/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</p:spPr>
          </p:pic>
        </p:grpSp>
        <p:grpSp>
          <p:nvGrpSpPr>
            <p:cNvPr id="10" name="그룹 9"/>
            <p:cNvGrpSpPr/>
            <p:nvPr/>
          </p:nvGrpSpPr>
          <p:grpSpPr>
            <a:xfrm>
              <a:off x="142239" y="264548"/>
              <a:ext cx="4974939" cy="523220"/>
              <a:chOff x="142239" y="264548"/>
              <a:chExt cx="4974939" cy="52322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42239" y="264548"/>
                <a:ext cx="4458335" cy="52322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코드 </a:t>
                </a:r>
                <a:r>
                  <a:rPr lang="ko-KR" altLang="en-US" sz="2800" dirty="0" smtClean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구성</a:t>
                </a:r>
                <a:endParaRPr lang="ko-KR" altLang="en-US" sz="2800" dirty="0">
                  <a:solidFill>
                    <a:schemeClr val="accent4"/>
                  </a:solidFill>
                  <a:effectLst>
                    <a:outerShdw blurRad="317500" dist="50800" dir="5400000" algn="ctr" rotWithShape="0">
                      <a:schemeClr val="bg2">
                        <a:lumMod val="10000"/>
                        <a:alpha val="20000"/>
                      </a:schemeClr>
                    </a:outerShdw>
                  </a:effectLst>
                  <a:latin typeface="a반달곰" panose="02020600000000000000" pitchFamily="18" charset="-127"/>
                  <a:ea typeface="a반달곰" panose="02020600000000000000" pitchFamily="18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728656" y="459076"/>
                <a:ext cx="13885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- </a:t>
                </a:r>
                <a:r>
                  <a:rPr lang="ko-KR" altLang="en-US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프로젝트 설계 </a:t>
                </a:r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1805651" y="410223"/>
            <a:ext cx="2133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effectLst>
                  <a:outerShdw blurRad="635000" dist="50800" dir="5400000" algn="ctr" rotWithShape="0">
                    <a:schemeClr val="bg2">
                      <a:lumMod val="10000"/>
                      <a:alpha val="10000"/>
                    </a:schemeClr>
                  </a:outerShdw>
                </a:effectLst>
                <a:latin typeface="a반달곰" panose="02020600000000000000" pitchFamily="18" charset="-127"/>
                <a:ea typeface="a반달곰" panose="02020600000000000000" pitchFamily="18" charset="-127"/>
              </a:rPr>
              <a:t>:</a:t>
            </a:r>
            <a:r>
              <a:rPr lang="en-US" altLang="ko-KR" dirty="0" smtClean="0">
                <a:solidFill>
                  <a:schemeClr val="accent4"/>
                </a:solidFill>
                <a:effectLst>
                  <a:outerShdw blurRad="635000" dist="50800" dir="5400000" algn="ctr" rotWithShape="0">
                    <a:schemeClr val="bg2">
                      <a:lumMod val="10000"/>
                      <a:alpha val="10000"/>
                    </a:schemeClr>
                  </a:outerShdw>
                </a:effectLst>
                <a:latin typeface="a반달곰" panose="02020600000000000000" pitchFamily="18" charset="-127"/>
                <a:ea typeface="a반달곰" panose="02020600000000000000" pitchFamily="18" charset="-127"/>
              </a:rPr>
              <a:t> MBTI </a:t>
            </a:r>
            <a:r>
              <a:rPr lang="ko-KR" altLang="en-US" dirty="0" smtClean="0">
                <a:solidFill>
                  <a:schemeClr val="accent4"/>
                </a:solidFill>
                <a:effectLst>
                  <a:outerShdw blurRad="635000" dist="50800" dir="5400000" algn="ctr" rotWithShape="0">
                    <a:schemeClr val="bg2">
                      <a:lumMod val="10000"/>
                      <a:alpha val="10000"/>
                    </a:schemeClr>
                  </a:outerShdw>
                </a:effectLst>
                <a:latin typeface="a반달곰" panose="02020600000000000000" pitchFamily="18" charset="-127"/>
                <a:ea typeface="a반달곰" panose="02020600000000000000" pitchFamily="18" charset="-127"/>
              </a:rPr>
              <a:t>상세 설명</a:t>
            </a:r>
            <a:r>
              <a:rPr lang="en-US" altLang="ko-KR" dirty="0" smtClean="0">
                <a:solidFill>
                  <a:schemeClr val="accent4"/>
                </a:solidFill>
                <a:effectLst>
                  <a:outerShdw blurRad="635000" dist="50800" dir="5400000" algn="ctr" rotWithShape="0">
                    <a:schemeClr val="bg2">
                      <a:lumMod val="10000"/>
                      <a:alpha val="10000"/>
                    </a:schemeClr>
                  </a:outerShdw>
                </a:effectLst>
                <a:latin typeface="a반달곰" panose="02020600000000000000" pitchFamily="18" charset="-127"/>
                <a:ea typeface="a반달곰" panose="02020600000000000000" pitchFamily="18" charset="-127"/>
              </a:rPr>
              <a:t> </a:t>
            </a:r>
            <a:endParaRPr lang="ko-KR" altLang="en-US" dirty="0">
              <a:effectLst>
                <a:outerShdw blurRad="635000" dist="50800" dir="5400000" algn="ctr" rotWithShape="0">
                  <a:schemeClr val="bg2">
                    <a:lumMod val="10000"/>
                    <a:alpha val="1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7" y="1313277"/>
            <a:ext cx="5705475" cy="28384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834" y="1095374"/>
            <a:ext cx="6507382" cy="550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525"/>
            <a:ext cx="5172075" cy="6467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739" y="21193"/>
            <a:ext cx="455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MBTI </a:t>
            </a:r>
            <a:r>
              <a:rPr lang="ko-KR" altLang="en-US" dirty="0" smtClean="0">
                <a:latin typeface="+mj-ea"/>
                <a:ea typeface="+mj-ea"/>
              </a:rPr>
              <a:t>질문과 </a:t>
            </a:r>
            <a:r>
              <a:rPr lang="ko-KR" altLang="en-US" dirty="0" err="1" smtClean="0">
                <a:latin typeface="+mj-ea"/>
                <a:ea typeface="+mj-ea"/>
              </a:rPr>
              <a:t>이지선다를</a:t>
            </a:r>
            <a:r>
              <a:rPr lang="ko-KR" altLang="en-US" dirty="0" smtClean="0">
                <a:latin typeface="+mj-ea"/>
                <a:ea typeface="+mj-ea"/>
              </a:rPr>
              <a:t> 가져오는 함수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96" y="523047"/>
            <a:ext cx="7169426" cy="17528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488" y="3496199"/>
            <a:ext cx="7413234" cy="168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0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8" y="369332"/>
            <a:ext cx="10670444" cy="6203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9443" y="0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q</a:t>
            </a:r>
            <a:r>
              <a:rPr lang="en-US" altLang="ko-KR" dirty="0" smtClean="0">
                <a:latin typeface="+mj-ea"/>
                <a:ea typeface="+mj-ea"/>
              </a:rPr>
              <a:t>uestions.txt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2212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521183"/>
            <a:ext cx="6605380" cy="32296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35" y="4550951"/>
            <a:ext cx="8369716" cy="19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7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D1EC8EAE-5625-4A77-81B0-CD54F6EACDA5}"/>
              </a:ext>
            </a:extLst>
          </p:cNvPr>
          <p:cNvGrpSpPr/>
          <p:nvPr/>
        </p:nvGrpSpPr>
        <p:grpSpPr>
          <a:xfrm>
            <a:off x="2572672" y="1110341"/>
            <a:ext cx="7119681" cy="703614"/>
            <a:chOff x="2572672" y="1110341"/>
            <a:chExt cx="7119681" cy="703614"/>
          </a:xfrm>
        </p:grpSpPr>
        <p:sp>
          <p:nvSpPr>
            <p:cNvPr id="37" name="사각형: 둥근 모서리 2">
              <a:extLst>
                <a:ext uri="{FF2B5EF4-FFF2-40B4-BE49-F238E27FC236}">
                  <a16:creationId xmlns:a16="http://schemas.microsoft.com/office/drawing/2014/main" id="{F5E7014B-5ADF-48D6-A635-9EA688C05862}"/>
                </a:ext>
              </a:extLst>
            </p:cNvPr>
            <p:cNvSpPr/>
            <p:nvPr/>
          </p:nvSpPr>
          <p:spPr>
            <a:xfrm>
              <a:off x="2572672" y="1110341"/>
              <a:ext cx="7119681" cy="70361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2456EC2A-D305-41D2-8204-C9B179CB4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5489">
              <a:off x="8763927" y="1192824"/>
              <a:ext cx="538646" cy="53864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31183B-A022-4300-B392-792AF83D20A3}"/>
                </a:ext>
              </a:extLst>
            </p:cNvPr>
            <p:cNvSpPr txBox="1"/>
            <p:nvPr/>
          </p:nvSpPr>
          <p:spPr>
            <a:xfrm>
              <a:off x="5651808" y="120053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바른생각" panose="02020600000000000000" pitchFamily="18" charset="-127"/>
                  <a:ea typeface="a바른생각" panose="02020600000000000000" pitchFamily="18" charset="-127"/>
                </a:rPr>
                <a:t>목차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2B5B17-15FC-4EFD-B9A2-4F85758760A4}"/>
              </a:ext>
            </a:extLst>
          </p:cNvPr>
          <p:cNvGrpSpPr/>
          <p:nvPr/>
        </p:nvGrpSpPr>
        <p:grpSpPr>
          <a:xfrm>
            <a:off x="3708399" y="2241396"/>
            <a:ext cx="4610101" cy="4264400"/>
            <a:chOff x="3708399" y="2241396"/>
            <a:chExt cx="4610101" cy="426440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0829A85-96C3-4D42-A7CC-54F6E10B970F}"/>
                </a:ext>
              </a:extLst>
            </p:cNvPr>
            <p:cNvSpPr/>
            <p:nvPr/>
          </p:nvSpPr>
          <p:spPr>
            <a:xfrm>
              <a:off x="3708399" y="2241396"/>
              <a:ext cx="4610101" cy="4264400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A756C19-3EE3-4AF1-A83C-E30EDEE7139E}"/>
                </a:ext>
              </a:extLst>
            </p:cNvPr>
            <p:cNvCxnSpPr>
              <a:cxnSpLocks/>
            </p:cNvCxnSpPr>
            <p:nvPr/>
          </p:nvCxnSpPr>
          <p:spPr>
            <a:xfrm>
              <a:off x="3708399" y="2907984"/>
              <a:ext cx="4610101" cy="0"/>
            </a:xfrm>
            <a:prstGeom prst="line">
              <a:avLst/>
            </a:prstGeom>
            <a:ln w="12700">
              <a:solidFill>
                <a:srgbClr val="A1A1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03FC13-0B2D-4208-BBB2-9EF4990B7228}"/>
                </a:ext>
              </a:extLst>
            </p:cNvPr>
            <p:cNvSpPr txBox="1"/>
            <p:nvPr/>
          </p:nvSpPr>
          <p:spPr>
            <a:xfrm>
              <a:off x="3897437" y="2421991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latin typeface="a고딕15" panose="02020600000000000000" pitchFamily="18" charset="-127"/>
                  <a:ea typeface="a고딕15" panose="02020600000000000000" pitchFamily="18" charset="-127"/>
                </a:defRPr>
              </a:lvl1pPr>
            </a:lstStyle>
            <a:p>
              <a:r>
                <a:rPr lang="ko-KR" altLang="en-US" dirty="0"/>
                <a:t>실시간 급상승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44C517-BD78-4216-A462-5143A1EDEB35}"/>
                </a:ext>
              </a:extLst>
            </p:cNvPr>
            <p:cNvSpPr txBox="1"/>
            <p:nvPr/>
          </p:nvSpPr>
          <p:spPr>
            <a:xfrm>
              <a:off x="4610934" y="3796112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latin typeface="a고딕15" panose="02020600000000000000" pitchFamily="18" charset="-127"/>
                  <a:ea typeface="a고딕15" panose="02020600000000000000" pitchFamily="18" charset="-127"/>
                </a:defRPr>
              </a:lvl1pPr>
            </a:lstStyle>
            <a:p>
              <a:r>
                <a:rPr lang="ko-KR" altLang="en-US" dirty="0" smtClean="0"/>
                <a:t>프로젝트 설계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E77E819-6935-48A1-BCD4-F8C3FB4B1888}"/>
                </a:ext>
              </a:extLst>
            </p:cNvPr>
            <p:cNvSpPr txBox="1"/>
            <p:nvPr/>
          </p:nvSpPr>
          <p:spPr>
            <a:xfrm>
              <a:off x="4610934" y="3095458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프로젝트 설명</a:t>
              </a:r>
              <a:endParaRPr lang="ko-KR" altLang="en-US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B82F9E-1206-440B-8062-F45B2F9344E2}"/>
                </a:ext>
              </a:extLst>
            </p:cNvPr>
            <p:cNvSpPr txBox="1"/>
            <p:nvPr/>
          </p:nvSpPr>
          <p:spPr>
            <a:xfrm>
              <a:off x="4610934" y="5288132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latin typeface="a고딕15" panose="02020600000000000000" pitchFamily="18" charset="-127"/>
                  <a:ea typeface="a고딕15" panose="02020600000000000000" pitchFamily="18" charset="-127"/>
                </a:defRPr>
              </a:lvl1pPr>
            </a:lstStyle>
            <a:p>
              <a:r>
                <a:rPr lang="en-US" altLang="ko-KR" dirty="0" smtClean="0"/>
                <a:t>Q&amp;A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226E61-5A85-4D5A-BE36-A13E5C671A16}"/>
                </a:ext>
              </a:extLst>
            </p:cNvPr>
            <p:cNvSpPr txBox="1"/>
            <p:nvPr/>
          </p:nvSpPr>
          <p:spPr>
            <a:xfrm>
              <a:off x="4610934" y="451790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latin typeface="a고딕15" panose="02020600000000000000" pitchFamily="18" charset="-127"/>
                  <a:ea typeface="a고딕15" panose="02020600000000000000" pitchFamily="18" charset="-127"/>
                </a:defRPr>
              </a:lvl1pPr>
            </a:lstStyle>
            <a:p>
              <a:r>
                <a:rPr lang="ko-KR" altLang="en-US" dirty="0" smtClean="0"/>
                <a:t>실제 화면 </a:t>
              </a:r>
              <a:endParaRPr lang="ko-KR" altLang="en-US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DDFEE78-71DA-4B7D-B8ED-F101C31D9BC7}"/>
                </a:ext>
              </a:extLst>
            </p:cNvPr>
            <p:cNvGrpSpPr/>
            <p:nvPr/>
          </p:nvGrpSpPr>
          <p:grpSpPr>
            <a:xfrm>
              <a:off x="4034718" y="3090069"/>
              <a:ext cx="324000" cy="369332"/>
              <a:chOff x="3923886" y="3150760"/>
              <a:chExt cx="324000" cy="369332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692E099-6E63-411E-BE0E-D406FB9E7829}"/>
                  </a:ext>
                </a:extLst>
              </p:cNvPr>
              <p:cNvSpPr/>
              <p:nvPr/>
            </p:nvSpPr>
            <p:spPr>
              <a:xfrm>
                <a:off x="3923886" y="3173426"/>
                <a:ext cx="324000" cy="324000"/>
              </a:xfrm>
              <a:prstGeom prst="rect">
                <a:avLst/>
              </a:prstGeom>
              <a:solidFill>
                <a:srgbClr val="AAD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AB39750-8F43-4142-8FB2-600FABF8F5CC}"/>
                  </a:ext>
                </a:extLst>
              </p:cNvPr>
              <p:cNvSpPr txBox="1"/>
              <p:nvPr/>
            </p:nvSpPr>
            <p:spPr>
              <a:xfrm>
                <a:off x="3949470" y="3150760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a반달곰" panose="02020600000000000000" pitchFamily="18" charset="-127"/>
                    <a:ea typeface="a반달곰" panose="02020600000000000000" pitchFamily="18" charset="-127"/>
                  </a:rPr>
                  <a:t>1</a:t>
                </a:r>
                <a:endParaRPr lang="ko-KR" altLang="en-US" dirty="0">
                  <a:solidFill>
                    <a:schemeClr val="bg1"/>
                  </a:solidFill>
                  <a:latin typeface="a반달곰" panose="02020600000000000000" pitchFamily="18" charset="-127"/>
                  <a:ea typeface="a반달곰" panose="02020600000000000000" pitchFamily="18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464C1E9-65DB-416A-8A16-CCEA89D2067B}"/>
                </a:ext>
              </a:extLst>
            </p:cNvPr>
            <p:cNvGrpSpPr/>
            <p:nvPr/>
          </p:nvGrpSpPr>
          <p:grpSpPr>
            <a:xfrm>
              <a:off x="4037336" y="3811174"/>
              <a:ext cx="341760" cy="369332"/>
              <a:chOff x="3918460" y="3150760"/>
              <a:chExt cx="341760" cy="369332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126E7EE-217B-41F8-A5EF-293639540A60}"/>
                  </a:ext>
                </a:extLst>
              </p:cNvPr>
              <p:cNvSpPr/>
              <p:nvPr/>
            </p:nvSpPr>
            <p:spPr>
              <a:xfrm>
                <a:off x="3923886" y="3173426"/>
                <a:ext cx="324000" cy="324000"/>
              </a:xfrm>
              <a:prstGeom prst="rect">
                <a:avLst/>
              </a:prstGeom>
              <a:solidFill>
                <a:srgbClr val="AAD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DD8642-5EFA-4430-A00D-795A643CD2A0}"/>
                  </a:ext>
                </a:extLst>
              </p:cNvPr>
              <p:cNvSpPr txBox="1"/>
              <p:nvPr/>
            </p:nvSpPr>
            <p:spPr>
              <a:xfrm>
                <a:off x="3918460" y="3150760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a반달곰" panose="02020600000000000000" pitchFamily="18" charset="-127"/>
                    <a:ea typeface="a반달곰" panose="02020600000000000000" pitchFamily="18" charset="-127"/>
                  </a:rPr>
                  <a:t>2</a:t>
                </a:r>
                <a:endParaRPr lang="ko-KR" altLang="en-US" dirty="0">
                  <a:solidFill>
                    <a:schemeClr val="bg1"/>
                  </a:solidFill>
                  <a:latin typeface="a반달곰" panose="02020600000000000000" pitchFamily="18" charset="-127"/>
                  <a:ea typeface="a반달곰" panose="02020600000000000000" pitchFamily="18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C47EA346-167D-4537-BA0A-7AB3ED1B1B58}"/>
                </a:ext>
              </a:extLst>
            </p:cNvPr>
            <p:cNvGrpSpPr/>
            <p:nvPr/>
          </p:nvGrpSpPr>
          <p:grpSpPr>
            <a:xfrm>
              <a:off x="4042762" y="4517909"/>
              <a:ext cx="330724" cy="369332"/>
              <a:chOff x="3923886" y="3150760"/>
              <a:chExt cx="330724" cy="369332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2B59006C-CF43-4493-B606-7A189519FC79}"/>
                  </a:ext>
                </a:extLst>
              </p:cNvPr>
              <p:cNvSpPr/>
              <p:nvPr/>
            </p:nvSpPr>
            <p:spPr>
              <a:xfrm>
                <a:off x="3923886" y="3173426"/>
                <a:ext cx="324000" cy="324000"/>
              </a:xfrm>
              <a:prstGeom prst="rect">
                <a:avLst/>
              </a:prstGeom>
              <a:solidFill>
                <a:srgbClr val="AAD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9E4F7BF-8601-44F9-A806-7E85D2FAE196}"/>
                  </a:ext>
                </a:extLst>
              </p:cNvPr>
              <p:cNvSpPr txBox="1"/>
              <p:nvPr/>
            </p:nvSpPr>
            <p:spPr>
              <a:xfrm>
                <a:off x="3924070" y="315076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a반달곰" panose="02020600000000000000" pitchFamily="18" charset="-127"/>
                    <a:ea typeface="a반달곰" panose="02020600000000000000" pitchFamily="18" charset="-127"/>
                  </a:rPr>
                  <a:t>3</a:t>
                </a:r>
                <a:endParaRPr lang="ko-KR" altLang="en-US" dirty="0">
                  <a:solidFill>
                    <a:schemeClr val="bg1"/>
                  </a:solidFill>
                  <a:latin typeface="a반달곰" panose="02020600000000000000" pitchFamily="18" charset="-127"/>
                  <a:ea typeface="a반달곰" panose="02020600000000000000" pitchFamily="18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5958224-0213-488C-84B4-10A18C9E1711}"/>
                </a:ext>
              </a:extLst>
            </p:cNvPr>
            <p:cNvGrpSpPr/>
            <p:nvPr/>
          </p:nvGrpSpPr>
          <p:grpSpPr>
            <a:xfrm>
              <a:off x="4031356" y="5292016"/>
              <a:ext cx="346754" cy="369332"/>
              <a:chOff x="3923886" y="3150760"/>
              <a:chExt cx="346754" cy="369332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ACB0F1FB-0220-45DE-B331-37D50B9CA938}"/>
                  </a:ext>
                </a:extLst>
              </p:cNvPr>
              <p:cNvSpPr/>
              <p:nvPr/>
            </p:nvSpPr>
            <p:spPr>
              <a:xfrm>
                <a:off x="3923886" y="3173426"/>
                <a:ext cx="324000" cy="324000"/>
              </a:xfrm>
              <a:prstGeom prst="rect">
                <a:avLst/>
              </a:prstGeom>
              <a:solidFill>
                <a:srgbClr val="AAD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F45E26-B59E-480D-8339-9F5636CF46DD}"/>
                  </a:ext>
                </a:extLst>
              </p:cNvPr>
              <p:cNvSpPr txBox="1"/>
              <p:nvPr/>
            </p:nvSpPr>
            <p:spPr>
              <a:xfrm>
                <a:off x="3924070" y="3150760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a반달곰" panose="02020600000000000000" pitchFamily="18" charset="-127"/>
                    <a:ea typeface="a반달곰" panose="02020600000000000000" pitchFamily="18" charset="-127"/>
                  </a:rPr>
                  <a:t>4</a:t>
                </a:r>
                <a:endParaRPr lang="ko-KR" altLang="en-US" dirty="0">
                  <a:solidFill>
                    <a:schemeClr val="bg1"/>
                  </a:solidFill>
                  <a:latin typeface="a반달곰" panose="02020600000000000000" pitchFamily="18" charset="-127"/>
                  <a:ea typeface="a반달곰" panose="02020600000000000000" pitchFamily="18" charset="-127"/>
                </a:endParaRPr>
              </a:p>
            </p:txBody>
          </p:sp>
        </p:grp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3ABDA01B-4FAA-4B91-A049-41193BAA8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669" y="2391260"/>
            <a:ext cx="388950" cy="38895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30C0598-5404-4E82-A6ED-82AE714DB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93014" y="3163917"/>
            <a:ext cx="228571" cy="22857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27FA083-C97B-427A-A20E-2EEA3B75D2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93014" y="3900517"/>
            <a:ext cx="228571" cy="228571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5F9FB310-66CE-49AB-977B-2990135D6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05714" y="4637117"/>
            <a:ext cx="228571" cy="228571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BBA31D3-AFFE-476F-ABAC-4E56FA8E6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31114" y="5373717"/>
            <a:ext cx="228571" cy="22857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38B1EDE-602E-4BDA-B89C-BD88490CEEE0}"/>
              </a:ext>
            </a:extLst>
          </p:cNvPr>
          <p:cNvSpPr txBox="1"/>
          <p:nvPr/>
        </p:nvSpPr>
        <p:spPr>
          <a:xfrm>
            <a:off x="7698911" y="3129675"/>
            <a:ext cx="3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56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57F066-FBBB-4D02-B62E-9889BBF84421}"/>
              </a:ext>
            </a:extLst>
          </p:cNvPr>
          <p:cNvSpPr txBox="1"/>
          <p:nvPr/>
        </p:nvSpPr>
        <p:spPr>
          <a:xfrm>
            <a:off x="7698911" y="3872729"/>
            <a:ext cx="3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7BA999-7C72-4378-A165-F12F1B874095}"/>
              </a:ext>
            </a:extLst>
          </p:cNvPr>
          <p:cNvSpPr txBox="1"/>
          <p:nvPr/>
        </p:nvSpPr>
        <p:spPr>
          <a:xfrm>
            <a:off x="7698911" y="4579464"/>
            <a:ext cx="3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33</a:t>
            </a:r>
            <a:endParaRPr lang="ko-KR" alt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C50E7F-1E1C-4BC5-A8A4-ACE129916D06}"/>
              </a:ext>
            </a:extLst>
          </p:cNvPr>
          <p:cNvSpPr txBox="1"/>
          <p:nvPr/>
        </p:nvSpPr>
        <p:spPr>
          <a:xfrm>
            <a:off x="7698911" y="5318909"/>
            <a:ext cx="3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19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99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6784"/>
            <a:ext cx="6997148" cy="64912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286" y="21193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MBTI </a:t>
            </a:r>
            <a:r>
              <a:rPr lang="ko-KR" altLang="en-US" dirty="0" smtClean="0">
                <a:latin typeface="+mj-ea"/>
                <a:ea typeface="+mj-ea"/>
              </a:rPr>
              <a:t>질문에 대답하기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85" y="3215929"/>
            <a:ext cx="6531215" cy="15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952612"/>
            <a:ext cx="8097078" cy="59053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2279" y="38431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settings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68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60" y="415787"/>
            <a:ext cx="10126336" cy="619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ad8e0">
            <a:alpha val="8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16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452" name="Google Shape;452;p16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453" name="Google Shape;453;p16"/>
              <p:cNvCxnSpPr/>
              <p:nvPr/>
            </p:nvCxnSpPr>
            <p:spPr>
              <a:xfrm>
                <a:off x="10160" y="788276"/>
                <a:ext cx="12192000" cy="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1"/>
                </a:solidFill>
                <a:prstDash val="solid"/>
                <a:miter/>
                <a:headEnd w="sm" len="sm"/>
                <a:tailEnd w="sm" len="sm"/>
              </a:ln>
            </p:spPr>
          </p:cxnSp>
          <p:pic>
            <p:nvPicPr>
              <p:cNvPr id="454" name="Google Shape;454;p16"/>
              <p:cNvPicPr/>
              <p:nvPr/>
            </p:nvPicPr>
            <p:blipFill rotWithShape="1">
              <a:blip r:embed="rId3">
                <a:alphaModFix/>
              </a:blip>
              <a:srcRect r="10650" b="55880"/>
              <a:stretch>
                <a:fillRect/>
              </a:stretch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5" name="Google Shape;455;p16"/>
            <p:cNvGrpSpPr/>
            <p:nvPr/>
          </p:nvGrpSpPr>
          <p:grpSpPr>
            <a:xfrm>
              <a:off x="142239" y="264548"/>
              <a:ext cx="5736939" cy="523220"/>
              <a:chOff x="142239" y="264548"/>
              <a:chExt cx="5736939" cy="523220"/>
            </a:xfrm>
          </p:grpSpPr>
          <p:sp>
            <p:nvSpPr>
              <p:cNvPr id="456" name="Google Shape;456;p16"/>
              <p:cNvSpPr txBox="1"/>
              <p:nvPr/>
            </p:nvSpPr>
            <p:spPr>
              <a:xfrm>
                <a:off x="142239" y="264548"/>
                <a:ext cx="4458335" cy="52322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91424" tIns="45700" rIns="91424" bIns="45700" anchor="t" anchorCtr="0">
                <a:spAutoFit/>
              </a:bodyPr>
              <a:lstStyle/>
              <a:p>
                <a:pPr marR="0" lvl="0" indent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  <a:sym typeface="Arial"/>
                  </a:rPr>
                  <a:t>코드 구성</a:t>
                </a:r>
                <a:endParaRPr sz="2800" dirty="0">
                  <a:solidFill>
                    <a:srgbClr val="FEE658"/>
                  </a:solidFill>
                  <a:effectLst>
                    <a:outerShdw blurRad="317500" dist="50800" dir="5400000" algn="ctr" rotWithShape="0">
                      <a:schemeClr val="bg2">
                        <a:lumMod val="10000"/>
                        <a:alpha val="20000"/>
                      </a:schemeClr>
                    </a:outerShdw>
                  </a:effectLst>
                  <a:latin typeface="a반달곰" panose="02020600000000000000" pitchFamily="18" charset="-127"/>
                  <a:ea typeface="a반달곰" panose="02020600000000000000" pitchFamily="18" charset="-127"/>
                  <a:sym typeface="Arial"/>
                </a:endParaRPr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4490656" y="459076"/>
                <a:ext cx="138852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45700" rIns="91424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- 프로젝트 설계 </a:t>
                </a:r>
                <a:endParaRPr/>
              </a:p>
            </p:txBody>
          </p:sp>
        </p:grpSp>
      </p:grpSp>
      <p:pic>
        <p:nvPicPr>
          <p:cNvPr id="46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4914" y="529750"/>
            <a:ext cx="10462172" cy="579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6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8E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16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452" name="Google Shape;452;p16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453" name="Google Shape;453;p16"/>
              <p:cNvCxnSpPr/>
              <p:nvPr/>
            </p:nvCxnSpPr>
            <p:spPr>
              <a:xfrm>
                <a:off x="10160" y="788276"/>
                <a:ext cx="12192000" cy="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1"/>
                </a:solidFill>
                <a:prstDash val="solid"/>
                <a:miter/>
                <a:headEnd w="sm" len="sm"/>
                <a:tailEnd w="sm" len="sm"/>
              </a:ln>
            </p:spPr>
          </p:cxnSp>
          <p:pic>
            <p:nvPicPr>
              <p:cNvPr id="454" name="Google Shape;454;p16"/>
              <p:cNvPicPr/>
              <p:nvPr/>
            </p:nvPicPr>
            <p:blipFill rotWithShape="1">
              <a:blip r:embed="rId3">
                <a:alphaModFix/>
              </a:blip>
              <a:srcRect r="10650" b="55880"/>
              <a:stretch>
                <a:fillRect/>
              </a:stretch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5" name="Google Shape;455;p16"/>
            <p:cNvGrpSpPr/>
            <p:nvPr/>
          </p:nvGrpSpPr>
          <p:grpSpPr>
            <a:xfrm>
              <a:off x="142239" y="264548"/>
              <a:ext cx="5736939" cy="523220"/>
              <a:chOff x="142239" y="264548"/>
              <a:chExt cx="5736939" cy="523220"/>
            </a:xfrm>
          </p:grpSpPr>
          <p:sp>
            <p:nvSpPr>
              <p:cNvPr id="456" name="Google Shape;456;p16"/>
              <p:cNvSpPr txBox="1"/>
              <p:nvPr/>
            </p:nvSpPr>
            <p:spPr>
              <a:xfrm>
                <a:off x="142239" y="264548"/>
                <a:ext cx="4458335" cy="52322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91424" tIns="45700" rIns="91424" bIns="45700" anchor="t" anchorCtr="0">
                <a:spAutoFit/>
              </a:bodyPr>
              <a:lstStyle/>
              <a:p>
                <a:pPr marR="0" lvl="0" indent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  <a:sym typeface="Arial"/>
                  </a:rPr>
                  <a:t>코드 구성</a:t>
                </a:r>
                <a:endParaRPr sz="2800" dirty="0">
                  <a:solidFill>
                    <a:srgbClr val="FEE658"/>
                  </a:solidFill>
                  <a:effectLst>
                    <a:outerShdw blurRad="317500" dist="50800" dir="5400000" algn="ctr" rotWithShape="0">
                      <a:schemeClr val="bg2">
                        <a:lumMod val="10000"/>
                        <a:alpha val="20000"/>
                      </a:schemeClr>
                    </a:outerShdw>
                  </a:effectLst>
                  <a:latin typeface="a반달곰" panose="02020600000000000000" pitchFamily="18" charset="-127"/>
                  <a:ea typeface="a반달곰" panose="02020600000000000000" pitchFamily="18" charset="-127"/>
                  <a:sym typeface="Arial"/>
                </a:endParaRPr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4490656" y="459076"/>
                <a:ext cx="1388522" cy="510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45700" rIns="91424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- 프로젝트 설계 </a:t>
                </a:r>
                <a:endParaRPr/>
              </a:p>
            </p:txBody>
          </p:sp>
        </p:grpSp>
      </p:grpSp>
      <p:sp>
        <p:nvSpPr>
          <p:cNvPr id="458" name="Google Shape;458;p16"/>
          <p:cNvSpPr/>
          <p:nvPr/>
        </p:nvSpPr>
        <p:spPr>
          <a:xfrm>
            <a:off x="1805651" y="410223"/>
            <a:ext cx="1501565" cy="3593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: MBTI 궁합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0" name="그림 45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28220" y="602506"/>
            <a:ext cx="3735560" cy="5837604"/>
          </a:xfrm>
          <a:prstGeom prst="rect">
            <a:avLst/>
          </a:prstGeom>
        </p:spPr>
      </p:pic>
      <p:pic>
        <p:nvPicPr>
          <p:cNvPr id="461" name="그림 4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04832" y="265035"/>
            <a:ext cx="4982335" cy="632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4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8E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16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452" name="Google Shape;452;p16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453" name="Google Shape;453;p16"/>
              <p:cNvCxnSpPr/>
              <p:nvPr/>
            </p:nvCxnSpPr>
            <p:spPr>
              <a:xfrm>
                <a:off x="10160" y="788276"/>
                <a:ext cx="12192000" cy="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1"/>
                </a:solidFill>
                <a:prstDash val="solid"/>
                <a:miter/>
                <a:headEnd w="sm" len="sm"/>
                <a:tailEnd w="sm" len="sm"/>
              </a:ln>
            </p:spPr>
          </p:cxnSp>
          <p:pic>
            <p:nvPicPr>
              <p:cNvPr id="454" name="Google Shape;454;p16"/>
              <p:cNvPicPr/>
              <p:nvPr/>
            </p:nvPicPr>
            <p:blipFill rotWithShape="1">
              <a:blip r:embed="rId3">
                <a:alphaModFix/>
              </a:blip>
              <a:srcRect r="10650" b="55880"/>
              <a:stretch>
                <a:fillRect/>
              </a:stretch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5" name="Google Shape;455;p16"/>
            <p:cNvGrpSpPr/>
            <p:nvPr/>
          </p:nvGrpSpPr>
          <p:grpSpPr>
            <a:xfrm>
              <a:off x="142239" y="264548"/>
              <a:ext cx="5736939" cy="523220"/>
              <a:chOff x="142239" y="264548"/>
              <a:chExt cx="5736939" cy="523220"/>
            </a:xfrm>
          </p:grpSpPr>
          <p:sp>
            <p:nvSpPr>
              <p:cNvPr id="456" name="Google Shape;456;p16"/>
              <p:cNvSpPr txBox="1"/>
              <p:nvPr/>
            </p:nvSpPr>
            <p:spPr>
              <a:xfrm>
                <a:off x="142239" y="264548"/>
                <a:ext cx="4458335" cy="52322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91424" tIns="45700" rIns="91424" bIns="45700" anchor="t" anchorCtr="0">
                <a:spAutoFit/>
              </a:bodyPr>
              <a:lstStyle/>
              <a:p>
                <a:pPr marR="0" lvl="0" indent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  <a:sym typeface="Arial"/>
                  </a:rPr>
                  <a:t>코드 구성</a:t>
                </a:r>
                <a:endParaRPr sz="2800" dirty="0">
                  <a:solidFill>
                    <a:srgbClr val="FEE658"/>
                  </a:solidFill>
                  <a:effectLst>
                    <a:outerShdw blurRad="317500" dist="50800" dir="5400000" algn="ctr" rotWithShape="0">
                      <a:schemeClr val="bg2">
                        <a:lumMod val="10000"/>
                        <a:alpha val="20000"/>
                      </a:schemeClr>
                    </a:outerShdw>
                  </a:effectLst>
                  <a:latin typeface="a반달곰" panose="02020600000000000000" pitchFamily="18" charset="-127"/>
                  <a:ea typeface="a반달곰" panose="02020600000000000000" pitchFamily="18" charset="-127"/>
                  <a:sym typeface="Arial"/>
                </a:endParaRPr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4490656" y="459076"/>
                <a:ext cx="1388522" cy="510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45700" rIns="91424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- 프로젝트 설계 </a:t>
                </a:r>
                <a:endParaRPr/>
              </a:p>
            </p:txBody>
          </p:sp>
        </p:grpSp>
      </p:grpSp>
      <p:sp>
        <p:nvSpPr>
          <p:cNvPr id="458" name="Google Shape;458;p16"/>
          <p:cNvSpPr/>
          <p:nvPr/>
        </p:nvSpPr>
        <p:spPr>
          <a:xfrm>
            <a:off x="1805651" y="410223"/>
            <a:ext cx="1501565" cy="3593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: MBTI 궁합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7" name="그림 46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74411" y="123716"/>
            <a:ext cx="8243177" cy="6610568"/>
          </a:xfrm>
          <a:prstGeom prst="rect">
            <a:avLst/>
          </a:prstGeom>
        </p:spPr>
      </p:pic>
      <p:pic>
        <p:nvPicPr>
          <p:cNvPr id="468" name="그림 46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3977674"/>
            <a:ext cx="12192000" cy="179001"/>
          </a:xfrm>
          <a:prstGeom prst="rect">
            <a:avLst/>
          </a:prstGeom>
        </p:spPr>
      </p:pic>
      <p:pic>
        <p:nvPicPr>
          <p:cNvPr id="470" name="그림 46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478303" y="4450030"/>
            <a:ext cx="5235393" cy="1158340"/>
          </a:xfrm>
          <a:prstGeom prst="rect">
            <a:avLst/>
          </a:prstGeom>
        </p:spPr>
      </p:pic>
      <p:pic>
        <p:nvPicPr>
          <p:cNvPr id="472" name="그림 47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238101" y="1676155"/>
            <a:ext cx="5715797" cy="17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2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8E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16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452" name="Google Shape;452;p16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453" name="Google Shape;453;p16"/>
              <p:cNvCxnSpPr/>
              <p:nvPr/>
            </p:nvCxnSpPr>
            <p:spPr>
              <a:xfrm>
                <a:off x="10160" y="788276"/>
                <a:ext cx="12192000" cy="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1"/>
                </a:solidFill>
                <a:prstDash val="solid"/>
                <a:miter/>
                <a:headEnd w="sm" len="sm"/>
                <a:tailEnd w="sm" len="sm"/>
              </a:ln>
            </p:spPr>
          </p:cxnSp>
          <p:pic>
            <p:nvPicPr>
              <p:cNvPr id="454" name="Google Shape;454;p16"/>
              <p:cNvPicPr/>
              <p:nvPr/>
            </p:nvPicPr>
            <p:blipFill rotWithShape="1">
              <a:blip r:embed="rId3">
                <a:alphaModFix/>
              </a:blip>
              <a:srcRect r="10650" b="55880"/>
              <a:stretch>
                <a:fillRect/>
              </a:stretch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5" name="Google Shape;455;p16"/>
            <p:cNvGrpSpPr/>
            <p:nvPr/>
          </p:nvGrpSpPr>
          <p:grpSpPr>
            <a:xfrm>
              <a:off x="142239" y="264548"/>
              <a:ext cx="5736939" cy="523220"/>
              <a:chOff x="142239" y="264548"/>
              <a:chExt cx="5736939" cy="523220"/>
            </a:xfrm>
          </p:grpSpPr>
          <p:sp>
            <p:nvSpPr>
              <p:cNvPr id="456" name="Google Shape;456;p16"/>
              <p:cNvSpPr txBox="1"/>
              <p:nvPr/>
            </p:nvSpPr>
            <p:spPr>
              <a:xfrm>
                <a:off x="142239" y="264548"/>
                <a:ext cx="4458335" cy="52322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91424" tIns="45700" rIns="91424" bIns="45700" anchor="t" anchorCtr="0">
                <a:spAutoFit/>
              </a:bodyPr>
              <a:lstStyle/>
              <a:p>
                <a:pPr marR="0" lvl="0" indent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  <a:sym typeface="Arial"/>
                  </a:rPr>
                  <a:t>코드 구성</a:t>
                </a:r>
                <a:endParaRPr sz="2800" dirty="0">
                  <a:solidFill>
                    <a:srgbClr val="FEE658"/>
                  </a:solidFill>
                  <a:effectLst>
                    <a:outerShdw blurRad="317500" dist="50800" dir="5400000" algn="ctr" rotWithShape="0">
                      <a:schemeClr val="bg2">
                        <a:lumMod val="10000"/>
                        <a:alpha val="20000"/>
                      </a:schemeClr>
                    </a:outerShdw>
                  </a:effectLst>
                  <a:latin typeface="a반달곰" panose="02020600000000000000" pitchFamily="18" charset="-127"/>
                  <a:ea typeface="a반달곰" panose="02020600000000000000" pitchFamily="18" charset="-127"/>
                  <a:sym typeface="Arial"/>
                </a:endParaRPr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4490656" y="459076"/>
                <a:ext cx="1388522" cy="510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45700" rIns="91424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- 프로젝트 설계 </a:t>
                </a:r>
                <a:endParaRPr/>
              </a:p>
            </p:txBody>
          </p:sp>
        </p:grpSp>
      </p:grpSp>
      <p:sp>
        <p:nvSpPr>
          <p:cNvPr id="458" name="Google Shape;458;p16"/>
          <p:cNvSpPr/>
          <p:nvPr/>
        </p:nvSpPr>
        <p:spPr>
          <a:xfrm>
            <a:off x="1805651" y="410223"/>
            <a:ext cx="1501565" cy="3593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: MBTI 궁합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그림 46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39179" y="113104"/>
            <a:ext cx="7113641" cy="6631791"/>
          </a:xfrm>
          <a:prstGeom prst="rect">
            <a:avLst/>
          </a:prstGeom>
        </p:spPr>
      </p:pic>
      <p:pic>
        <p:nvPicPr>
          <p:cNvPr id="471" name="그림 47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3923636"/>
            <a:ext cx="12192000" cy="225164"/>
          </a:xfrm>
          <a:prstGeom prst="rect">
            <a:avLst/>
          </a:prstGeom>
        </p:spPr>
      </p:pic>
      <p:pic>
        <p:nvPicPr>
          <p:cNvPr id="472" name="그림 47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947283" y="1566602"/>
            <a:ext cx="8297433" cy="3724795"/>
          </a:xfrm>
          <a:prstGeom prst="rect">
            <a:avLst/>
          </a:prstGeom>
        </p:spPr>
      </p:pic>
      <p:pic>
        <p:nvPicPr>
          <p:cNvPr id="473" name="그림 47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56559" y="228600"/>
            <a:ext cx="9583487" cy="5125165"/>
          </a:xfrm>
          <a:prstGeom prst="rect">
            <a:avLst/>
          </a:prstGeom>
        </p:spPr>
      </p:pic>
      <p:pic>
        <p:nvPicPr>
          <p:cNvPr id="474" name="그림 47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233602" y="880907"/>
            <a:ext cx="3724795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9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ad8e0">
            <a:alpha val="8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16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452" name="Google Shape;452;p16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453" name="Google Shape;453;p16"/>
              <p:cNvCxnSpPr/>
              <p:nvPr/>
            </p:nvCxnSpPr>
            <p:spPr>
              <a:xfrm>
                <a:off x="10160" y="788276"/>
                <a:ext cx="12192000" cy="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1"/>
                </a:solidFill>
                <a:prstDash val="solid"/>
                <a:miter/>
                <a:headEnd w="sm" len="sm"/>
                <a:tailEnd w="sm" len="sm"/>
              </a:ln>
            </p:spPr>
          </p:cxnSp>
          <p:pic>
            <p:nvPicPr>
              <p:cNvPr id="454" name="Google Shape;454;p16"/>
              <p:cNvPicPr/>
              <p:nvPr/>
            </p:nvPicPr>
            <p:blipFill rotWithShape="1">
              <a:blip r:embed="rId3">
                <a:alphaModFix/>
              </a:blip>
              <a:srcRect r="10650" b="55880"/>
              <a:stretch>
                <a:fillRect/>
              </a:stretch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5" name="Google Shape;455;p16"/>
            <p:cNvGrpSpPr/>
            <p:nvPr/>
          </p:nvGrpSpPr>
          <p:grpSpPr>
            <a:xfrm>
              <a:off x="142239" y="264548"/>
              <a:ext cx="5736939" cy="523220"/>
              <a:chOff x="142239" y="264548"/>
              <a:chExt cx="5736939" cy="523220"/>
            </a:xfrm>
          </p:grpSpPr>
          <p:sp>
            <p:nvSpPr>
              <p:cNvPr id="456" name="Google Shape;456;p16"/>
              <p:cNvSpPr txBox="1"/>
              <p:nvPr/>
            </p:nvSpPr>
            <p:spPr>
              <a:xfrm>
                <a:off x="142239" y="264548"/>
                <a:ext cx="4458335" cy="52322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91424" tIns="45700" rIns="91424" bIns="45700" anchor="t" anchorCtr="0">
                <a:spAutoFit/>
              </a:bodyPr>
              <a:lstStyle/>
              <a:p>
                <a:pPr marR="0" lvl="0" indent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  <a:sym typeface="Arial"/>
                  </a:rPr>
                  <a:t>코드 구성</a:t>
                </a:r>
                <a:endParaRPr sz="2800" dirty="0">
                  <a:solidFill>
                    <a:srgbClr val="FEE658"/>
                  </a:solidFill>
                  <a:effectLst>
                    <a:outerShdw blurRad="317500" dist="50800" dir="5400000" algn="ctr" rotWithShape="0">
                      <a:schemeClr val="bg2">
                        <a:lumMod val="10000"/>
                        <a:alpha val="20000"/>
                      </a:schemeClr>
                    </a:outerShdw>
                  </a:effectLst>
                  <a:latin typeface="a반달곰" panose="02020600000000000000" pitchFamily="18" charset="-127"/>
                  <a:ea typeface="a반달곰" panose="02020600000000000000" pitchFamily="18" charset="-127"/>
                  <a:sym typeface="Arial"/>
                </a:endParaRPr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4490656" y="459076"/>
                <a:ext cx="1388522" cy="510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45700" rIns="91424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- 프로젝트 설계 </a:t>
                </a:r>
                <a:endParaRPr/>
              </a:p>
            </p:txBody>
          </p:sp>
        </p:grpSp>
      </p:grpSp>
      <p:sp>
        <p:nvSpPr>
          <p:cNvPr id="458" name="Google Shape;458;p16"/>
          <p:cNvSpPr/>
          <p:nvPr/>
        </p:nvSpPr>
        <p:spPr>
          <a:xfrm>
            <a:off x="1805651" y="410223"/>
            <a:ext cx="1501565" cy="3593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: MBTI 궁합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0" name="그림 46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4395" y="1039949"/>
            <a:ext cx="10763924" cy="5818050"/>
          </a:xfrm>
          <a:prstGeom prst="rect">
            <a:avLst/>
          </a:prstGeom>
        </p:spPr>
      </p:pic>
      <p:pic>
        <p:nvPicPr>
          <p:cNvPr id="476" name="그림 47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80589" y="3322310"/>
            <a:ext cx="1630821" cy="213378"/>
          </a:xfrm>
          <a:prstGeom prst="rect">
            <a:avLst/>
          </a:prstGeom>
        </p:spPr>
      </p:pic>
      <p:pic>
        <p:nvPicPr>
          <p:cNvPr id="477" name="그림 47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722164" y="2621210"/>
            <a:ext cx="4747671" cy="1615579"/>
          </a:xfrm>
          <a:prstGeom prst="rect">
            <a:avLst/>
          </a:prstGeom>
        </p:spPr>
      </p:pic>
      <p:pic>
        <p:nvPicPr>
          <p:cNvPr id="48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75851" y="1227748"/>
            <a:ext cx="10840297" cy="5442453"/>
          </a:xfrm>
          <a:prstGeom prst="rect">
            <a:avLst/>
          </a:prstGeom>
        </p:spPr>
      </p:pic>
      <p:pic>
        <p:nvPicPr>
          <p:cNvPr id="479" name="그림 47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75851" y="410223"/>
            <a:ext cx="11221013" cy="626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9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8E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9" name="그룹 8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13" name="직선 연결선 12"/>
              <p:cNvCxnSpPr/>
              <p:nvPr/>
            </p:nvCxnSpPr>
            <p:spPr>
              <a:xfrm>
                <a:off x="10160" y="788276"/>
                <a:ext cx="12192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54" b="55882"/>
              <a:stretch/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</p:spPr>
          </p:pic>
        </p:grpSp>
        <p:grpSp>
          <p:nvGrpSpPr>
            <p:cNvPr id="10" name="그룹 9"/>
            <p:cNvGrpSpPr/>
            <p:nvPr/>
          </p:nvGrpSpPr>
          <p:grpSpPr>
            <a:xfrm>
              <a:off x="142239" y="264548"/>
              <a:ext cx="5736939" cy="523220"/>
              <a:chOff x="142239" y="264548"/>
              <a:chExt cx="5736939" cy="52322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42239" y="264548"/>
                <a:ext cx="4458335" cy="52322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코드 </a:t>
                </a:r>
                <a:r>
                  <a:rPr lang="ko-KR" altLang="en-US" sz="2800" dirty="0" smtClean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구성</a:t>
                </a:r>
                <a:endParaRPr lang="ko-KR" altLang="en-US" sz="2800" dirty="0">
                  <a:solidFill>
                    <a:schemeClr val="accent4"/>
                  </a:solidFill>
                  <a:effectLst>
                    <a:outerShdw blurRad="317500" dist="50800" dir="5400000" algn="ctr" rotWithShape="0">
                      <a:schemeClr val="bg2">
                        <a:lumMod val="10000"/>
                        <a:alpha val="20000"/>
                      </a:schemeClr>
                    </a:outerShdw>
                  </a:effectLst>
                  <a:latin typeface="a반달곰" panose="02020600000000000000" pitchFamily="18" charset="-127"/>
                  <a:ea typeface="a반달곰" panose="02020600000000000000" pitchFamily="18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490656" y="459076"/>
                <a:ext cx="13885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- </a:t>
                </a:r>
                <a:r>
                  <a:rPr lang="ko-KR" altLang="en-US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프로젝트 설계 </a:t>
                </a:r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1805651" y="410223"/>
            <a:ext cx="2274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effectLst>
                  <a:outerShdw blurRad="635000" dist="50800" dir="5400000" algn="ctr" rotWithShape="0">
                    <a:schemeClr val="bg2">
                      <a:lumMod val="10000"/>
                      <a:alpha val="10000"/>
                    </a:schemeClr>
                  </a:outerShdw>
                </a:effectLst>
                <a:latin typeface="a반달곰" panose="02020600000000000000" pitchFamily="18" charset="-127"/>
                <a:ea typeface="a반달곰" panose="02020600000000000000" pitchFamily="18" charset="-127"/>
              </a:rPr>
              <a:t>:</a:t>
            </a:r>
            <a:r>
              <a:rPr lang="en-US" altLang="ko-KR" dirty="0" smtClean="0">
                <a:solidFill>
                  <a:schemeClr val="accent4"/>
                </a:solidFill>
                <a:effectLst>
                  <a:outerShdw blurRad="635000" dist="50800" dir="5400000" algn="ctr" rotWithShape="0">
                    <a:schemeClr val="bg2">
                      <a:lumMod val="10000"/>
                      <a:alpha val="10000"/>
                    </a:schemeClr>
                  </a:outerShdw>
                </a:effectLst>
                <a:latin typeface="a반달곰" panose="02020600000000000000" pitchFamily="18" charset="-127"/>
                <a:ea typeface="a반달곰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accent4"/>
                </a:solidFill>
                <a:effectLst>
                  <a:outerShdw blurRad="635000" dist="50800" dir="5400000" algn="ctr" rotWithShape="0">
                    <a:schemeClr val="bg2">
                      <a:lumMod val="10000"/>
                      <a:alpha val="10000"/>
                    </a:schemeClr>
                  </a:outerShdw>
                </a:effectLst>
                <a:latin typeface="a반달곰" panose="02020600000000000000" pitchFamily="18" charset="-127"/>
                <a:ea typeface="a반달곰" panose="02020600000000000000" pitchFamily="18" charset="-127"/>
              </a:rPr>
              <a:t>수강생 </a:t>
            </a:r>
            <a:r>
              <a:rPr lang="en-US" altLang="ko-KR" dirty="0" smtClean="0">
                <a:solidFill>
                  <a:schemeClr val="accent4"/>
                </a:solidFill>
                <a:effectLst>
                  <a:outerShdw blurRad="635000" dist="50800" dir="5400000" algn="ctr" rotWithShape="0">
                    <a:schemeClr val="bg2">
                      <a:lumMod val="10000"/>
                      <a:alpha val="10000"/>
                    </a:schemeClr>
                  </a:outerShdw>
                </a:effectLst>
                <a:latin typeface="a반달곰" panose="02020600000000000000" pitchFamily="18" charset="-127"/>
                <a:ea typeface="a반달곰" panose="02020600000000000000" pitchFamily="18" charset="-127"/>
              </a:rPr>
              <a:t>MBTI </a:t>
            </a:r>
            <a:r>
              <a:rPr lang="ko-KR" altLang="en-US" dirty="0" smtClean="0">
                <a:solidFill>
                  <a:schemeClr val="accent4"/>
                </a:solidFill>
                <a:effectLst>
                  <a:outerShdw blurRad="635000" dist="50800" dir="5400000" algn="ctr" rotWithShape="0">
                    <a:schemeClr val="bg2">
                      <a:lumMod val="10000"/>
                      <a:alpha val="10000"/>
                    </a:schemeClr>
                  </a:outerShdw>
                </a:effectLst>
                <a:latin typeface="a반달곰" panose="02020600000000000000" pitchFamily="18" charset="-127"/>
                <a:ea typeface="a반달곰" panose="02020600000000000000" pitchFamily="18" charset="-127"/>
              </a:rPr>
              <a:t>궁합</a:t>
            </a:r>
            <a:endParaRPr lang="ko-KR" altLang="en-US" dirty="0">
              <a:effectLst>
                <a:outerShdw blurRad="635000" dist="50800" dir="5400000" algn="ctr" rotWithShape="0">
                  <a:schemeClr val="bg2">
                    <a:lumMod val="10000"/>
                    <a:alpha val="10000"/>
                  </a:schemeClr>
                </a:outerShdw>
              </a:effectLst>
            </a:endParaRPr>
          </a:p>
        </p:txBody>
      </p:sp>
      <p:sp>
        <p:nvSpPr>
          <p:cNvPr id="15" name="Google Shape;424;p14"/>
          <p:cNvSpPr/>
          <p:nvPr/>
        </p:nvSpPr>
        <p:spPr>
          <a:xfrm>
            <a:off x="1805760" y="2210760"/>
            <a:ext cx="247680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코드 캡쳐</a:t>
            </a:r>
            <a:endParaRPr lang="en-US" sz="4000" b="0" strike="noStrike" spc="-1">
              <a:latin typeface="맑은 고딕"/>
            </a:endParaRPr>
          </a:p>
        </p:txBody>
      </p:sp>
      <p:pic>
        <p:nvPicPr>
          <p:cNvPr id="17" name="그림 16"/>
          <p:cNvPicPr/>
          <p:nvPr/>
        </p:nvPicPr>
        <p:blipFill>
          <a:blip r:embed="rId3"/>
          <a:stretch/>
        </p:blipFill>
        <p:spPr>
          <a:xfrm>
            <a:off x="360000" y="1080000"/>
            <a:ext cx="4841640" cy="3240000"/>
          </a:xfrm>
          <a:prstGeom prst="rect">
            <a:avLst/>
          </a:prstGeom>
          <a:ln w="0">
            <a:noFill/>
          </a:ln>
        </p:spPr>
      </p:pic>
      <p:pic>
        <p:nvPicPr>
          <p:cNvPr id="18" name="그림 17"/>
          <p:cNvPicPr/>
          <p:nvPr/>
        </p:nvPicPr>
        <p:blipFill>
          <a:blip r:embed="rId4"/>
          <a:stretch/>
        </p:blipFill>
        <p:spPr>
          <a:xfrm>
            <a:off x="6842160" y="1038600"/>
            <a:ext cx="1437840" cy="4181400"/>
          </a:xfrm>
          <a:prstGeom prst="rect">
            <a:avLst/>
          </a:prstGeom>
          <a:ln w="0">
            <a:noFill/>
          </a:ln>
        </p:spPr>
      </p:pic>
      <p:pic>
        <p:nvPicPr>
          <p:cNvPr id="19" name="그림 18"/>
          <p:cNvPicPr/>
          <p:nvPr/>
        </p:nvPicPr>
        <p:blipFill>
          <a:blip r:embed="rId5"/>
          <a:stretch/>
        </p:blipFill>
        <p:spPr>
          <a:xfrm>
            <a:off x="8653680" y="1046880"/>
            <a:ext cx="1066320" cy="4173120"/>
          </a:xfrm>
          <a:prstGeom prst="rect">
            <a:avLst/>
          </a:prstGeom>
          <a:ln w="0">
            <a:noFill/>
          </a:ln>
        </p:spPr>
      </p:pic>
      <p:pic>
        <p:nvPicPr>
          <p:cNvPr id="20" name="그림 19"/>
          <p:cNvPicPr/>
          <p:nvPr/>
        </p:nvPicPr>
        <p:blipFill>
          <a:blip r:embed="rId6"/>
          <a:stretch/>
        </p:blipFill>
        <p:spPr>
          <a:xfrm>
            <a:off x="360000" y="4500000"/>
            <a:ext cx="3420000" cy="900000"/>
          </a:xfrm>
          <a:prstGeom prst="rect">
            <a:avLst/>
          </a:prstGeom>
          <a:ln w="0">
            <a:noFill/>
          </a:ln>
        </p:spPr>
      </p:pic>
      <p:pic>
        <p:nvPicPr>
          <p:cNvPr id="21" name="그림 20"/>
          <p:cNvPicPr/>
          <p:nvPr/>
        </p:nvPicPr>
        <p:blipFill>
          <a:blip r:embed="rId7"/>
          <a:stretch/>
        </p:blipFill>
        <p:spPr>
          <a:xfrm>
            <a:off x="132480" y="5888520"/>
            <a:ext cx="11927520" cy="2314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96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ad8e0">
            <a:alpha val="8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9" name="그룹 8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13" name="직선 연결선 12"/>
              <p:cNvCxnSpPr/>
              <p:nvPr/>
            </p:nvCxnSpPr>
            <p:spPr>
              <a:xfrm>
                <a:off x="10160" y="788276"/>
                <a:ext cx="12192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54" b="55882"/>
              <a:stretch/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</p:spPr>
          </p:pic>
        </p:grpSp>
        <p:grpSp>
          <p:nvGrpSpPr>
            <p:cNvPr id="10" name="그룹 9"/>
            <p:cNvGrpSpPr/>
            <p:nvPr/>
          </p:nvGrpSpPr>
          <p:grpSpPr>
            <a:xfrm>
              <a:off x="142239" y="264548"/>
              <a:ext cx="5736939" cy="523220"/>
              <a:chOff x="142239" y="264548"/>
              <a:chExt cx="5736939" cy="52322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42239" y="264548"/>
                <a:ext cx="4458335" cy="52322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코드 </a:t>
                </a:r>
                <a:r>
                  <a:rPr lang="ko-KR" altLang="en-US" sz="2800" dirty="0" smtClean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구성</a:t>
                </a:r>
                <a:endParaRPr lang="ko-KR" altLang="en-US" sz="2800" dirty="0">
                  <a:solidFill>
                    <a:schemeClr val="accent4"/>
                  </a:solidFill>
                  <a:effectLst>
                    <a:outerShdw blurRad="317500" dist="50800" dir="5400000" algn="ctr" rotWithShape="0">
                      <a:schemeClr val="bg2">
                        <a:lumMod val="10000"/>
                        <a:alpha val="20000"/>
                      </a:schemeClr>
                    </a:outerShdw>
                  </a:effectLst>
                  <a:latin typeface="a반달곰" panose="02020600000000000000" pitchFamily="18" charset="-127"/>
                  <a:ea typeface="a반달곰" panose="02020600000000000000" pitchFamily="18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490656" y="459076"/>
                <a:ext cx="13885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- </a:t>
                </a:r>
                <a:r>
                  <a:rPr lang="ko-KR" altLang="en-US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프로젝트 설계 </a:t>
                </a:r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1805651" y="410223"/>
            <a:ext cx="2274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effectLst>
                  <a:outerShdw blurRad="635000" dist="50800" dir="5400000" algn="ctr" rotWithShape="0">
                    <a:schemeClr val="bg2">
                      <a:lumMod val="10000"/>
                      <a:alpha val="10000"/>
                    </a:schemeClr>
                  </a:outerShdw>
                </a:effectLst>
                <a:latin typeface="a반달곰" panose="02020600000000000000" pitchFamily="18" charset="-127"/>
                <a:ea typeface="a반달곰" panose="02020600000000000000" pitchFamily="18" charset="-127"/>
              </a:rPr>
              <a:t>:</a:t>
            </a:r>
            <a:r>
              <a:rPr lang="en-US" altLang="ko-KR" dirty="0" smtClean="0">
                <a:solidFill>
                  <a:schemeClr val="accent4"/>
                </a:solidFill>
                <a:effectLst>
                  <a:outerShdw blurRad="635000" dist="50800" dir="5400000" algn="ctr" rotWithShape="0">
                    <a:schemeClr val="bg2">
                      <a:lumMod val="10000"/>
                      <a:alpha val="10000"/>
                    </a:schemeClr>
                  </a:outerShdw>
                </a:effectLst>
                <a:latin typeface="a반달곰" panose="02020600000000000000" pitchFamily="18" charset="-127"/>
                <a:ea typeface="a반달곰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accent4"/>
                </a:solidFill>
                <a:effectLst>
                  <a:outerShdw blurRad="635000" dist="50800" dir="5400000" algn="ctr" rotWithShape="0">
                    <a:schemeClr val="bg2">
                      <a:lumMod val="10000"/>
                      <a:alpha val="10000"/>
                    </a:schemeClr>
                  </a:outerShdw>
                </a:effectLst>
                <a:latin typeface="a반달곰" panose="02020600000000000000" pitchFamily="18" charset="-127"/>
                <a:ea typeface="a반달곰" panose="02020600000000000000" pitchFamily="18" charset="-127"/>
              </a:rPr>
              <a:t>수강생 </a:t>
            </a:r>
            <a:r>
              <a:rPr lang="en-US" altLang="ko-KR" dirty="0" smtClean="0">
                <a:solidFill>
                  <a:schemeClr val="accent4"/>
                </a:solidFill>
                <a:effectLst>
                  <a:outerShdw blurRad="635000" dist="50800" dir="5400000" algn="ctr" rotWithShape="0">
                    <a:schemeClr val="bg2">
                      <a:lumMod val="10000"/>
                      <a:alpha val="10000"/>
                    </a:schemeClr>
                  </a:outerShdw>
                </a:effectLst>
                <a:latin typeface="a반달곰" panose="02020600000000000000" pitchFamily="18" charset="-127"/>
                <a:ea typeface="a반달곰" panose="02020600000000000000" pitchFamily="18" charset="-127"/>
              </a:rPr>
              <a:t>MBTI </a:t>
            </a:r>
            <a:r>
              <a:rPr lang="ko-KR" altLang="en-US" dirty="0" smtClean="0">
                <a:solidFill>
                  <a:schemeClr val="accent4"/>
                </a:solidFill>
                <a:effectLst>
                  <a:outerShdw blurRad="635000" dist="50800" dir="5400000" algn="ctr" rotWithShape="0">
                    <a:schemeClr val="bg2">
                      <a:lumMod val="10000"/>
                      <a:alpha val="10000"/>
                    </a:schemeClr>
                  </a:outerShdw>
                </a:effectLst>
                <a:latin typeface="a반달곰" panose="02020600000000000000" pitchFamily="18" charset="-127"/>
                <a:ea typeface="a반달곰" panose="02020600000000000000" pitchFamily="18" charset="-127"/>
              </a:rPr>
              <a:t>궁합</a:t>
            </a:r>
            <a:endParaRPr lang="ko-KR" altLang="en-US" dirty="0">
              <a:effectLst>
                <a:outerShdw blurRad="635000" dist="50800" dir="5400000" algn="ctr" rotWithShape="0">
                  <a:schemeClr val="bg2">
                    <a:lumMod val="10000"/>
                    <a:alpha val="10000"/>
                  </a:schemeClr>
                </a:outerShdw>
              </a:effectLst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1840" y="469087"/>
            <a:ext cx="9231615" cy="591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61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8E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7E819-6935-48A1-BCD4-F8C3FB4B1888}"/>
              </a:ext>
            </a:extLst>
          </p:cNvPr>
          <p:cNvSpPr txBox="1"/>
          <p:nvPr/>
        </p:nvSpPr>
        <p:spPr>
          <a:xfrm>
            <a:off x="3502945" y="2921169"/>
            <a:ext cx="5186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effectLst>
                  <a:outerShdw blurRad="279400" dist="50800" algn="ctr" rotWithShape="0">
                    <a:srgbClr val="000000">
                      <a:alpha val="18000"/>
                    </a:srgbClr>
                  </a:outerShdw>
                </a:effectLst>
                <a:latin typeface="a바른생각" panose="02020600000000000000" pitchFamily="18" charset="-127"/>
                <a:ea typeface="a바른생각" panose="02020600000000000000" pitchFamily="18" charset="-127"/>
              </a:rPr>
              <a:t>프로젝트 설명</a:t>
            </a:r>
            <a:endParaRPr lang="ko-KR" altLang="en-US" sz="6000" dirty="0">
              <a:effectLst>
                <a:outerShdw blurRad="279400" dist="50800" algn="ctr" rotWithShape="0">
                  <a:srgbClr val="000000">
                    <a:alpha val="18000"/>
                  </a:srgbClr>
                </a:outerShdw>
              </a:effectLst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pic>
        <p:nvPicPr>
          <p:cNvPr id="3" name="Picture 4" descr="intjpersonality intj mbti mbtiintj sticker by @creepyestherc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91" y="3379079"/>
            <a:ext cx="1181565" cy="244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8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8E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9" name="그룹 8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13" name="직선 연결선 12"/>
              <p:cNvCxnSpPr/>
              <p:nvPr/>
            </p:nvCxnSpPr>
            <p:spPr>
              <a:xfrm>
                <a:off x="10160" y="788276"/>
                <a:ext cx="12192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54" b="55882"/>
              <a:stretch/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</p:spPr>
          </p:pic>
        </p:grpSp>
        <p:grpSp>
          <p:nvGrpSpPr>
            <p:cNvPr id="10" name="그룹 9"/>
            <p:cNvGrpSpPr/>
            <p:nvPr/>
          </p:nvGrpSpPr>
          <p:grpSpPr>
            <a:xfrm>
              <a:off x="142239" y="264548"/>
              <a:ext cx="5736939" cy="523220"/>
              <a:chOff x="142239" y="264548"/>
              <a:chExt cx="5736939" cy="52322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42239" y="264548"/>
                <a:ext cx="4458335" cy="52322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코드 </a:t>
                </a:r>
                <a:r>
                  <a:rPr lang="ko-KR" altLang="en-US" sz="2800" dirty="0" smtClean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구성</a:t>
                </a:r>
                <a:endParaRPr lang="ko-KR" altLang="en-US" sz="2800" dirty="0">
                  <a:solidFill>
                    <a:schemeClr val="accent4"/>
                  </a:solidFill>
                  <a:effectLst>
                    <a:outerShdw blurRad="317500" dist="50800" dir="5400000" algn="ctr" rotWithShape="0">
                      <a:schemeClr val="bg2">
                        <a:lumMod val="10000"/>
                        <a:alpha val="20000"/>
                      </a:schemeClr>
                    </a:outerShdw>
                  </a:effectLst>
                  <a:latin typeface="a반달곰" panose="02020600000000000000" pitchFamily="18" charset="-127"/>
                  <a:ea typeface="a반달곰" panose="02020600000000000000" pitchFamily="18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490656" y="459076"/>
                <a:ext cx="13885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- </a:t>
                </a:r>
                <a:r>
                  <a:rPr lang="ko-KR" altLang="en-US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프로젝트 설계 </a:t>
                </a:r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1805651" y="410223"/>
            <a:ext cx="2274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effectLst>
                  <a:outerShdw blurRad="635000" dist="50800" dir="5400000" algn="ctr" rotWithShape="0">
                    <a:schemeClr val="bg2">
                      <a:lumMod val="10000"/>
                      <a:alpha val="10000"/>
                    </a:schemeClr>
                  </a:outerShdw>
                </a:effectLst>
                <a:latin typeface="a반달곰" panose="02020600000000000000" pitchFamily="18" charset="-127"/>
                <a:ea typeface="a반달곰" panose="02020600000000000000" pitchFamily="18" charset="-127"/>
              </a:rPr>
              <a:t>:</a:t>
            </a:r>
            <a:r>
              <a:rPr lang="en-US" altLang="ko-KR" dirty="0" smtClean="0">
                <a:solidFill>
                  <a:schemeClr val="accent4"/>
                </a:solidFill>
                <a:effectLst>
                  <a:outerShdw blurRad="635000" dist="50800" dir="5400000" algn="ctr" rotWithShape="0">
                    <a:schemeClr val="bg2">
                      <a:lumMod val="10000"/>
                      <a:alpha val="10000"/>
                    </a:schemeClr>
                  </a:outerShdw>
                </a:effectLst>
                <a:latin typeface="a반달곰" panose="02020600000000000000" pitchFamily="18" charset="-127"/>
                <a:ea typeface="a반달곰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accent4"/>
                </a:solidFill>
                <a:effectLst>
                  <a:outerShdw blurRad="635000" dist="50800" dir="5400000" algn="ctr" rotWithShape="0">
                    <a:schemeClr val="bg2">
                      <a:lumMod val="10000"/>
                      <a:alpha val="10000"/>
                    </a:schemeClr>
                  </a:outerShdw>
                </a:effectLst>
                <a:latin typeface="a반달곰" panose="02020600000000000000" pitchFamily="18" charset="-127"/>
                <a:ea typeface="a반달곰" panose="02020600000000000000" pitchFamily="18" charset="-127"/>
              </a:rPr>
              <a:t>수강생 </a:t>
            </a:r>
            <a:r>
              <a:rPr lang="en-US" altLang="ko-KR" dirty="0" smtClean="0">
                <a:solidFill>
                  <a:schemeClr val="accent4"/>
                </a:solidFill>
                <a:effectLst>
                  <a:outerShdw blurRad="635000" dist="50800" dir="5400000" algn="ctr" rotWithShape="0">
                    <a:schemeClr val="bg2">
                      <a:lumMod val="10000"/>
                      <a:alpha val="10000"/>
                    </a:schemeClr>
                  </a:outerShdw>
                </a:effectLst>
                <a:latin typeface="a반달곰" panose="02020600000000000000" pitchFamily="18" charset="-127"/>
                <a:ea typeface="a반달곰" panose="02020600000000000000" pitchFamily="18" charset="-127"/>
              </a:rPr>
              <a:t>MBTI </a:t>
            </a:r>
            <a:r>
              <a:rPr lang="ko-KR" altLang="en-US" dirty="0" smtClean="0">
                <a:solidFill>
                  <a:schemeClr val="accent4"/>
                </a:solidFill>
                <a:effectLst>
                  <a:outerShdw blurRad="635000" dist="50800" dir="5400000" algn="ctr" rotWithShape="0">
                    <a:schemeClr val="bg2">
                      <a:lumMod val="10000"/>
                      <a:alpha val="10000"/>
                    </a:schemeClr>
                  </a:outerShdw>
                </a:effectLst>
                <a:latin typeface="a반달곰" panose="02020600000000000000" pitchFamily="18" charset="-127"/>
                <a:ea typeface="a반달곰" panose="02020600000000000000" pitchFamily="18" charset="-127"/>
              </a:rPr>
              <a:t>궁합</a:t>
            </a:r>
            <a:endParaRPr lang="ko-KR" altLang="en-US" dirty="0">
              <a:effectLst>
                <a:outerShdw blurRad="635000" dist="50800" dir="5400000" algn="ctr" rotWithShape="0">
                  <a:schemeClr val="bg2">
                    <a:lumMod val="10000"/>
                    <a:alpha val="10000"/>
                  </a:schemeClr>
                </a:outerShdw>
              </a:effectLst>
            </a:endParaRPr>
          </a:p>
        </p:txBody>
      </p:sp>
      <p:pic>
        <p:nvPicPr>
          <p:cNvPr id="18" name="그림 17"/>
          <p:cNvPicPr/>
          <p:nvPr/>
        </p:nvPicPr>
        <p:blipFill>
          <a:blip r:embed="rId3"/>
          <a:stretch/>
        </p:blipFill>
        <p:spPr>
          <a:xfrm>
            <a:off x="526160" y="1358280"/>
            <a:ext cx="5580000" cy="4141440"/>
          </a:xfrm>
          <a:prstGeom prst="rect">
            <a:avLst/>
          </a:prstGeom>
          <a:ln w="0"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232" y="946005"/>
            <a:ext cx="50006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7BCA97-7923-43D4-B608-A6251E791E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CC1205-19B3-4F8E-8593-4DCCFF809997}"/>
              </a:ext>
            </a:extLst>
          </p:cNvPr>
          <p:cNvSpPr/>
          <p:nvPr/>
        </p:nvSpPr>
        <p:spPr>
          <a:xfrm>
            <a:off x="3473161" y="482600"/>
            <a:ext cx="5269479" cy="6210300"/>
          </a:xfrm>
          <a:custGeom>
            <a:avLst/>
            <a:gdLst>
              <a:gd name="connsiteX0" fmla="*/ 0 w 6152082"/>
              <a:gd name="connsiteY0" fmla="*/ 0 h 6565900"/>
              <a:gd name="connsiteX1" fmla="*/ 6152082 w 6152082"/>
              <a:gd name="connsiteY1" fmla="*/ 0 h 6565900"/>
              <a:gd name="connsiteX2" fmla="*/ 6152082 w 6152082"/>
              <a:gd name="connsiteY2" fmla="*/ 6565900 h 6565900"/>
              <a:gd name="connsiteX3" fmla="*/ 0 w 6152082"/>
              <a:gd name="connsiteY3" fmla="*/ 6565900 h 6565900"/>
              <a:gd name="connsiteX4" fmla="*/ 0 w 6152082"/>
              <a:gd name="connsiteY4" fmla="*/ 0 h 6565900"/>
              <a:gd name="connsiteX0" fmla="*/ 0 w 6152098"/>
              <a:gd name="connsiteY0" fmla="*/ 0 h 6565900"/>
              <a:gd name="connsiteX1" fmla="*/ 6152082 w 6152098"/>
              <a:gd name="connsiteY1" fmla="*/ 0 h 6565900"/>
              <a:gd name="connsiteX2" fmla="*/ 6140932 w 6152098"/>
              <a:gd name="connsiteY2" fmla="*/ 4559300 h 6565900"/>
              <a:gd name="connsiteX3" fmla="*/ 6152082 w 6152098"/>
              <a:gd name="connsiteY3" fmla="*/ 6565900 h 6565900"/>
              <a:gd name="connsiteX4" fmla="*/ 0 w 6152098"/>
              <a:gd name="connsiteY4" fmla="*/ 6565900 h 6565900"/>
              <a:gd name="connsiteX5" fmla="*/ 0 w 6152098"/>
              <a:gd name="connsiteY5" fmla="*/ 0 h 6565900"/>
              <a:gd name="connsiteX0" fmla="*/ 0 w 6152098"/>
              <a:gd name="connsiteY0" fmla="*/ 0 h 6565900"/>
              <a:gd name="connsiteX1" fmla="*/ 6152082 w 6152098"/>
              <a:gd name="connsiteY1" fmla="*/ 0 h 6565900"/>
              <a:gd name="connsiteX2" fmla="*/ 6140932 w 6152098"/>
              <a:gd name="connsiteY2" fmla="*/ 4559300 h 6565900"/>
              <a:gd name="connsiteX3" fmla="*/ 5555182 w 6152098"/>
              <a:gd name="connsiteY3" fmla="*/ 6007100 h 6565900"/>
              <a:gd name="connsiteX4" fmla="*/ 0 w 6152098"/>
              <a:gd name="connsiteY4" fmla="*/ 6565900 h 6565900"/>
              <a:gd name="connsiteX5" fmla="*/ 0 w 6152098"/>
              <a:gd name="connsiteY5" fmla="*/ 0 h 6565900"/>
              <a:gd name="connsiteX0" fmla="*/ 0 w 6180637"/>
              <a:gd name="connsiteY0" fmla="*/ 0 h 6565900"/>
              <a:gd name="connsiteX1" fmla="*/ 6152082 w 6180637"/>
              <a:gd name="connsiteY1" fmla="*/ 0 h 6565900"/>
              <a:gd name="connsiteX2" fmla="*/ 6140932 w 6180637"/>
              <a:gd name="connsiteY2" fmla="*/ 4559300 h 6565900"/>
              <a:gd name="connsiteX3" fmla="*/ 5555182 w 6180637"/>
              <a:gd name="connsiteY3" fmla="*/ 6007100 h 6565900"/>
              <a:gd name="connsiteX4" fmla="*/ 0 w 6180637"/>
              <a:gd name="connsiteY4" fmla="*/ 6565900 h 6565900"/>
              <a:gd name="connsiteX5" fmla="*/ 0 w 6180637"/>
              <a:gd name="connsiteY5" fmla="*/ 0 h 656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80637" h="6565900">
                <a:moveTo>
                  <a:pt x="0" y="0"/>
                </a:moveTo>
                <a:lnTo>
                  <a:pt x="6152082" y="0"/>
                </a:lnTo>
                <a:cubicBezTo>
                  <a:pt x="6152599" y="1350433"/>
                  <a:pt x="6140415" y="3208867"/>
                  <a:pt x="6140932" y="4559300"/>
                </a:cubicBezTo>
                <a:cubicBezTo>
                  <a:pt x="6144649" y="5228167"/>
                  <a:pt x="6402365" y="5947833"/>
                  <a:pt x="5555182" y="6007100"/>
                </a:cubicBezTo>
                <a:lnTo>
                  <a:pt x="0" y="6565900"/>
                </a:lnTo>
                <a:lnTo>
                  <a:pt x="0" y="0"/>
                </a:lnTo>
                <a:close/>
              </a:path>
            </a:pathLst>
          </a:custGeom>
          <a:solidFill>
            <a:srgbClr val="FEF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E41C885-84D1-4391-B545-7057EA2ADE7D}"/>
              </a:ext>
            </a:extLst>
          </p:cNvPr>
          <p:cNvCxnSpPr>
            <a:cxnSpLocks/>
          </p:cNvCxnSpPr>
          <p:nvPr/>
        </p:nvCxnSpPr>
        <p:spPr>
          <a:xfrm>
            <a:off x="3708399" y="3264245"/>
            <a:ext cx="4610101" cy="0"/>
          </a:xfrm>
          <a:prstGeom prst="line">
            <a:avLst/>
          </a:prstGeom>
          <a:ln w="12700">
            <a:solidFill>
              <a:srgbClr val="F2D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CDA9605-1853-4E09-A2C1-69E800FC847F}"/>
              </a:ext>
            </a:extLst>
          </p:cNvPr>
          <p:cNvCxnSpPr>
            <a:cxnSpLocks/>
          </p:cNvCxnSpPr>
          <p:nvPr/>
        </p:nvCxnSpPr>
        <p:spPr>
          <a:xfrm>
            <a:off x="3698820" y="2489545"/>
            <a:ext cx="4610101" cy="0"/>
          </a:xfrm>
          <a:prstGeom prst="line">
            <a:avLst/>
          </a:prstGeom>
          <a:ln w="12700">
            <a:solidFill>
              <a:srgbClr val="F2D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4E020BD-76D1-4865-95E3-1A0C4FE7F798}"/>
              </a:ext>
            </a:extLst>
          </p:cNvPr>
          <p:cNvCxnSpPr>
            <a:cxnSpLocks/>
          </p:cNvCxnSpPr>
          <p:nvPr/>
        </p:nvCxnSpPr>
        <p:spPr>
          <a:xfrm>
            <a:off x="3758284" y="4044169"/>
            <a:ext cx="4610101" cy="0"/>
          </a:xfrm>
          <a:prstGeom prst="line">
            <a:avLst/>
          </a:prstGeom>
          <a:ln w="12700">
            <a:solidFill>
              <a:srgbClr val="F2D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5DC6539-2E04-43C9-B0FD-C99448CE6131}"/>
              </a:ext>
            </a:extLst>
          </p:cNvPr>
          <p:cNvCxnSpPr>
            <a:cxnSpLocks/>
          </p:cNvCxnSpPr>
          <p:nvPr/>
        </p:nvCxnSpPr>
        <p:spPr>
          <a:xfrm>
            <a:off x="3784700" y="4826345"/>
            <a:ext cx="4610101" cy="0"/>
          </a:xfrm>
          <a:prstGeom prst="line">
            <a:avLst/>
          </a:prstGeom>
          <a:ln w="12700">
            <a:solidFill>
              <a:srgbClr val="F2D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6A7800F-6C36-458C-BEFE-8A50286FF8B9}"/>
              </a:ext>
            </a:extLst>
          </p:cNvPr>
          <p:cNvCxnSpPr>
            <a:cxnSpLocks/>
          </p:cNvCxnSpPr>
          <p:nvPr/>
        </p:nvCxnSpPr>
        <p:spPr>
          <a:xfrm>
            <a:off x="3543298" y="5689945"/>
            <a:ext cx="4610101" cy="0"/>
          </a:xfrm>
          <a:prstGeom prst="line">
            <a:avLst/>
          </a:prstGeom>
          <a:ln w="12700">
            <a:solidFill>
              <a:srgbClr val="F2D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AF1147D-7159-47B7-AC57-7124D1B2B959}"/>
              </a:ext>
            </a:extLst>
          </p:cNvPr>
          <p:cNvCxnSpPr>
            <a:cxnSpLocks/>
          </p:cNvCxnSpPr>
          <p:nvPr/>
        </p:nvCxnSpPr>
        <p:spPr>
          <a:xfrm>
            <a:off x="3755968" y="2599148"/>
            <a:ext cx="4610101" cy="0"/>
          </a:xfrm>
          <a:prstGeom prst="line">
            <a:avLst/>
          </a:prstGeom>
          <a:ln w="12700">
            <a:solidFill>
              <a:srgbClr val="F2D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483916" y="5085893"/>
            <a:ext cx="3574361" cy="472959"/>
          </a:xfrm>
          <a:prstGeom prst="rect">
            <a:avLst/>
          </a:prstGeom>
          <a:solidFill>
            <a:srgbClr val="FEE65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758239" y="314887"/>
            <a:ext cx="4505763" cy="5208733"/>
            <a:chOff x="3758239" y="314887"/>
            <a:chExt cx="4505763" cy="520873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571D36E-6EA0-410A-A18F-9608BB0E6D7A}"/>
                </a:ext>
              </a:extLst>
            </p:cNvPr>
            <p:cNvGrpSpPr/>
            <p:nvPr/>
          </p:nvGrpSpPr>
          <p:grpSpPr>
            <a:xfrm>
              <a:off x="3784700" y="1913257"/>
              <a:ext cx="497827" cy="472959"/>
              <a:chOff x="3784700" y="1556996"/>
              <a:chExt cx="497827" cy="47295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C3E3578-EB01-450C-9DFF-71118F0A8BC4}"/>
                  </a:ext>
                </a:extLst>
              </p:cNvPr>
              <p:cNvSpPr/>
              <p:nvPr/>
            </p:nvSpPr>
            <p:spPr>
              <a:xfrm>
                <a:off x="3784700" y="1597955"/>
                <a:ext cx="432000" cy="432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632F5537-80A0-4FB8-9921-A5B284EC6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5234" y="1556996"/>
                <a:ext cx="427293" cy="427293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540BF4-0EEE-4033-AA8D-41937119C83B}"/>
                </a:ext>
              </a:extLst>
            </p:cNvPr>
            <p:cNvSpPr txBox="1"/>
            <p:nvPr/>
          </p:nvSpPr>
          <p:spPr>
            <a:xfrm>
              <a:off x="4604079" y="2779291"/>
              <a:ext cx="3305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반달곰" panose="02020600000000000000" pitchFamily="18" charset="-127"/>
                  <a:ea typeface="a반달곰" panose="02020600000000000000" pitchFamily="18" charset="-127"/>
                </a:rPr>
                <a:t>순서도</a:t>
              </a:r>
              <a:endParaRPr lang="ko-KR" altLang="en-US" dirty="0">
                <a:latin typeface="a반달곰" panose="02020600000000000000" pitchFamily="18" charset="-127"/>
                <a:ea typeface="a반달곰" panose="02020600000000000000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FC4B66D-E839-4106-9602-2D29A3D09A26}"/>
                </a:ext>
              </a:extLst>
            </p:cNvPr>
            <p:cNvGrpSpPr/>
            <p:nvPr/>
          </p:nvGrpSpPr>
          <p:grpSpPr>
            <a:xfrm>
              <a:off x="3777186" y="2648697"/>
              <a:ext cx="497827" cy="472959"/>
              <a:chOff x="3784700" y="1556996"/>
              <a:chExt cx="497827" cy="47295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F797DD4-EB6F-4FEC-8F87-B810D0B9086A}"/>
                  </a:ext>
                </a:extLst>
              </p:cNvPr>
              <p:cNvSpPr/>
              <p:nvPr/>
            </p:nvSpPr>
            <p:spPr>
              <a:xfrm>
                <a:off x="3784700" y="1597955"/>
                <a:ext cx="432000" cy="432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C3798747-396A-4239-A6AA-C7D98A326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5234" y="1556996"/>
                <a:ext cx="427293" cy="427293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6739D1-786D-4E87-B245-D72991D3374C}"/>
                </a:ext>
              </a:extLst>
            </p:cNvPr>
            <p:cNvSpPr txBox="1"/>
            <p:nvPr/>
          </p:nvSpPr>
          <p:spPr>
            <a:xfrm>
              <a:off x="4579038" y="3496462"/>
              <a:ext cx="310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반달곰" panose="02020600000000000000" pitchFamily="18" charset="-127"/>
                  <a:ea typeface="a반달곰" panose="02020600000000000000" pitchFamily="18" charset="-127"/>
                </a:rPr>
                <a:t>데이터 구성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66B9F8A-1DDF-473B-B60C-E088D2BC3F83}"/>
                </a:ext>
              </a:extLst>
            </p:cNvPr>
            <p:cNvGrpSpPr/>
            <p:nvPr/>
          </p:nvGrpSpPr>
          <p:grpSpPr>
            <a:xfrm>
              <a:off x="3777186" y="3431946"/>
              <a:ext cx="497827" cy="472959"/>
              <a:chOff x="3784700" y="1556996"/>
              <a:chExt cx="497827" cy="472959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3173E25-9795-4E5A-AF86-2AC5FB37CBEC}"/>
                  </a:ext>
                </a:extLst>
              </p:cNvPr>
              <p:cNvSpPr/>
              <p:nvPr/>
            </p:nvSpPr>
            <p:spPr>
              <a:xfrm>
                <a:off x="3784700" y="1597955"/>
                <a:ext cx="432000" cy="432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C848146-2BBD-4C41-9620-3236A32E10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5234" y="1556996"/>
                <a:ext cx="427293" cy="427293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221331-DC09-402B-86B0-9F03E75D42DF}"/>
                </a:ext>
              </a:extLst>
            </p:cNvPr>
            <p:cNvSpPr txBox="1"/>
            <p:nvPr/>
          </p:nvSpPr>
          <p:spPr>
            <a:xfrm>
              <a:off x="4579038" y="4292203"/>
              <a:ext cx="357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반달곰" panose="02020600000000000000" pitchFamily="18" charset="-127"/>
                  <a:ea typeface="a반달곰" panose="02020600000000000000" pitchFamily="18" charset="-127"/>
                </a:rPr>
                <a:t>코드 구성</a:t>
              </a:r>
              <a:endParaRPr lang="ko-KR" altLang="en-US" dirty="0">
                <a:latin typeface="a반달곰" panose="02020600000000000000" pitchFamily="18" charset="-127"/>
                <a:ea typeface="a반달곰" panose="02020600000000000000" pitchFamily="18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01D8E2B-F9CA-45D2-9FB1-43AF665B550A}"/>
                </a:ext>
              </a:extLst>
            </p:cNvPr>
            <p:cNvGrpSpPr/>
            <p:nvPr/>
          </p:nvGrpSpPr>
          <p:grpSpPr>
            <a:xfrm>
              <a:off x="3758239" y="4220824"/>
              <a:ext cx="497827" cy="472959"/>
              <a:chOff x="3784700" y="1556996"/>
              <a:chExt cx="497827" cy="472959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C2D3289-340C-4EA9-8C9C-DA5967F2FA43}"/>
                  </a:ext>
                </a:extLst>
              </p:cNvPr>
              <p:cNvSpPr/>
              <p:nvPr/>
            </p:nvSpPr>
            <p:spPr>
              <a:xfrm>
                <a:off x="3784700" y="1597955"/>
                <a:ext cx="432000" cy="432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B4E7F863-C243-4C90-A058-8155C6DE0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5234" y="1556996"/>
                <a:ext cx="427293" cy="427293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23EB1A8-D2C0-4A8A-B50B-C267EB8B3E0C}"/>
                </a:ext>
              </a:extLst>
            </p:cNvPr>
            <p:cNvSpPr txBox="1"/>
            <p:nvPr/>
          </p:nvSpPr>
          <p:spPr>
            <a:xfrm>
              <a:off x="4606259" y="1986904"/>
              <a:ext cx="3329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반달곰" panose="02020600000000000000" pitchFamily="18" charset="-127"/>
                  <a:ea typeface="a반달곰" panose="02020600000000000000" pitchFamily="18" charset="-127"/>
                </a:rPr>
                <a:t>프로그램 기능</a:t>
              </a:r>
              <a:endParaRPr lang="ko-KR" altLang="en-US" dirty="0">
                <a:latin typeface="a반달곰" panose="02020600000000000000" pitchFamily="18" charset="-127"/>
                <a:ea typeface="a반달곰" panose="02020600000000000000" pitchFamily="18" charset="-127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090CDA4-A7AF-4194-AB4C-E43264BFD1F6}"/>
                </a:ext>
              </a:extLst>
            </p:cNvPr>
            <p:cNvGrpSpPr/>
            <p:nvPr/>
          </p:nvGrpSpPr>
          <p:grpSpPr>
            <a:xfrm>
              <a:off x="3758239" y="5050661"/>
              <a:ext cx="497827" cy="472959"/>
              <a:chOff x="3784700" y="1556996"/>
              <a:chExt cx="497827" cy="472959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EDEAF03-3991-4B6D-AD2E-6A360C4D9DD6}"/>
                  </a:ext>
                </a:extLst>
              </p:cNvPr>
              <p:cNvSpPr/>
              <p:nvPr/>
            </p:nvSpPr>
            <p:spPr>
              <a:xfrm>
                <a:off x="3784700" y="1597955"/>
                <a:ext cx="432000" cy="432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70BDF790-F518-4457-B244-2CC416AC3C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5234" y="1556996"/>
                <a:ext cx="427293" cy="427293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CCE677-7D27-40EB-BF44-DA80E37026FB}"/>
                </a:ext>
              </a:extLst>
            </p:cNvPr>
            <p:cNvSpPr txBox="1"/>
            <p:nvPr/>
          </p:nvSpPr>
          <p:spPr>
            <a:xfrm>
              <a:off x="4579038" y="5130625"/>
              <a:ext cx="3684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반달곰" panose="02020600000000000000" pitchFamily="18" charset="-127"/>
                  <a:ea typeface="a반달곰" panose="02020600000000000000" pitchFamily="18" charset="-127"/>
                </a:rPr>
                <a:t>GUI </a:t>
              </a:r>
              <a:r>
                <a:rPr lang="ko-KR" altLang="en-US" dirty="0">
                  <a:latin typeface="a반달곰" panose="02020600000000000000" pitchFamily="18" charset="-127"/>
                  <a:ea typeface="a반달곰" panose="02020600000000000000" pitchFamily="18" charset="-127"/>
                </a:rPr>
                <a:t>흐름도</a:t>
              </a:r>
              <a:endParaRPr lang="ko-KR" altLang="en-US" dirty="0">
                <a:latin typeface="a반달곰" panose="02020600000000000000" pitchFamily="18" charset="-127"/>
                <a:ea typeface="a반달곰" panose="02020600000000000000" pitchFamily="18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2B4393C-1C45-4EBC-92FB-CD4DDFF2D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3424" y="314887"/>
              <a:ext cx="518277" cy="518277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FA219F0-EBEF-41B0-BA21-761FD13E1BDE}"/>
                </a:ext>
              </a:extLst>
            </p:cNvPr>
            <p:cNvSpPr txBox="1"/>
            <p:nvPr/>
          </p:nvSpPr>
          <p:spPr>
            <a:xfrm>
              <a:off x="4313990" y="973142"/>
              <a:ext cx="35640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rgbClr val="00012E"/>
                  </a:solidFill>
                  <a:latin typeface="a바른생각" panose="02020600000000000000" pitchFamily="18" charset="-127"/>
                  <a:ea typeface="a바른생각" panose="02020600000000000000" pitchFamily="18" charset="-127"/>
                </a:rPr>
                <a:t>프로젝트 설계</a:t>
              </a:r>
              <a:endParaRPr lang="ko-KR" altLang="en-US" sz="2800" dirty="0">
                <a:solidFill>
                  <a:srgbClr val="00012E"/>
                </a:solidFill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68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8E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4" name="그룹 3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10160" y="788276"/>
                <a:ext cx="12192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54" b="55882"/>
              <a:stretch/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</p:spPr>
          </p:pic>
        </p:grpSp>
        <p:grpSp>
          <p:nvGrpSpPr>
            <p:cNvPr id="6" name="그룹 5"/>
            <p:cNvGrpSpPr/>
            <p:nvPr/>
          </p:nvGrpSpPr>
          <p:grpSpPr>
            <a:xfrm>
              <a:off x="142239" y="264548"/>
              <a:ext cx="3320764" cy="523220"/>
              <a:chOff x="142239" y="264548"/>
              <a:chExt cx="3320764" cy="52322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42239" y="264548"/>
                <a:ext cx="2189835" cy="52322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GUI </a:t>
                </a:r>
                <a:r>
                  <a:rPr lang="ko-KR" altLang="en-US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흐름도 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074481" y="459076"/>
                <a:ext cx="13885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- </a:t>
                </a:r>
                <a:r>
                  <a:rPr lang="ko-KR" altLang="en-US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프로젝트 설계 </a:t>
                </a: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9A489EE-692C-4816-AED0-4D683D3E5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45" y="646109"/>
            <a:ext cx="9640312" cy="621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12" name="그룹 11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10160" y="788276"/>
                <a:ext cx="12192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54" b="55882"/>
              <a:stretch/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</p:spPr>
          </p:pic>
        </p:grpSp>
        <p:grpSp>
          <p:nvGrpSpPr>
            <p:cNvPr id="13" name="그룹 12"/>
            <p:cNvGrpSpPr/>
            <p:nvPr/>
          </p:nvGrpSpPr>
          <p:grpSpPr>
            <a:xfrm>
              <a:off x="142239" y="264548"/>
              <a:ext cx="3320764" cy="523220"/>
              <a:chOff x="142239" y="264548"/>
              <a:chExt cx="3320764" cy="52322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42239" y="264548"/>
                <a:ext cx="2189835" cy="52322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GUI </a:t>
                </a:r>
                <a:r>
                  <a:rPr lang="ko-KR" altLang="en-US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흐름도 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074481" y="459076"/>
                <a:ext cx="13885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- </a:t>
                </a:r>
                <a:r>
                  <a:rPr lang="ko-KR" altLang="en-US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프로젝트 설계 </a:t>
                </a:r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1BF6060-FB86-4437-B2E7-E42E8CE72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305" y="900494"/>
            <a:ext cx="9605118" cy="58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8E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1FC1ACF-A341-4F03-854A-05C3F0428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4" y="1284214"/>
            <a:ext cx="5760038" cy="45321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6FE332-9E64-41B7-AEDE-8CCF0D2DB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382" y="1284214"/>
            <a:ext cx="6125098" cy="453212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5" name="그룹 4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0160" y="788276"/>
                <a:ext cx="12192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54" b="55882"/>
              <a:stretch/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</p:spPr>
          </p:pic>
        </p:grpSp>
        <p:grpSp>
          <p:nvGrpSpPr>
            <p:cNvPr id="6" name="그룹 5"/>
            <p:cNvGrpSpPr/>
            <p:nvPr/>
          </p:nvGrpSpPr>
          <p:grpSpPr>
            <a:xfrm>
              <a:off x="142239" y="264548"/>
              <a:ext cx="3320764" cy="523220"/>
              <a:chOff x="142239" y="264548"/>
              <a:chExt cx="3320764" cy="52322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42239" y="264548"/>
                <a:ext cx="2189835" cy="52322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GUI </a:t>
                </a:r>
                <a:r>
                  <a:rPr lang="ko-KR" altLang="en-US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흐름도 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074481" y="459076"/>
                <a:ext cx="13885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- </a:t>
                </a:r>
                <a:r>
                  <a:rPr lang="ko-KR" altLang="en-US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프로젝트 설계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96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4" name="그룹 3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10160" y="788276"/>
                <a:ext cx="12192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54" b="55882"/>
              <a:stretch/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</p:spPr>
          </p:pic>
        </p:grpSp>
        <p:grpSp>
          <p:nvGrpSpPr>
            <p:cNvPr id="6" name="그룹 5"/>
            <p:cNvGrpSpPr/>
            <p:nvPr/>
          </p:nvGrpSpPr>
          <p:grpSpPr>
            <a:xfrm>
              <a:off x="142239" y="264548"/>
              <a:ext cx="3320764" cy="523220"/>
              <a:chOff x="142239" y="264548"/>
              <a:chExt cx="3320764" cy="52322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42239" y="264548"/>
                <a:ext cx="2189835" cy="52322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GUI </a:t>
                </a:r>
                <a:r>
                  <a:rPr lang="ko-KR" altLang="en-US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흐름도 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074481" y="459076"/>
                <a:ext cx="13885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- </a:t>
                </a:r>
                <a:r>
                  <a:rPr lang="ko-KR" altLang="en-US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프로젝트 설계 </a:t>
                </a: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239B9B4-B6A4-4E2D-B6F5-7B55CF39B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045" y="774753"/>
            <a:ext cx="9953910" cy="608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8E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4" name="그룹 3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10160" y="788276"/>
                <a:ext cx="12192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54" b="55882"/>
              <a:stretch/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</p:spPr>
          </p:pic>
        </p:grpSp>
        <p:grpSp>
          <p:nvGrpSpPr>
            <p:cNvPr id="6" name="그룹 5"/>
            <p:cNvGrpSpPr/>
            <p:nvPr/>
          </p:nvGrpSpPr>
          <p:grpSpPr>
            <a:xfrm>
              <a:off x="142239" y="264548"/>
              <a:ext cx="3320764" cy="523220"/>
              <a:chOff x="142239" y="264548"/>
              <a:chExt cx="3320764" cy="52322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42239" y="264548"/>
                <a:ext cx="2189835" cy="52322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GUI </a:t>
                </a:r>
                <a:r>
                  <a:rPr lang="ko-KR" altLang="en-US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흐름도 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074481" y="459076"/>
                <a:ext cx="13885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- </a:t>
                </a:r>
                <a:r>
                  <a:rPr lang="ko-KR" altLang="en-US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프로젝트 설계 </a:t>
                </a: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0A75E42-E7E7-4770-ACF6-D079FD699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092" y="280481"/>
            <a:ext cx="7139815" cy="65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5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4" name="그룹 3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10160" y="788276"/>
                <a:ext cx="12192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54" b="55882"/>
              <a:stretch/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</p:spPr>
          </p:pic>
        </p:grpSp>
        <p:grpSp>
          <p:nvGrpSpPr>
            <p:cNvPr id="5" name="그룹 4"/>
            <p:cNvGrpSpPr/>
            <p:nvPr/>
          </p:nvGrpSpPr>
          <p:grpSpPr>
            <a:xfrm>
              <a:off x="142239" y="264548"/>
              <a:ext cx="3320764" cy="523220"/>
              <a:chOff x="142239" y="264548"/>
              <a:chExt cx="3320764" cy="52322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42239" y="264548"/>
                <a:ext cx="2189835" cy="52322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GUI </a:t>
                </a:r>
                <a:r>
                  <a:rPr lang="ko-KR" altLang="en-US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흐름도 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074481" y="459076"/>
                <a:ext cx="13885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- </a:t>
                </a:r>
                <a:r>
                  <a:rPr lang="ko-KR" altLang="en-US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프로젝트 설계 </a:t>
                </a:r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A35271B-1B3F-4282-A1F2-7AB5597FD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28" y="480185"/>
            <a:ext cx="10387543" cy="635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8E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4" name="그룹 3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10160" y="788276"/>
                <a:ext cx="12192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54" b="55882"/>
              <a:stretch/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</p:spPr>
          </p:pic>
        </p:grpSp>
        <p:grpSp>
          <p:nvGrpSpPr>
            <p:cNvPr id="6" name="그룹 5"/>
            <p:cNvGrpSpPr/>
            <p:nvPr/>
          </p:nvGrpSpPr>
          <p:grpSpPr>
            <a:xfrm>
              <a:off x="142239" y="264548"/>
              <a:ext cx="3320764" cy="523220"/>
              <a:chOff x="142239" y="264548"/>
              <a:chExt cx="3320764" cy="52322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42239" y="264548"/>
                <a:ext cx="2189835" cy="52322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GUI </a:t>
                </a:r>
                <a:r>
                  <a:rPr lang="ko-KR" altLang="en-US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흐름도 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074481" y="459076"/>
                <a:ext cx="13885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- </a:t>
                </a:r>
                <a:r>
                  <a:rPr lang="ko-KR" altLang="en-US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프로젝트 설계 </a:t>
                </a: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DB04D62-7269-4AEA-A01A-F00EE6250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11" y="665375"/>
            <a:ext cx="10632978" cy="61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4" name="그룹 3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10160" y="788276"/>
                <a:ext cx="12192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54" b="55882"/>
              <a:stretch/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</p:spPr>
          </p:pic>
        </p:grpSp>
        <p:grpSp>
          <p:nvGrpSpPr>
            <p:cNvPr id="6" name="그룹 5"/>
            <p:cNvGrpSpPr/>
            <p:nvPr/>
          </p:nvGrpSpPr>
          <p:grpSpPr>
            <a:xfrm>
              <a:off x="142239" y="264548"/>
              <a:ext cx="3320764" cy="523220"/>
              <a:chOff x="142239" y="264548"/>
              <a:chExt cx="3320764" cy="52322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42239" y="264548"/>
                <a:ext cx="2189835" cy="52322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GUI </a:t>
                </a:r>
                <a:r>
                  <a:rPr lang="ko-KR" altLang="en-US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흐름도 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074481" y="459076"/>
                <a:ext cx="13885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- </a:t>
                </a:r>
                <a:r>
                  <a:rPr lang="ko-KR" altLang="en-US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프로젝트 설계 </a:t>
                </a: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9A335D4-F77D-4669-B70E-0FD46E91F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80" y="563546"/>
            <a:ext cx="10208439" cy="624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5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87647E8F-FB37-4E8E-A4C6-259872E8B43D}"/>
              </a:ext>
            </a:extLst>
          </p:cNvPr>
          <p:cNvSpPr/>
          <p:nvPr/>
        </p:nvSpPr>
        <p:spPr>
          <a:xfrm rot="5566872">
            <a:off x="4400537" y="-662647"/>
            <a:ext cx="3437031" cy="12302776"/>
          </a:xfrm>
          <a:custGeom>
            <a:avLst/>
            <a:gdLst>
              <a:gd name="connsiteX0" fmla="*/ 0 w 3437031"/>
              <a:gd name="connsiteY0" fmla="*/ 4984469 h 12302776"/>
              <a:gd name="connsiteX1" fmla="*/ 16329 w 3437031"/>
              <a:gd name="connsiteY1" fmla="*/ 4976488 h 12302776"/>
              <a:gd name="connsiteX2" fmla="*/ 724238 w 3437031"/>
              <a:gd name="connsiteY2" fmla="*/ 762261 h 12302776"/>
              <a:gd name="connsiteX3" fmla="*/ 843207 w 3437031"/>
              <a:gd name="connsiteY3" fmla="*/ 759779 h 12302776"/>
              <a:gd name="connsiteX4" fmla="*/ 735725 w 3437031"/>
              <a:gd name="connsiteY4" fmla="*/ 739528 h 12302776"/>
              <a:gd name="connsiteX5" fmla="*/ 1132296 w 3437031"/>
              <a:gd name="connsiteY5" fmla="*/ 94751 h 12302776"/>
              <a:gd name="connsiteX6" fmla="*/ 2826906 w 3437031"/>
              <a:gd name="connsiteY6" fmla="*/ 0 h 12302776"/>
              <a:gd name="connsiteX7" fmla="*/ 2875921 w 3437031"/>
              <a:gd name="connsiteY7" fmla="*/ 1142762 h 12302776"/>
              <a:gd name="connsiteX8" fmla="*/ 2866864 w 3437031"/>
              <a:gd name="connsiteY8" fmla="*/ 1141055 h 12302776"/>
              <a:gd name="connsiteX9" fmla="*/ 2966145 w 3437031"/>
              <a:gd name="connsiteY9" fmla="*/ 3534651 h 12302776"/>
              <a:gd name="connsiteX10" fmla="*/ 2972135 w 3437031"/>
              <a:gd name="connsiteY10" fmla="*/ 3531723 h 12302776"/>
              <a:gd name="connsiteX11" fmla="*/ 3165665 w 3437031"/>
              <a:gd name="connsiteY11" fmla="*/ 7416587 h 12302776"/>
              <a:gd name="connsiteX12" fmla="*/ 3166238 w 3437031"/>
              <a:gd name="connsiteY12" fmla="*/ 7416365 h 12302776"/>
              <a:gd name="connsiteX13" fmla="*/ 3177421 w 3437031"/>
              <a:gd name="connsiteY13" fmla="*/ 7652566 h 12302776"/>
              <a:gd name="connsiteX14" fmla="*/ 3187876 w 3437031"/>
              <a:gd name="connsiteY14" fmla="*/ 7862451 h 12302776"/>
              <a:gd name="connsiteX15" fmla="*/ 3197430 w 3437031"/>
              <a:gd name="connsiteY15" fmla="*/ 7850551 h 12302776"/>
              <a:gd name="connsiteX16" fmla="*/ 3437031 w 3437031"/>
              <a:gd name="connsiteY16" fmla="*/ 12182281 h 12302776"/>
              <a:gd name="connsiteX17" fmla="*/ 1774073 w 3437031"/>
              <a:gd name="connsiteY17" fmla="*/ 12302776 h 12302776"/>
              <a:gd name="connsiteX18" fmla="*/ 1421778 w 3437031"/>
              <a:gd name="connsiteY18" fmla="*/ 10868833 h 12302776"/>
              <a:gd name="connsiteX19" fmla="*/ 836561 w 3437031"/>
              <a:gd name="connsiteY19" fmla="*/ 10066711 h 12302776"/>
              <a:gd name="connsiteX20" fmla="*/ 485694 w 3437031"/>
              <a:gd name="connsiteY20" fmla="*/ 9602470 h 12302776"/>
              <a:gd name="connsiteX21" fmla="*/ 461232 w 3437031"/>
              <a:gd name="connsiteY21" fmla="*/ 9584073 h 12302776"/>
              <a:gd name="connsiteX22" fmla="*/ 465862 w 3437031"/>
              <a:gd name="connsiteY22" fmla="*/ 9576229 h 12302776"/>
              <a:gd name="connsiteX23" fmla="*/ 454901 w 3437031"/>
              <a:gd name="connsiteY23" fmla="*/ 9561728 h 12302776"/>
              <a:gd name="connsiteX24" fmla="*/ 460943 w 3437031"/>
              <a:gd name="connsiteY24" fmla="*/ 9551875 h 12302776"/>
              <a:gd name="connsiteX25" fmla="*/ 459579 w 3437031"/>
              <a:gd name="connsiteY25" fmla="*/ 9550005 h 12302776"/>
              <a:gd name="connsiteX26" fmla="*/ 465313 w 3437031"/>
              <a:gd name="connsiteY26" fmla="*/ 9544750 h 12302776"/>
              <a:gd name="connsiteX27" fmla="*/ 975391 w 3437031"/>
              <a:gd name="connsiteY27" fmla="*/ 8713001 h 12302776"/>
              <a:gd name="connsiteX28" fmla="*/ 1023044 w 3437031"/>
              <a:gd name="connsiteY28" fmla="*/ 8632268 h 12302776"/>
              <a:gd name="connsiteX29" fmla="*/ 998109 w 3437031"/>
              <a:gd name="connsiteY29" fmla="*/ 8640832 h 1230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37031" h="12302776">
                <a:moveTo>
                  <a:pt x="0" y="4984469"/>
                </a:moveTo>
                <a:lnTo>
                  <a:pt x="16329" y="4976488"/>
                </a:lnTo>
                <a:lnTo>
                  <a:pt x="724238" y="762261"/>
                </a:lnTo>
                <a:lnTo>
                  <a:pt x="843207" y="759779"/>
                </a:lnTo>
                <a:lnTo>
                  <a:pt x="735725" y="739528"/>
                </a:lnTo>
                <a:lnTo>
                  <a:pt x="1132296" y="94751"/>
                </a:lnTo>
                <a:lnTo>
                  <a:pt x="2826906" y="0"/>
                </a:lnTo>
                <a:lnTo>
                  <a:pt x="2875921" y="1142762"/>
                </a:lnTo>
                <a:lnTo>
                  <a:pt x="2866864" y="1141055"/>
                </a:lnTo>
                <a:lnTo>
                  <a:pt x="2966145" y="3534651"/>
                </a:lnTo>
                <a:lnTo>
                  <a:pt x="2972135" y="3531723"/>
                </a:lnTo>
                <a:lnTo>
                  <a:pt x="3165665" y="7416587"/>
                </a:lnTo>
                <a:lnTo>
                  <a:pt x="3166238" y="7416365"/>
                </a:lnTo>
                <a:lnTo>
                  <a:pt x="3177421" y="7652566"/>
                </a:lnTo>
                <a:lnTo>
                  <a:pt x="3187876" y="7862451"/>
                </a:lnTo>
                <a:lnTo>
                  <a:pt x="3197430" y="7850551"/>
                </a:lnTo>
                <a:lnTo>
                  <a:pt x="3437031" y="12182281"/>
                </a:lnTo>
                <a:lnTo>
                  <a:pt x="1774073" y="12302776"/>
                </a:lnTo>
                <a:lnTo>
                  <a:pt x="1421778" y="10868833"/>
                </a:lnTo>
                <a:lnTo>
                  <a:pt x="836561" y="10066711"/>
                </a:lnTo>
                <a:lnTo>
                  <a:pt x="485694" y="9602470"/>
                </a:lnTo>
                <a:lnTo>
                  <a:pt x="461232" y="9584073"/>
                </a:lnTo>
                <a:lnTo>
                  <a:pt x="465862" y="9576229"/>
                </a:lnTo>
                <a:lnTo>
                  <a:pt x="454901" y="9561728"/>
                </a:lnTo>
                <a:lnTo>
                  <a:pt x="460943" y="9551875"/>
                </a:lnTo>
                <a:lnTo>
                  <a:pt x="459579" y="9550005"/>
                </a:lnTo>
                <a:lnTo>
                  <a:pt x="465313" y="9544750"/>
                </a:lnTo>
                <a:lnTo>
                  <a:pt x="975391" y="8713001"/>
                </a:lnTo>
                <a:lnTo>
                  <a:pt x="1023044" y="8632268"/>
                </a:lnTo>
                <a:lnTo>
                  <a:pt x="998109" y="86408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7BCA97-7923-43D4-B608-A6251E791E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반달곰" panose="02020600000000000000" pitchFamily="18" charset="-127"/>
              <a:ea typeface="a반달곰" panose="0202060000000000000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536160" y="1619054"/>
            <a:ext cx="7119681" cy="703614"/>
            <a:chOff x="2572672" y="1110341"/>
            <a:chExt cx="7119681" cy="70361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5E7014B-5ADF-48D6-A635-9EA688C05862}"/>
                </a:ext>
              </a:extLst>
            </p:cNvPr>
            <p:cNvSpPr/>
            <p:nvPr/>
          </p:nvSpPr>
          <p:spPr>
            <a:xfrm>
              <a:off x="2572672" y="1110341"/>
              <a:ext cx="7119681" cy="70361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456EC2A-D305-41D2-8204-C9B179CB4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5489">
              <a:off x="8763927" y="1192824"/>
              <a:ext cx="538646" cy="53864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31183B-A022-4300-B392-792AF83D20A3}"/>
                </a:ext>
              </a:extLst>
            </p:cNvPr>
            <p:cNvSpPr txBox="1"/>
            <p:nvPr/>
          </p:nvSpPr>
          <p:spPr>
            <a:xfrm>
              <a:off x="4815040" y="1200537"/>
              <a:ext cx="25619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바른생각" panose="02020600000000000000" pitchFamily="18" charset="-127"/>
                  <a:ea typeface="a바른생각" panose="02020600000000000000" pitchFamily="18" charset="-127"/>
                </a:rPr>
                <a:t>주제 선정 이유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8542DD-3FEF-4DFD-A402-D63565566519}"/>
              </a:ext>
            </a:extLst>
          </p:cNvPr>
          <p:cNvGrpSpPr/>
          <p:nvPr/>
        </p:nvGrpSpPr>
        <p:grpSpPr>
          <a:xfrm>
            <a:off x="1796926" y="2658383"/>
            <a:ext cx="8593880" cy="3388056"/>
            <a:chOff x="1799060" y="2269408"/>
            <a:chExt cx="8593880" cy="338805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829A85-96C3-4D42-A7CC-54F6E10B970F}"/>
                </a:ext>
              </a:extLst>
            </p:cNvPr>
            <p:cNvSpPr/>
            <p:nvPr/>
          </p:nvSpPr>
          <p:spPr>
            <a:xfrm>
              <a:off x="1799060" y="2269408"/>
              <a:ext cx="8593880" cy="3388056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25E165A-7666-4303-A2BA-916775CC3A5C}"/>
                </a:ext>
              </a:extLst>
            </p:cNvPr>
            <p:cNvGrpSpPr/>
            <p:nvPr/>
          </p:nvGrpSpPr>
          <p:grpSpPr>
            <a:xfrm>
              <a:off x="2168380" y="2752728"/>
              <a:ext cx="2064009" cy="400110"/>
              <a:chOff x="2073376" y="2451101"/>
              <a:chExt cx="2064009" cy="40011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02D440-370A-41BB-ADB0-7EB4FF2C2BF7}"/>
                  </a:ext>
                </a:extLst>
              </p:cNvPr>
              <p:cNvSpPr txBox="1"/>
              <p:nvPr/>
            </p:nvSpPr>
            <p:spPr>
              <a:xfrm>
                <a:off x="2073376" y="2451101"/>
                <a:ext cx="20640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rgbClr val="00012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MBTI</a:t>
                </a:r>
                <a:r>
                  <a:rPr lang="ko-KR" altLang="en-US" sz="2000" dirty="0" smtClean="0">
                    <a:solidFill>
                      <a:srgbClr val="00012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의 인기 </a:t>
                </a:r>
                <a:endParaRPr lang="ko-KR" altLang="en-US" sz="2000" dirty="0">
                  <a:solidFill>
                    <a:srgbClr val="00012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75DF709-2B59-4AB2-9C99-AF8EC24706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636" y="2798032"/>
                <a:ext cx="1488750" cy="0"/>
              </a:xfrm>
              <a:prstGeom prst="line">
                <a:avLst/>
              </a:prstGeom>
              <a:ln>
                <a:solidFill>
                  <a:srgbClr val="0001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9BFA98-D5A5-4B90-A16E-4D810A65FF88}"/>
                </a:ext>
              </a:extLst>
            </p:cNvPr>
            <p:cNvSpPr txBox="1"/>
            <p:nvPr/>
          </p:nvSpPr>
          <p:spPr>
            <a:xfrm>
              <a:off x="2159144" y="3452170"/>
              <a:ext cx="8066972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rgbClr val="00012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defRPr>
              </a:lvl1pPr>
            </a:lstStyle>
            <a:p>
              <a:pPr algn="just">
                <a:lnSpc>
                  <a:spcPct val="150000"/>
                </a:lnSpc>
                <a:spcAft>
                  <a:spcPts val="1600"/>
                </a:spcAft>
              </a:pPr>
              <a:r>
                <a:rPr lang="en-US" altLang="ko-KR" dirty="0" smtClean="0">
                  <a:solidFill>
                    <a:schemeClr val="tx1"/>
                  </a:solidFill>
                </a:rPr>
                <a:t>MBTI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에 대한 관심은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사그라들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기미가 보이지 않는다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어색한 첫만남 대화에서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아이스브레이킹을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위한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스몰토크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주제로 활용되는가 하면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어떤 기업에서는 구인란에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MBTI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항목을 넣기도 한다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57" name="그룹 56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61" name="직선 연결선 60"/>
              <p:cNvCxnSpPr/>
              <p:nvPr/>
            </p:nvCxnSpPr>
            <p:spPr>
              <a:xfrm>
                <a:off x="10160" y="788276"/>
                <a:ext cx="12192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2" name="그림 61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54" b="55882"/>
              <a:stretch/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</p:spPr>
          </p:pic>
        </p:grpSp>
        <p:grpSp>
          <p:nvGrpSpPr>
            <p:cNvPr id="58" name="그룹 57"/>
            <p:cNvGrpSpPr/>
            <p:nvPr/>
          </p:nvGrpSpPr>
          <p:grpSpPr>
            <a:xfrm>
              <a:off x="142240" y="264548"/>
              <a:ext cx="3087083" cy="523220"/>
              <a:chOff x="142240" y="264548"/>
              <a:chExt cx="3087083" cy="523220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42240" y="264548"/>
                <a:ext cx="1910800" cy="52322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 smtClean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주제 선정 </a:t>
                </a:r>
                <a:endParaRPr lang="ko-KR" altLang="en-US" dirty="0">
                  <a:solidFill>
                    <a:srgbClr val="FEE658"/>
                  </a:solidFill>
                  <a:effectLst>
                    <a:outerShdw blurRad="317500" dist="50800" dir="5400000" algn="ctr" rotWithShape="0">
                      <a:schemeClr val="bg2">
                        <a:lumMod val="10000"/>
                        <a:alpha val="20000"/>
                      </a:schemeClr>
                    </a:outerShdw>
                  </a:effectLst>
                  <a:latin typeface="a반달곰" panose="02020600000000000000" pitchFamily="18" charset="-127"/>
                  <a:ea typeface="a반달곰" panose="02020600000000000000" pitchFamily="18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840801" y="459076"/>
                <a:ext cx="13885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- </a:t>
                </a:r>
                <a:r>
                  <a:rPr lang="ko-KR" altLang="en-US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프로젝트 설명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36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8E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7" name="그룹 6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0160" y="788276"/>
                <a:ext cx="12192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54" b="55882"/>
              <a:stretch/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</p:spPr>
          </p:pic>
        </p:grpSp>
        <p:grpSp>
          <p:nvGrpSpPr>
            <p:cNvPr id="8" name="그룹 7"/>
            <p:cNvGrpSpPr/>
            <p:nvPr/>
          </p:nvGrpSpPr>
          <p:grpSpPr>
            <a:xfrm>
              <a:off x="142239" y="264548"/>
              <a:ext cx="3320764" cy="523220"/>
              <a:chOff x="142239" y="264548"/>
              <a:chExt cx="3320764" cy="52322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42239" y="264548"/>
                <a:ext cx="2189835" cy="52322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GUI </a:t>
                </a:r>
                <a:r>
                  <a:rPr lang="ko-KR" altLang="en-US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흐름도 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074481" y="459076"/>
                <a:ext cx="13885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- </a:t>
                </a:r>
                <a:r>
                  <a:rPr lang="ko-KR" altLang="en-US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프로젝트 설계 </a:t>
                </a: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964F9FE-65FE-44C3-898F-7AE9DEA4C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005" y="607305"/>
            <a:ext cx="8457989" cy="617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4" name="그룹 3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10160" y="788276"/>
                <a:ext cx="12192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54" b="55882"/>
              <a:stretch/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</p:spPr>
          </p:pic>
        </p:grpSp>
        <p:grpSp>
          <p:nvGrpSpPr>
            <p:cNvPr id="6" name="그룹 5"/>
            <p:cNvGrpSpPr/>
            <p:nvPr/>
          </p:nvGrpSpPr>
          <p:grpSpPr>
            <a:xfrm>
              <a:off x="142239" y="264548"/>
              <a:ext cx="3320764" cy="523220"/>
              <a:chOff x="142239" y="264548"/>
              <a:chExt cx="3320764" cy="52322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42239" y="264548"/>
                <a:ext cx="2189835" cy="52322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GUI </a:t>
                </a:r>
                <a:r>
                  <a:rPr lang="ko-KR" altLang="en-US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흐름도 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074481" y="459076"/>
                <a:ext cx="13885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- </a:t>
                </a:r>
                <a:r>
                  <a:rPr lang="ko-KR" altLang="en-US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프로젝트 설계 </a:t>
                </a: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E7160B6-7B40-4AF4-99F3-1093B5813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344" y="636250"/>
            <a:ext cx="10095312" cy="617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8E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4" name="그룹 3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10160" y="788276"/>
                <a:ext cx="12192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54" b="55882"/>
              <a:stretch/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</p:spPr>
          </p:pic>
        </p:grpSp>
        <p:grpSp>
          <p:nvGrpSpPr>
            <p:cNvPr id="6" name="그룹 5"/>
            <p:cNvGrpSpPr/>
            <p:nvPr/>
          </p:nvGrpSpPr>
          <p:grpSpPr>
            <a:xfrm>
              <a:off x="142239" y="264548"/>
              <a:ext cx="3320764" cy="523220"/>
              <a:chOff x="142239" y="264548"/>
              <a:chExt cx="3320764" cy="52322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42239" y="264548"/>
                <a:ext cx="2189835" cy="52322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GUI </a:t>
                </a:r>
                <a:r>
                  <a:rPr lang="ko-KR" altLang="en-US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흐름도 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074481" y="459076"/>
                <a:ext cx="13885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- </a:t>
                </a:r>
                <a:r>
                  <a:rPr lang="ko-KR" altLang="en-US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프로젝트 설계 </a:t>
                </a: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684EC19-3D50-4B10-B2E2-3574C9C9B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281" y="854355"/>
            <a:ext cx="8189439" cy="593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8E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4" name="그룹 3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10160" y="788276"/>
                <a:ext cx="12192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54" b="55882"/>
              <a:stretch/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</p:spPr>
          </p:pic>
        </p:grpSp>
        <p:grpSp>
          <p:nvGrpSpPr>
            <p:cNvPr id="6" name="그룹 5"/>
            <p:cNvGrpSpPr/>
            <p:nvPr/>
          </p:nvGrpSpPr>
          <p:grpSpPr>
            <a:xfrm>
              <a:off x="142239" y="264548"/>
              <a:ext cx="3320764" cy="523220"/>
              <a:chOff x="142239" y="264548"/>
              <a:chExt cx="3320764" cy="52322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42239" y="264548"/>
                <a:ext cx="2189835" cy="52322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GUI </a:t>
                </a:r>
                <a:r>
                  <a:rPr lang="ko-KR" altLang="en-US" sz="2800" dirty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흐름도 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074481" y="459076"/>
                <a:ext cx="13885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- </a:t>
                </a:r>
                <a:r>
                  <a:rPr lang="ko-KR" altLang="en-US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프로젝트 설계 </a:t>
                </a: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2098718-A31D-4B01-977A-74EF66DA5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972" y="1011461"/>
            <a:ext cx="9162056" cy="565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8E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7E819-6935-48A1-BCD4-F8C3FB4B1888}"/>
              </a:ext>
            </a:extLst>
          </p:cNvPr>
          <p:cNvSpPr txBox="1"/>
          <p:nvPr/>
        </p:nvSpPr>
        <p:spPr>
          <a:xfrm>
            <a:off x="3502945" y="2921169"/>
            <a:ext cx="5186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a바른생각" panose="02020600000000000000" pitchFamily="18" charset="-127"/>
                <a:ea typeface="a바른생각" panose="02020600000000000000" pitchFamily="18" charset="-127"/>
              </a:rPr>
              <a:t>프로그램 실행</a:t>
            </a:r>
            <a:endParaRPr lang="ko-KR" altLang="en-US" sz="6000" dirty="0"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pic>
        <p:nvPicPr>
          <p:cNvPr id="3" name="Picture 4" descr="intjpersonality intj mbti mbtiintj sticker by @creepyestherc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91" y="3379079"/>
            <a:ext cx="1181565" cy="244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87647E8F-FB37-4E8E-A4C6-259872E8B43D}"/>
              </a:ext>
            </a:extLst>
          </p:cNvPr>
          <p:cNvSpPr/>
          <p:nvPr/>
        </p:nvSpPr>
        <p:spPr>
          <a:xfrm rot="5566872">
            <a:off x="4400537" y="-662647"/>
            <a:ext cx="3437031" cy="12302776"/>
          </a:xfrm>
          <a:custGeom>
            <a:avLst/>
            <a:gdLst>
              <a:gd name="connsiteX0" fmla="*/ 0 w 3437031"/>
              <a:gd name="connsiteY0" fmla="*/ 4984469 h 12302776"/>
              <a:gd name="connsiteX1" fmla="*/ 16329 w 3437031"/>
              <a:gd name="connsiteY1" fmla="*/ 4976488 h 12302776"/>
              <a:gd name="connsiteX2" fmla="*/ 724238 w 3437031"/>
              <a:gd name="connsiteY2" fmla="*/ 762261 h 12302776"/>
              <a:gd name="connsiteX3" fmla="*/ 843207 w 3437031"/>
              <a:gd name="connsiteY3" fmla="*/ 759779 h 12302776"/>
              <a:gd name="connsiteX4" fmla="*/ 735725 w 3437031"/>
              <a:gd name="connsiteY4" fmla="*/ 739528 h 12302776"/>
              <a:gd name="connsiteX5" fmla="*/ 1132296 w 3437031"/>
              <a:gd name="connsiteY5" fmla="*/ 94751 h 12302776"/>
              <a:gd name="connsiteX6" fmla="*/ 2826906 w 3437031"/>
              <a:gd name="connsiteY6" fmla="*/ 0 h 12302776"/>
              <a:gd name="connsiteX7" fmla="*/ 2875921 w 3437031"/>
              <a:gd name="connsiteY7" fmla="*/ 1142762 h 12302776"/>
              <a:gd name="connsiteX8" fmla="*/ 2866864 w 3437031"/>
              <a:gd name="connsiteY8" fmla="*/ 1141055 h 12302776"/>
              <a:gd name="connsiteX9" fmla="*/ 2966145 w 3437031"/>
              <a:gd name="connsiteY9" fmla="*/ 3534651 h 12302776"/>
              <a:gd name="connsiteX10" fmla="*/ 2972135 w 3437031"/>
              <a:gd name="connsiteY10" fmla="*/ 3531723 h 12302776"/>
              <a:gd name="connsiteX11" fmla="*/ 3165665 w 3437031"/>
              <a:gd name="connsiteY11" fmla="*/ 7416587 h 12302776"/>
              <a:gd name="connsiteX12" fmla="*/ 3166238 w 3437031"/>
              <a:gd name="connsiteY12" fmla="*/ 7416365 h 12302776"/>
              <a:gd name="connsiteX13" fmla="*/ 3177421 w 3437031"/>
              <a:gd name="connsiteY13" fmla="*/ 7652566 h 12302776"/>
              <a:gd name="connsiteX14" fmla="*/ 3187876 w 3437031"/>
              <a:gd name="connsiteY14" fmla="*/ 7862451 h 12302776"/>
              <a:gd name="connsiteX15" fmla="*/ 3197430 w 3437031"/>
              <a:gd name="connsiteY15" fmla="*/ 7850551 h 12302776"/>
              <a:gd name="connsiteX16" fmla="*/ 3437031 w 3437031"/>
              <a:gd name="connsiteY16" fmla="*/ 12182281 h 12302776"/>
              <a:gd name="connsiteX17" fmla="*/ 1774073 w 3437031"/>
              <a:gd name="connsiteY17" fmla="*/ 12302776 h 12302776"/>
              <a:gd name="connsiteX18" fmla="*/ 1421778 w 3437031"/>
              <a:gd name="connsiteY18" fmla="*/ 10868833 h 12302776"/>
              <a:gd name="connsiteX19" fmla="*/ 836561 w 3437031"/>
              <a:gd name="connsiteY19" fmla="*/ 10066711 h 12302776"/>
              <a:gd name="connsiteX20" fmla="*/ 485694 w 3437031"/>
              <a:gd name="connsiteY20" fmla="*/ 9602470 h 12302776"/>
              <a:gd name="connsiteX21" fmla="*/ 461232 w 3437031"/>
              <a:gd name="connsiteY21" fmla="*/ 9584073 h 12302776"/>
              <a:gd name="connsiteX22" fmla="*/ 465862 w 3437031"/>
              <a:gd name="connsiteY22" fmla="*/ 9576229 h 12302776"/>
              <a:gd name="connsiteX23" fmla="*/ 454901 w 3437031"/>
              <a:gd name="connsiteY23" fmla="*/ 9561728 h 12302776"/>
              <a:gd name="connsiteX24" fmla="*/ 460943 w 3437031"/>
              <a:gd name="connsiteY24" fmla="*/ 9551875 h 12302776"/>
              <a:gd name="connsiteX25" fmla="*/ 459579 w 3437031"/>
              <a:gd name="connsiteY25" fmla="*/ 9550005 h 12302776"/>
              <a:gd name="connsiteX26" fmla="*/ 465313 w 3437031"/>
              <a:gd name="connsiteY26" fmla="*/ 9544750 h 12302776"/>
              <a:gd name="connsiteX27" fmla="*/ 975391 w 3437031"/>
              <a:gd name="connsiteY27" fmla="*/ 8713001 h 12302776"/>
              <a:gd name="connsiteX28" fmla="*/ 1023044 w 3437031"/>
              <a:gd name="connsiteY28" fmla="*/ 8632268 h 12302776"/>
              <a:gd name="connsiteX29" fmla="*/ 998109 w 3437031"/>
              <a:gd name="connsiteY29" fmla="*/ 8640832 h 1230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37031" h="12302776">
                <a:moveTo>
                  <a:pt x="0" y="4984469"/>
                </a:moveTo>
                <a:lnTo>
                  <a:pt x="16329" y="4976488"/>
                </a:lnTo>
                <a:lnTo>
                  <a:pt x="724238" y="762261"/>
                </a:lnTo>
                <a:lnTo>
                  <a:pt x="843207" y="759779"/>
                </a:lnTo>
                <a:lnTo>
                  <a:pt x="735725" y="739528"/>
                </a:lnTo>
                <a:lnTo>
                  <a:pt x="1132296" y="94751"/>
                </a:lnTo>
                <a:lnTo>
                  <a:pt x="2826906" y="0"/>
                </a:lnTo>
                <a:lnTo>
                  <a:pt x="2875921" y="1142762"/>
                </a:lnTo>
                <a:lnTo>
                  <a:pt x="2866864" y="1141055"/>
                </a:lnTo>
                <a:lnTo>
                  <a:pt x="2966145" y="3534651"/>
                </a:lnTo>
                <a:lnTo>
                  <a:pt x="2972135" y="3531723"/>
                </a:lnTo>
                <a:lnTo>
                  <a:pt x="3165665" y="7416587"/>
                </a:lnTo>
                <a:lnTo>
                  <a:pt x="3166238" y="7416365"/>
                </a:lnTo>
                <a:lnTo>
                  <a:pt x="3177421" y="7652566"/>
                </a:lnTo>
                <a:lnTo>
                  <a:pt x="3187876" y="7862451"/>
                </a:lnTo>
                <a:lnTo>
                  <a:pt x="3197430" y="7850551"/>
                </a:lnTo>
                <a:lnTo>
                  <a:pt x="3437031" y="12182281"/>
                </a:lnTo>
                <a:lnTo>
                  <a:pt x="1774073" y="12302776"/>
                </a:lnTo>
                <a:lnTo>
                  <a:pt x="1421778" y="10868833"/>
                </a:lnTo>
                <a:lnTo>
                  <a:pt x="836561" y="10066711"/>
                </a:lnTo>
                <a:lnTo>
                  <a:pt x="485694" y="9602470"/>
                </a:lnTo>
                <a:lnTo>
                  <a:pt x="461232" y="9584073"/>
                </a:lnTo>
                <a:lnTo>
                  <a:pt x="465862" y="9576229"/>
                </a:lnTo>
                <a:lnTo>
                  <a:pt x="454901" y="9561728"/>
                </a:lnTo>
                <a:lnTo>
                  <a:pt x="460943" y="9551875"/>
                </a:lnTo>
                <a:lnTo>
                  <a:pt x="459579" y="9550005"/>
                </a:lnTo>
                <a:lnTo>
                  <a:pt x="465313" y="9544750"/>
                </a:lnTo>
                <a:lnTo>
                  <a:pt x="975391" y="8713001"/>
                </a:lnTo>
                <a:lnTo>
                  <a:pt x="1023044" y="8632268"/>
                </a:lnTo>
                <a:lnTo>
                  <a:pt x="998109" y="86408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5E7014B-5ADF-48D6-A635-9EA688C05862}"/>
              </a:ext>
            </a:extLst>
          </p:cNvPr>
          <p:cNvSpPr/>
          <p:nvPr/>
        </p:nvSpPr>
        <p:spPr>
          <a:xfrm>
            <a:off x="2572672" y="1110341"/>
            <a:ext cx="7119681" cy="7036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56EC2A-D305-41D2-8204-C9B179CB416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5489">
            <a:off x="8763927" y="1192824"/>
            <a:ext cx="538646" cy="53864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7BCA97-7923-43D4-B608-A6251E791E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829A85-96C3-4D42-A7CC-54F6E10B970F}"/>
              </a:ext>
            </a:extLst>
          </p:cNvPr>
          <p:cNvSpPr/>
          <p:nvPr/>
        </p:nvSpPr>
        <p:spPr>
          <a:xfrm>
            <a:off x="1965314" y="2885516"/>
            <a:ext cx="8416936" cy="240221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5C0B7-9277-48DE-81DA-6A83A5D6C366}"/>
              </a:ext>
            </a:extLst>
          </p:cNvPr>
          <p:cNvSpPr txBox="1"/>
          <p:nvPr/>
        </p:nvSpPr>
        <p:spPr>
          <a:xfrm>
            <a:off x="5194636" y="3578790"/>
            <a:ext cx="1958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Q&amp;A</a:t>
            </a:r>
            <a:endParaRPr lang="ko-KR" altLang="en-US" sz="6000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7" name="L 도형 16">
            <a:extLst>
              <a:ext uri="{FF2B5EF4-FFF2-40B4-BE49-F238E27FC236}">
                <a16:creationId xmlns:a16="http://schemas.microsoft.com/office/drawing/2014/main" id="{AAC23966-E9F4-4ED2-92EE-0845710EF8CA}"/>
              </a:ext>
            </a:extLst>
          </p:cNvPr>
          <p:cNvSpPr/>
          <p:nvPr/>
        </p:nvSpPr>
        <p:spPr>
          <a:xfrm>
            <a:off x="1965314" y="4551545"/>
            <a:ext cx="708014" cy="770174"/>
          </a:xfrm>
          <a:prstGeom prst="corner">
            <a:avLst>
              <a:gd name="adj1" fmla="val 28280"/>
              <a:gd name="adj2" fmla="val 2756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L 도형 17">
            <a:extLst>
              <a:ext uri="{FF2B5EF4-FFF2-40B4-BE49-F238E27FC236}">
                <a16:creationId xmlns:a16="http://schemas.microsoft.com/office/drawing/2014/main" id="{A062CC5B-5DD3-4A5F-A965-7CC23FCBDEBC}"/>
              </a:ext>
            </a:extLst>
          </p:cNvPr>
          <p:cNvSpPr/>
          <p:nvPr/>
        </p:nvSpPr>
        <p:spPr>
          <a:xfrm rot="10800000">
            <a:off x="9730908" y="2885516"/>
            <a:ext cx="708014" cy="770174"/>
          </a:xfrm>
          <a:prstGeom prst="corner">
            <a:avLst>
              <a:gd name="adj1" fmla="val 28280"/>
              <a:gd name="adj2" fmla="val 2756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">
            <a:extLst>
              <a:ext uri="{FF2B5EF4-FFF2-40B4-BE49-F238E27FC236}">
                <a16:creationId xmlns:a16="http://schemas.microsoft.com/office/drawing/2014/main" id="{F5E7014B-5ADF-48D6-A635-9EA688C05862}"/>
              </a:ext>
            </a:extLst>
          </p:cNvPr>
          <p:cNvSpPr/>
          <p:nvPr/>
        </p:nvSpPr>
        <p:spPr>
          <a:xfrm>
            <a:off x="2572672" y="1110341"/>
            <a:ext cx="7119681" cy="7036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456EC2A-D305-41D2-8204-C9B179CB416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5489">
            <a:off x="8763927" y="1192824"/>
            <a:ext cx="538646" cy="5386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431183B-A022-4300-B392-792AF83D20A3}"/>
              </a:ext>
            </a:extLst>
          </p:cNvPr>
          <p:cNvSpPr txBox="1"/>
          <p:nvPr/>
        </p:nvSpPr>
        <p:spPr>
          <a:xfrm>
            <a:off x="4106513" y="1200537"/>
            <a:ext cx="402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들어주셔서 감사합니다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!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1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550254" y="1742111"/>
            <a:ext cx="5023413" cy="2592729"/>
            <a:chOff x="3822419" y="1780211"/>
            <a:chExt cx="5023413" cy="2592729"/>
          </a:xfrm>
        </p:grpSpPr>
        <p:sp>
          <p:nvSpPr>
            <p:cNvPr id="4" name="타원형 설명선 3"/>
            <p:cNvSpPr/>
            <p:nvPr/>
          </p:nvSpPr>
          <p:spPr>
            <a:xfrm>
              <a:off x="3822419" y="1780211"/>
              <a:ext cx="5023413" cy="2592729"/>
            </a:xfrm>
            <a:prstGeom prst="wedgeEllipseCallout">
              <a:avLst>
                <a:gd name="adj1" fmla="val -61488"/>
                <a:gd name="adj2" fmla="val 333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525607" y="2845743"/>
              <a:ext cx="3617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a반달곰" panose="02020600000000000000" pitchFamily="18" charset="-127"/>
                  <a:ea typeface="a반달곰" panose="02020600000000000000" pitchFamily="18" charset="-127"/>
                </a:rPr>
                <a:t>너무 오래 걸리고 귀찮아</a:t>
              </a:r>
              <a:r>
                <a:rPr lang="en-US" altLang="ko-KR" sz="2400" dirty="0" smtClean="0">
                  <a:latin typeface="a반달곰" panose="02020600000000000000" pitchFamily="18" charset="-127"/>
                  <a:ea typeface="a반달곰" panose="02020600000000000000" pitchFamily="18" charset="-127"/>
                </a:rPr>
                <a:t>!</a:t>
              </a:r>
              <a:endParaRPr lang="ko-KR" altLang="en-US" sz="2400" dirty="0">
                <a:latin typeface="a반달곰" panose="02020600000000000000" pitchFamily="18" charset="-127"/>
                <a:ea typeface="a반달곰" panose="02020600000000000000" pitchFamily="18" charset="-127"/>
              </a:endParaRPr>
            </a:p>
          </p:txBody>
        </p:sp>
      </p:grpSp>
      <p:pic>
        <p:nvPicPr>
          <p:cNvPr id="2050" name="Picture 2" descr="MBTI 정식 검사 후기 (+16personalities) : 네이버 블로그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04" y="2491431"/>
            <a:ext cx="47053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47" name="그룹 46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51" name="직선 연결선 50"/>
              <p:cNvCxnSpPr/>
              <p:nvPr/>
            </p:nvCxnSpPr>
            <p:spPr>
              <a:xfrm>
                <a:off x="10160" y="788276"/>
                <a:ext cx="12192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2" name="그림 51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54" b="55882"/>
              <a:stretch/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</p:spPr>
          </p:pic>
        </p:grpSp>
        <p:grpSp>
          <p:nvGrpSpPr>
            <p:cNvPr id="48" name="그룹 47"/>
            <p:cNvGrpSpPr/>
            <p:nvPr/>
          </p:nvGrpSpPr>
          <p:grpSpPr>
            <a:xfrm>
              <a:off x="142240" y="264548"/>
              <a:ext cx="3087083" cy="523220"/>
              <a:chOff x="142240" y="264548"/>
              <a:chExt cx="3087083" cy="523220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42240" y="264548"/>
                <a:ext cx="1910800" cy="52322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 smtClean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주제 선정 </a:t>
                </a:r>
                <a:endParaRPr lang="ko-KR" altLang="en-US" dirty="0">
                  <a:solidFill>
                    <a:srgbClr val="FEE658"/>
                  </a:solidFill>
                  <a:effectLst>
                    <a:outerShdw blurRad="317500" dist="50800" dir="5400000" algn="ctr" rotWithShape="0">
                      <a:schemeClr val="bg2">
                        <a:lumMod val="10000"/>
                        <a:alpha val="20000"/>
                      </a:schemeClr>
                    </a:outerShdw>
                  </a:effectLst>
                  <a:latin typeface="a반달곰" panose="02020600000000000000" pitchFamily="18" charset="-127"/>
                  <a:ea typeface="a반달곰" panose="02020600000000000000" pitchFamily="18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1840801" y="459076"/>
                <a:ext cx="13885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- </a:t>
                </a:r>
                <a:r>
                  <a:rPr lang="ko-KR" altLang="en-US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프로젝트 설명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67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8E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2363022" y="1683737"/>
            <a:ext cx="5042956" cy="2250008"/>
            <a:chOff x="3367210" y="1249192"/>
            <a:chExt cx="5715432" cy="2390775"/>
          </a:xfrm>
        </p:grpSpPr>
        <p:sp>
          <p:nvSpPr>
            <p:cNvPr id="4" name="타원형 설명선 3"/>
            <p:cNvSpPr/>
            <p:nvPr/>
          </p:nvSpPr>
          <p:spPr>
            <a:xfrm>
              <a:off x="3367210" y="1249192"/>
              <a:ext cx="5715432" cy="2390775"/>
            </a:xfrm>
            <a:prstGeom prst="wedgeEllipseCallout">
              <a:avLst>
                <a:gd name="adj1" fmla="val 54980"/>
                <a:gd name="adj2" fmla="val 397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190590" y="1986735"/>
              <a:ext cx="4068672" cy="915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2000" dirty="0" smtClean="0">
                  <a:latin typeface="a반달곰" panose="02020600000000000000" pitchFamily="18" charset="-127"/>
                  <a:ea typeface="a반달곰" panose="02020600000000000000" pitchFamily="18" charset="-127"/>
                </a:rPr>
                <a:t>빠르고 간단한 </a:t>
              </a:r>
              <a:r>
                <a:rPr lang="en-US" altLang="ko-KR" sz="2000" dirty="0" smtClean="0">
                  <a:latin typeface="a반달곰" panose="02020600000000000000" pitchFamily="18" charset="-127"/>
                  <a:ea typeface="a반달곰" panose="02020600000000000000" pitchFamily="18" charset="-127"/>
                </a:rPr>
                <a:t>MBTI </a:t>
              </a:r>
              <a:r>
                <a:rPr lang="ko-KR" altLang="en-US" sz="2000" dirty="0" smtClean="0">
                  <a:latin typeface="a반달곰" panose="02020600000000000000" pitchFamily="18" charset="-127"/>
                  <a:ea typeface="a반달곰" panose="02020600000000000000" pitchFamily="18" charset="-127"/>
                </a:rPr>
                <a:t>테스트</a:t>
              </a:r>
              <a:r>
                <a:rPr lang="en-US" altLang="ko-KR" sz="2000" dirty="0" smtClean="0">
                  <a:latin typeface="a반달곰" panose="02020600000000000000" pitchFamily="18" charset="-127"/>
                  <a:ea typeface="a반달곰" panose="02020600000000000000" pitchFamily="18" charset="-127"/>
                </a:rPr>
                <a:t>!</a:t>
              </a:r>
              <a:endParaRPr lang="ko-KR" altLang="en-US" sz="2000" dirty="0">
                <a:latin typeface="a반달곰" panose="02020600000000000000" pitchFamily="18" charset="-127"/>
                <a:ea typeface="a반달곰" panose="02020600000000000000" pitchFamily="18" charset="-127"/>
              </a:endParaRPr>
            </a:p>
          </p:txBody>
        </p:sp>
      </p:grpSp>
      <p:pic>
        <p:nvPicPr>
          <p:cNvPr id="1028" name="Picture 4" descr="mbti meme (@MemeMbti) /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4339" y="1936606"/>
            <a:ext cx="3471386" cy="347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676275" y="5689599"/>
            <a:ext cx="10839450" cy="9644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간단한 </a:t>
            </a:r>
            <a:r>
              <a:rPr lang="en-US" altLang="ko-KR" sz="2000" dirty="0" smtClean="0">
                <a:solidFill>
                  <a:schemeClr val="tx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MBTI </a:t>
            </a:r>
            <a:r>
              <a:rPr lang="ko-KR" altLang="en-US" sz="2000" dirty="0" smtClean="0">
                <a:solidFill>
                  <a:schemeClr val="tx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테스트</a:t>
            </a:r>
            <a:r>
              <a:rPr lang="en-US" altLang="ko-KR" sz="2000" dirty="0" smtClean="0">
                <a:solidFill>
                  <a:schemeClr val="tx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MBTI </a:t>
            </a:r>
            <a:r>
              <a:rPr lang="ko-KR" altLang="en-US" sz="2000" dirty="0" smtClean="0">
                <a:solidFill>
                  <a:schemeClr val="tx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유형별 설명  </a:t>
            </a:r>
            <a:r>
              <a:rPr lang="en-US" altLang="ko-KR" sz="2000" dirty="0" smtClean="0">
                <a:solidFill>
                  <a:schemeClr val="tx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&amp;  MBTI </a:t>
            </a:r>
            <a:r>
              <a:rPr lang="ko-KR" altLang="en-US" sz="2000" dirty="0" smtClean="0">
                <a:solidFill>
                  <a:schemeClr val="tx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유형별 궁합</a:t>
            </a:r>
            <a:r>
              <a:rPr lang="en-US" altLang="ko-KR" sz="2000" dirty="0" smtClean="0">
                <a:solidFill>
                  <a:schemeClr val="tx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수강생 </a:t>
            </a:r>
            <a:r>
              <a:rPr lang="en-US" altLang="ko-KR" sz="2000" dirty="0">
                <a:solidFill>
                  <a:schemeClr val="tx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MBTI </a:t>
            </a:r>
            <a:r>
              <a:rPr lang="ko-KR" altLang="en-US" sz="2000" dirty="0" smtClean="0">
                <a:solidFill>
                  <a:schemeClr val="tx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궁합</a:t>
            </a:r>
            <a:endParaRPr lang="ko-KR" altLang="en-US" sz="2000" dirty="0">
              <a:solidFill>
                <a:schemeClr val="tx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</p:txBody>
      </p:sp>
      <p:sp>
        <p:nvSpPr>
          <p:cNvPr id="30" name="이등변 삼각형 29"/>
          <p:cNvSpPr/>
          <p:nvPr/>
        </p:nvSpPr>
        <p:spPr>
          <a:xfrm rot="10800000">
            <a:off x="5899365" y="5259402"/>
            <a:ext cx="393271" cy="297179"/>
          </a:xfrm>
          <a:prstGeom prst="triangl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71" name="그룹 70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75" name="직선 연결선 74"/>
              <p:cNvCxnSpPr/>
              <p:nvPr/>
            </p:nvCxnSpPr>
            <p:spPr>
              <a:xfrm>
                <a:off x="10160" y="788276"/>
                <a:ext cx="12192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그림 75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54" b="55882"/>
              <a:stretch/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</p:spPr>
          </p:pic>
        </p:grpSp>
        <p:grpSp>
          <p:nvGrpSpPr>
            <p:cNvPr id="72" name="그룹 71"/>
            <p:cNvGrpSpPr/>
            <p:nvPr/>
          </p:nvGrpSpPr>
          <p:grpSpPr>
            <a:xfrm>
              <a:off x="142240" y="264548"/>
              <a:ext cx="3087083" cy="523220"/>
              <a:chOff x="142240" y="264548"/>
              <a:chExt cx="3087083" cy="523220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142240" y="264548"/>
                <a:ext cx="1910800" cy="52322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 smtClean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주제 선정 </a:t>
                </a:r>
                <a:endParaRPr lang="ko-KR" altLang="en-US" dirty="0">
                  <a:solidFill>
                    <a:srgbClr val="FEE658"/>
                  </a:solidFill>
                  <a:effectLst>
                    <a:outerShdw blurRad="317500" dist="50800" dir="5400000" algn="ctr" rotWithShape="0">
                      <a:schemeClr val="bg2">
                        <a:lumMod val="10000"/>
                        <a:alpha val="20000"/>
                      </a:schemeClr>
                    </a:outerShdw>
                  </a:effectLst>
                  <a:latin typeface="a반달곰" panose="02020600000000000000" pitchFamily="18" charset="-127"/>
                  <a:ea typeface="a반달곰" panose="02020600000000000000" pitchFamily="18" charset="-127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1840801" y="459076"/>
                <a:ext cx="13885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- </a:t>
                </a:r>
                <a:r>
                  <a:rPr lang="ko-KR" altLang="en-US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프로젝트 설명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9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BE1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7E819-6935-48A1-BCD4-F8C3FB4B1888}"/>
              </a:ext>
            </a:extLst>
          </p:cNvPr>
          <p:cNvSpPr txBox="1"/>
          <p:nvPr/>
        </p:nvSpPr>
        <p:spPr>
          <a:xfrm>
            <a:off x="3502945" y="2921169"/>
            <a:ext cx="5186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a바른생각" panose="02020600000000000000" pitchFamily="18" charset="-127"/>
                <a:ea typeface="a바른생각" panose="02020600000000000000" pitchFamily="18" charset="-127"/>
              </a:rPr>
              <a:t>프로젝트 설계</a:t>
            </a:r>
            <a:endParaRPr lang="ko-KR" altLang="en-US" sz="6000" dirty="0"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C69977-A0E1-4E1C-BB28-549864A3F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8722" flipH="1">
            <a:off x="8754143" y="726436"/>
            <a:ext cx="2170208" cy="259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8E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7BCA97-7923-43D4-B608-A6251E791E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473161" y="314887"/>
            <a:ext cx="5269479" cy="6378013"/>
            <a:chOff x="3473161" y="314887"/>
            <a:chExt cx="5269479" cy="637801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5CC1205-19B3-4F8E-8593-4DCCFF809997}"/>
                </a:ext>
              </a:extLst>
            </p:cNvPr>
            <p:cNvSpPr/>
            <p:nvPr/>
          </p:nvSpPr>
          <p:spPr>
            <a:xfrm>
              <a:off x="3473161" y="482600"/>
              <a:ext cx="5269479" cy="6210300"/>
            </a:xfrm>
            <a:custGeom>
              <a:avLst/>
              <a:gdLst>
                <a:gd name="connsiteX0" fmla="*/ 0 w 6152082"/>
                <a:gd name="connsiteY0" fmla="*/ 0 h 6565900"/>
                <a:gd name="connsiteX1" fmla="*/ 6152082 w 6152082"/>
                <a:gd name="connsiteY1" fmla="*/ 0 h 6565900"/>
                <a:gd name="connsiteX2" fmla="*/ 6152082 w 6152082"/>
                <a:gd name="connsiteY2" fmla="*/ 6565900 h 6565900"/>
                <a:gd name="connsiteX3" fmla="*/ 0 w 6152082"/>
                <a:gd name="connsiteY3" fmla="*/ 6565900 h 6565900"/>
                <a:gd name="connsiteX4" fmla="*/ 0 w 6152082"/>
                <a:gd name="connsiteY4" fmla="*/ 0 h 6565900"/>
                <a:gd name="connsiteX0" fmla="*/ 0 w 6152098"/>
                <a:gd name="connsiteY0" fmla="*/ 0 h 6565900"/>
                <a:gd name="connsiteX1" fmla="*/ 6152082 w 6152098"/>
                <a:gd name="connsiteY1" fmla="*/ 0 h 6565900"/>
                <a:gd name="connsiteX2" fmla="*/ 6140932 w 6152098"/>
                <a:gd name="connsiteY2" fmla="*/ 4559300 h 6565900"/>
                <a:gd name="connsiteX3" fmla="*/ 6152082 w 6152098"/>
                <a:gd name="connsiteY3" fmla="*/ 6565900 h 6565900"/>
                <a:gd name="connsiteX4" fmla="*/ 0 w 6152098"/>
                <a:gd name="connsiteY4" fmla="*/ 6565900 h 6565900"/>
                <a:gd name="connsiteX5" fmla="*/ 0 w 6152098"/>
                <a:gd name="connsiteY5" fmla="*/ 0 h 6565900"/>
                <a:gd name="connsiteX0" fmla="*/ 0 w 6152098"/>
                <a:gd name="connsiteY0" fmla="*/ 0 h 6565900"/>
                <a:gd name="connsiteX1" fmla="*/ 6152082 w 6152098"/>
                <a:gd name="connsiteY1" fmla="*/ 0 h 6565900"/>
                <a:gd name="connsiteX2" fmla="*/ 6140932 w 6152098"/>
                <a:gd name="connsiteY2" fmla="*/ 4559300 h 6565900"/>
                <a:gd name="connsiteX3" fmla="*/ 5555182 w 6152098"/>
                <a:gd name="connsiteY3" fmla="*/ 6007100 h 6565900"/>
                <a:gd name="connsiteX4" fmla="*/ 0 w 6152098"/>
                <a:gd name="connsiteY4" fmla="*/ 6565900 h 6565900"/>
                <a:gd name="connsiteX5" fmla="*/ 0 w 6152098"/>
                <a:gd name="connsiteY5" fmla="*/ 0 h 6565900"/>
                <a:gd name="connsiteX0" fmla="*/ 0 w 6180637"/>
                <a:gd name="connsiteY0" fmla="*/ 0 h 6565900"/>
                <a:gd name="connsiteX1" fmla="*/ 6152082 w 6180637"/>
                <a:gd name="connsiteY1" fmla="*/ 0 h 6565900"/>
                <a:gd name="connsiteX2" fmla="*/ 6140932 w 6180637"/>
                <a:gd name="connsiteY2" fmla="*/ 4559300 h 6565900"/>
                <a:gd name="connsiteX3" fmla="*/ 5555182 w 6180637"/>
                <a:gd name="connsiteY3" fmla="*/ 6007100 h 6565900"/>
                <a:gd name="connsiteX4" fmla="*/ 0 w 6180637"/>
                <a:gd name="connsiteY4" fmla="*/ 6565900 h 6565900"/>
                <a:gd name="connsiteX5" fmla="*/ 0 w 6180637"/>
                <a:gd name="connsiteY5" fmla="*/ 0 h 656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80637" h="6565900">
                  <a:moveTo>
                    <a:pt x="0" y="0"/>
                  </a:moveTo>
                  <a:lnTo>
                    <a:pt x="6152082" y="0"/>
                  </a:lnTo>
                  <a:cubicBezTo>
                    <a:pt x="6152599" y="1350433"/>
                    <a:pt x="6140415" y="3208867"/>
                    <a:pt x="6140932" y="4559300"/>
                  </a:cubicBezTo>
                  <a:cubicBezTo>
                    <a:pt x="6144649" y="5228167"/>
                    <a:pt x="6402365" y="5947833"/>
                    <a:pt x="5555182" y="6007100"/>
                  </a:cubicBezTo>
                  <a:lnTo>
                    <a:pt x="0" y="6565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A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571D36E-6EA0-410A-A18F-9608BB0E6D7A}"/>
                </a:ext>
              </a:extLst>
            </p:cNvPr>
            <p:cNvGrpSpPr/>
            <p:nvPr/>
          </p:nvGrpSpPr>
          <p:grpSpPr>
            <a:xfrm>
              <a:off x="3784700" y="1913257"/>
              <a:ext cx="497827" cy="472959"/>
              <a:chOff x="3784700" y="1556996"/>
              <a:chExt cx="497827" cy="47295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C3E3578-EB01-450C-9DFF-71118F0A8BC4}"/>
                  </a:ext>
                </a:extLst>
              </p:cNvPr>
              <p:cNvSpPr/>
              <p:nvPr/>
            </p:nvSpPr>
            <p:spPr>
              <a:xfrm>
                <a:off x="3784700" y="1597955"/>
                <a:ext cx="432000" cy="432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632F5537-80A0-4FB8-9921-A5B284EC6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5234" y="1556996"/>
                <a:ext cx="427293" cy="427293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540BF4-0EEE-4033-AA8D-41937119C83B}"/>
                </a:ext>
              </a:extLst>
            </p:cNvPr>
            <p:cNvSpPr txBox="1"/>
            <p:nvPr/>
          </p:nvSpPr>
          <p:spPr>
            <a:xfrm>
              <a:off x="4604079" y="2779291"/>
              <a:ext cx="3305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반달곰" panose="02020600000000000000" pitchFamily="18" charset="-127"/>
                  <a:ea typeface="a반달곰" panose="02020600000000000000" pitchFamily="18" charset="-127"/>
                </a:rPr>
                <a:t>순서도</a:t>
              </a:r>
              <a:endParaRPr lang="ko-KR" altLang="en-US" dirty="0">
                <a:latin typeface="a반달곰" panose="02020600000000000000" pitchFamily="18" charset="-127"/>
                <a:ea typeface="a반달곰" panose="02020600000000000000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FC4B66D-E839-4106-9602-2D29A3D09A26}"/>
                </a:ext>
              </a:extLst>
            </p:cNvPr>
            <p:cNvGrpSpPr/>
            <p:nvPr/>
          </p:nvGrpSpPr>
          <p:grpSpPr>
            <a:xfrm>
              <a:off x="3777186" y="2648697"/>
              <a:ext cx="497827" cy="472959"/>
              <a:chOff x="3784700" y="1556996"/>
              <a:chExt cx="497827" cy="47295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F797DD4-EB6F-4FEC-8F87-B810D0B9086A}"/>
                  </a:ext>
                </a:extLst>
              </p:cNvPr>
              <p:cNvSpPr/>
              <p:nvPr/>
            </p:nvSpPr>
            <p:spPr>
              <a:xfrm>
                <a:off x="3784700" y="1597955"/>
                <a:ext cx="432000" cy="432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C3798747-396A-4239-A6AA-C7D98A326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5234" y="1556996"/>
                <a:ext cx="427293" cy="427293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6739D1-786D-4E87-B245-D72991D3374C}"/>
                </a:ext>
              </a:extLst>
            </p:cNvPr>
            <p:cNvSpPr txBox="1"/>
            <p:nvPr/>
          </p:nvSpPr>
          <p:spPr>
            <a:xfrm>
              <a:off x="4579038" y="3496462"/>
              <a:ext cx="310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반달곰" panose="02020600000000000000" pitchFamily="18" charset="-127"/>
                  <a:ea typeface="a반달곰" panose="02020600000000000000" pitchFamily="18" charset="-127"/>
                </a:rPr>
                <a:t>데이터 구성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66B9F8A-1DDF-473B-B60C-E088D2BC3F83}"/>
                </a:ext>
              </a:extLst>
            </p:cNvPr>
            <p:cNvGrpSpPr/>
            <p:nvPr/>
          </p:nvGrpSpPr>
          <p:grpSpPr>
            <a:xfrm>
              <a:off x="3777186" y="3431946"/>
              <a:ext cx="497827" cy="472959"/>
              <a:chOff x="3784700" y="1556996"/>
              <a:chExt cx="497827" cy="472959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3173E25-9795-4E5A-AF86-2AC5FB37CBEC}"/>
                  </a:ext>
                </a:extLst>
              </p:cNvPr>
              <p:cNvSpPr/>
              <p:nvPr/>
            </p:nvSpPr>
            <p:spPr>
              <a:xfrm>
                <a:off x="3784700" y="1597955"/>
                <a:ext cx="432000" cy="432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C848146-2BBD-4C41-9620-3236A32E10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5234" y="1556996"/>
                <a:ext cx="427293" cy="427293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221331-DC09-402B-86B0-9F03E75D42DF}"/>
                </a:ext>
              </a:extLst>
            </p:cNvPr>
            <p:cNvSpPr txBox="1"/>
            <p:nvPr/>
          </p:nvSpPr>
          <p:spPr>
            <a:xfrm>
              <a:off x="4579038" y="4292203"/>
              <a:ext cx="357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반달곰" panose="02020600000000000000" pitchFamily="18" charset="-127"/>
                  <a:ea typeface="a반달곰" panose="02020600000000000000" pitchFamily="18" charset="-127"/>
                </a:rPr>
                <a:t>코드 구성</a:t>
              </a:r>
              <a:endParaRPr lang="ko-KR" altLang="en-US" dirty="0">
                <a:latin typeface="a반달곰" panose="02020600000000000000" pitchFamily="18" charset="-127"/>
                <a:ea typeface="a반달곰" panose="02020600000000000000" pitchFamily="18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01D8E2B-F9CA-45D2-9FB1-43AF665B550A}"/>
                </a:ext>
              </a:extLst>
            </p:cNvPr>
            <p:cNvGrpSpPr/>
            <p:nvPr/>
          </p:nvGrpSpPr>
          <p:grpSpPr>
            <a:xfrm>
              <a:off x="3758239" y="4220824"/>
              <a:ext cx="497827" cy="472959"/>
              <a:chOff x="3784700" y="1556996"/>
              <a:chExt cx="497827" cy="472959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C2D3289-340C-4EA9-8C9C-DA5967F2FA43}"/>
                  </a:ext>
                </a:extLst>
              </p:cNvPr>
              <p:cNvSpPr/>
              <p:nvPr/>
            </p:nvSpPr>
            <p:spPr>
              <a:xfrm>
                <a:off x="3784700" y="1597955"/>
                <a:ext cx="432000" cy="432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B4E7F863-C243-4C90-A058-8155C6DE0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5234" y="1556996"/>
                <a:ext cx="427293" cy="427293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23EB1A8-D2C0-4A8A-B50B-C267EB8B3E0C}"/>
                </a:ext>
              </a:extLst>
            </p:cNvPr>
            <p:cNvSpPr txBox="1"/>
            <p:nvPr/>
          </p:nvSpPr>
          <p:spPr>
            <a:xfrm>
              <a:off x="4606259" y="1986904"/>
              <a:ext cx="3329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반달곰" panose="02020600000000000000" pitchFamily="18" charset="-127"/>
                  <a:ea typeface="a반달곰" panose="02020600000000000000" pitchFamily="18" charset="-127"/>
                </a:rPr>
                <a:t>프로그램 기능</a:t>
              </a:r>
              <a:endParaRPr lang="ko-KR" altLang="en-US" dirty="0">
                <a:latin typeface="a반달곰" panose="02020600000000000000" pitchFamily="18" charset="-127"/>
                <a:ea typeface="a반달곰" panose="02020600000000000000" pitchFamily="18" charset="-127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090CDA4-A7AF-4194-AB4C-E43264BFD1F6}"/>
                </a:ext>
              </a:extLst>
            </p:cNvPr>
            <p:cNvGrpSpPr/>
            <p:nvPr/>
          </p:nvGrpSpPr>
          <p:grpSpPr>
            <a:xfrm>
              <a:off x="3758239" y="5050661"/>
              <a:ext cx="497827" cy="472959"/>
              <a:chOff x="3784700" y="1556996"/>
              <a:chExt cx="497827" cy="472959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EDEAF03-3991-4B6D-AD2E-6A360C4D9DD6}"/>
                  </a:ext>
                </a:extLst>
              </p:cNvPr>
              <p:cNvSpPr/>
              <p:nvPr/>
            </p:nvSpPr>
            <p:spPr>
              <a:xfrm>
                <a:off x="3784700" y="1597955"/>
                <a:ext cx="432000" cy="432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70BDF790-F518-4457-B244-2CC416AC3C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5234" y="1556996"/>
                <a:ext cx="427293" cy="427293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CCE677-7D27-40EB-BF44-DA80E37026FB}"/>
                </a:ext>
              </a:extLst>
            </p:cNvPr>
            <p:cNvSpPr txBox="1"/>
            <p:nvPr/>
          </p:nvSpPr>
          <p:spPr>
            <a:xfrm>
              <a:off x="4579038" y="5130625"/>
              <a:ext cx="3684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반달곰" panose="02020600000000000000" pitchFamily="18" charset="-127"/>
                  <a:ea typeface="a반달곰" panose="02020600000000000000" pitchFamily="18" charset="-127"/>
                </a:rPr>
                <a:t>GUI </a:t>
              </a:r>
              <a:r>
                <a:rPr lang="ko-KR" altLang="en-US" dirty="0">
                  <a:latin typeface="a반달곰" panose="02020600000000000000" pitchFamily="18" charset="-127"/>
                  <a:ea typeface="a반달곰" panose="02020600000000000000" pitchFamily="18" charset="-127"/>
                </a:rPr>
                <a:t>흐름도</a:t>
              </a:r>
              <a:endParaRPr lang="ko-KR" altLang="en-US" dirty="0">
                <a:latin typeface="a반달곰" panose="02020600000000000000" pitchFamily="18" charset="-127"/>
                <a:ea typeface="a반달곰" panose="02020600000000000000" pitchFamily="18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2B4393C-1C45-4EBC-92FB-CD4DDFF2D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3424" y="314887"/>
              <a:ext cx="518277" cy="518277"/>
            </a:xfrm>
            <a:prstGeom prst="rect">
              <a:avLst/>
            </a:prstGeom>
          </p:spPr>
        </p:pic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E41C885-84D1-4391-B545-7057EA2ADE7D}"/>
                </a:ext>
              </a:extLst>
            </p:cNvPr>
            <p:cNvCxnSpPr>
              <a:cxnSpLocks/>
            </p:cNvCxnSpPr>
            <p:nvPr/>
          </p:nvCxnSpPr>
          <p:spPr>
            <a:xfrm>
              <a:off x="3708399" y="3264245"/>
              <a:ext cx="4610101" cy="0"/>
            </a:xfrm>
            <a:prstGeom prst="line">
              <a:avLst/>
            </a:prstGeom>
            <a:ln w="12700">
              <a:solidFill>
                <a:srgbClr val="F2DC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CDA9605-1853-4E09-A2C1-69E800FC847F}"/>
                </a:ext>
              </a:extLst>
            </p:cNvPr>
            <p:cNvCxnSpPr>
              <a:cxnSpLocks/>
            </p:cNvCxnSpPr>
            <p:nvPr/>
          </p:nvCxnSpPr>
          <p:spPr>
            <a:xfrm>
              <a:off x="3698820" y="2489545"/>
              <a:ext cx="4610101" cy="0"/>
            </a:xfrm>
            <a:prstGeom prst="line">
              <a:avLst/>
            </a:prstGeom>
            <a:ln w="12700">
              <a:solidFill>
                <a:srgbClr val="F2DC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4E020BD-76D1-4865-95E3-1A0C4FE7F798}"/>
                </a:ext>
              </a:extLst>
            </p:cNvPr>
            <p:cNvCxnSpPr>
              <a:cxnSpLocks/>
            </p:cNvCxnSpPr>
            <p:nvPr/>
          </p:nvCxnSpPr>
          <p:spPr>
            <a:xfrm>
              <a:off x="3758284" y="4044169"/>
              <a:ext cx="4610101" cy="0"/>
            </a:xfrm>
            <a:prstGeom prst="line">
              <a:avLst/>
            </a:prstGeom>
            <a:ln w="12700">
              <a:solidFill>
                <a:srgbClr val="F2DC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5DC6539-2E04-43C9-B0FD-C99448CE613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700" y="4826345"/>
              <a:ext cx="4610101" cy="0"/>
            </a:xfrm>
            <a:prstGeom prst="line">
              <a:avLst/>
            </a:prstGeom>
            <a:ln w="12700">
              <a:solidFill>
                <a:srgbClr val="F2DC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6A7800F-6C36-458C-BEFE-8A50286FF8B9}"/>
                </a:ext>
              </a:extLst>
            </p:cNvPr>
            <p:cNvCxnSpPr>
              <a:cxnSpLocks/>
            </p:cNvCxnSpPr>
            <p:nvPr/>
          </p:nvCxnSpPr>
          <p:spPr>
            <a:xfrm>
              <a:off x="3543298" y="5689945"/>
              <a:ext cx="4610101" cy="0"/>
            </a:xfrm>
            <a:prstGeom prst="line">
              <a:avLst/>
            </a:prstGeom>
            <a:ln w="12700">
              <a:solidFill>
                <a:srgbClr val="F2DC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AF1147D-7159-47B7-AC57-7124D1B2B959}"/>
                </a:ext>
              </a:extLst>
            </p:cNvPr>
            <p:cNvCxnSpPr>
              <a:cxnSpLocks/>
            </p:cNvCxnSpPr>
            <p:nvPr/>
          </p:nvCxnSpPr>
          <p:spPr>
            <a:xfrm>
              <a:off x="3755968" y="2599148"/>
              <a:ext cx="4610101" cy="0"/>
            </a:xfrm>
            <a:prstGeom prst="line">
              <a:avLst/>
            </a:prstGeom>
            <a:ln w="12700">
              <a:solidFill>
                <a:srgbClr val="F2DC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FA219F0-EBEF-41B0-BA21-761FD13E1BDE}"/>
                </a:ext>
              </a:extLst>
            </p:cNvPr>
            <p:cNvSpPr txBox="1"/>
            <p:nvPr/>
          </p:nvSpPr>
          <p:spPr>
            <a:xfrm>
              <a:off x="4313990" y="973142"/>
              <a:ext cx="35640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rgbClr val="00012E"/>
                  </a:solidFill>
                  <a:latin typeface="a바른생각" panose="02020600000000000000" pitchFamily="18" charset="-127"/>
                  <a:ea typeface="a바른생각" panose="02020600000000000000" pitchFamily="18" charset="-127"/>
                </a:rPr>
                <a:t>프로젝트 설계</a:t>
              </a:r>
              <a:endParaRPr lang="ko-KR" altLang="en-US" sz="2800" dirty="0">
                <a:solidFill>
                  <a:srgbClr val="00012E"/>
                </a:solidFill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3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86A371EE-ED21-4BBE-8DDC-802A37D5B2B5}"/>
              </a:ext>
            </a:extLst>
          </p:cNvPr>
          <p:cNvSpPr/>
          <p:nvPr/>
        </p:nvSpPr>
        <p:spPr>
          <a:xfrm>
            <a:off x="546100" y="1798303"/>
            <a:ext cx="11099801" cy="47190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3364803" y="2823597"/>
            <a:ext cx="5462394" cy="3473942"/>
            <a:chOff x="3323168" y="2579757"/>
            <a:chExt cx="5462394" cy="3473942"/>
          </a:xfrm>
        </p:grpSpPr>
        <p:cxnSp>
          <p:nvCxnSpPr>
            <p:cNvPr id="27" name="Straight Connector 8">
              <a:extLst>
                <a:ext uri="{FF2B5EF4-FFF2-40B4-BE49-F238E27FC236}">
                  <a16:creationId xmlns:a16="http://schemas.microsoft.com/office/drawing/2014/main" id="{690B320C-E46A-4F74-939D-9742BD69F211}"/>
                </a:ext>
              </a:extLst>
            </p:cNvPr>
            <p:cNvCxnSpPr/>
            <p:nvPr/>
          </p:nvCxnSpPr>
          <p:spPr>
            <a:xfrm>
              <a:off x="3323168" y="2579757"/>
              <a:ext cx="0" cy="347394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9">
              <a:extLst>
                <a:ext uri="{FF2B5EF4-FFF2-40B4-BE49-F238E27FC236}">
                  <a16:creationId xmlns:a16="http://schemas.microsoft.com/office/drawing/2014/main" id="{5EC2D0AB-017E-455E-B22B-89C56279DB1F}"/>
                </a:ext>
              </a:extLst>
            </p:cNvPr>
            <p:cNvCxnSpPr/>
            <p:nvPr/>
          </p:nvCxnSpPr>
          <p:spPr>
            <a:xfrm>
              <a:off x="6054365" y="2579757"/>
              <a:ext cx="0" cy="347394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9">
              <a:extLst>
                <a:ext uri="{FF2B5EF4-FFF2-40B4-BE49-F238E27FC236}">
                  <a16:creationId xmlns:a16="http://schemas.microsoft.com/office/drawing/2014/main" id="{5EC2D0AB-017E-455E-B22B-89C56279DB1F}"/>
                </a:ext>
              </a:extLst>
            </p:cNvPr>
            <p:cNvCxnSpPr/>
            <p:nvPr/>
          </p:nvCxnSpPr>
          <p:spPr>
            <a:xfrm>
              <a:off x="8785562" y="2579757"/>
              <a:ext cx="0" cy="347394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D351602C-8ABE-4A81-AA4F-ACE16ECFC052}"/>
              </a:ext>
            </a:extLst>
          </p:cNvPr>
          <p:cNvSpPr txBox="1">
            <a:spLocks/>
          </p:cNvSpPr>
          <p:nvPr/>
        </p:nvSpPr>
        <p:spPr>
          <a:xfrm>
            <a:off x="572637" y="3018467"/>
            <a:ext cx="2817999" cy="28203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b="1" dirty="0" smtClean="0">
                <a:latin typeface="a고딕15" panose="02020600000000000000" pitchFamily="18" charset="-127"/>
                <a:ea typeface="a고딕15" panose="02020600000000000000" pitchFamily="18" charset="-127"/>
              </a:rPr>
              <a:t>MBTI </a:t>
            </a:r>
            <a:r>
              <a:rPr lang="ko-KR" altLang="en-US" sz="1800" b="1" dirty="0" smtClean="0">
                <a:latin typeface="a고딕15" panose="02020600000000000000" pitchFamily="18" charset="-127"/>
                <a:ea typeface="a고딕15" panose="02020600000000000000" pitchFamily="18" charset="-127"/>
              </a:rPr>
              <a:t>테스트 진행</a:t>
            </a:r>
            <a:endParaRPr lang="en-US" altLang="ko-KR" sz="1800" b="1" dirty="0" smtClean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12</a:t>
            </a:r>
            <a:r>
              <a:rPr lang="ko-KR" altLang="en-US" sz="12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가지의 간단한 </a:t>
            </a:r>
            <a:r>
              <a:rPr lang="ko-KR" altLang="en-US" sz="1200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이지선다</a:t>
            </a:r>
            <a:r>
              <a:rPr lang="ko-KR" altLang="en-US" sz="12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질문 답변</a:t>
            </a:r>
            <a:endParaRPr lang="en-US" altLang="ko-KR" sz="12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 smtClean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b="1" dirty="0" smtClean="0">
                <a:latin typeface="a고딕15" panose="02020600000000000000" pitchFamily="18" charset="-127"/>
                <a:ea typeface="a고딕15" panose="02020600000000000000" pitchFamily="18" charset="-127"/>
              </a:rPr>
              <a:t>MBTI </a:t>
            </a:r>
            <a:r>
              <a:rPr lang="ko-KR" altLang="en-US" sz="1800" b="1" dirty="0" smtClean="0">
                <a:latin typeface="a고딕15" panose="02020600000000000000" pitchFamily="18" charset="-127"/>
                <a:ea typeface="a고딕15" panose="02020600000000000000" pitchFamily="18" charset="-127"/>
              </a:rPr>
              <a:t>테스트 결과 출력</a:t>
            </a:r>
            <a:endParaRPr lang="en-US" altLang="ko-KR" sz="1800" b="1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800" b="1" dirty="0" smtClean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b="1" dirty="0" smtClean="0">
                <a:latin typeface="a고딕15" panose="02020600000000000000" pitchFamily="18" charset="-127"/>
                <a:ea typeface="a고딕15" panose="02020600000000000000" pitchFamily="18" charset="-127"/>
              </a:rPr>
              <a:t>유형별 상세설명으로 이동</a:t>
            </a:r>
            <a:endParaRPr lang="ko-KR" altLang="en-US" sz="1800" b="1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867689" y="1190144"/>
            <a:ext cx="10490875" cy="1501474"/>
            <a:chOff x="867689" y="1618769"/>
            <a:chExt cx="10490875" cy="1501474"/>
          </a:xfrm>
        </p:grpSpPr>
        <p:grpSp>
          <p:nvGrpSpPr>
            <p:cNvPr id="26" name="그룹 25"/>
            <p:cNvGrpSpPr/>
            <p:nvPr/>
          </p:nvGrpSpPr>
          <p:grpSpPr>
            <a:xfrm>
              <a:off x="3610123" y="1618770"/>
              <a:ext cx="2227896" cy="1501473"/>
              <a:chOff x="3610123" y="1618770"/>
              <a:chExt cx="2227896" cy="1501473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4075962" y="1618770"/>
                <a:ext cx="1297169" cy="1155257"/>
                <a:chOff x="5285163" y="1098471"/>
                <a:chExt cx="1621677" cy="1444264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5285163" y="1098471"/>
                  <a:ext cx="1621677" cy="1444264"/>
                  <a:chOff x="1580992" y="1410142"/>
                  <a:chExt cx="1621677" cy="1444264"/>
                </a:xfrm>
              </p:grpSpPr>
              <p:pic>
                <p:nvPicPr>
                  <p:cNvPr id="14" name="그림 13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133"/>
                  <a:stretch/>
                </p:blipFill>
                <p:spPr>
                  <a:xfrm>
                    <a:off x="1580992" y="1410142"/>
                    <a:ext cx="1621677" cy="824905"/>
                  </a:xfrm>
                  <a:prstGeom prst="rect">
                    <a:avLst/>
                  </a:prstGeom>
                </p:spPr>
              </p:pic>
              <p:sp>
                <p:nvSpPr>
                  <p:cNvPr id="15" name="Oval 41">
                    <a:extLst>
                      <a:ext uri="{FF2B5EF4-FFF2-40B4-BE49-F238E27FC236}">
                        <a16:creationId xmlns:a16="http://schemas.microsoft.com/office/drawing/2014/main" id="{C84A1FDD-229C-4B75-93B9-7BD7984418DA}"/>
                      </a:ext>
                    </a:extLst>
                  </p:cNvPr>
                  <p:cNvSpPr/>
                  <p:nvPr/>
                </p:nvSpPr>
                <p:spPr>
                  <a:xfrm>
                    <a:off x="1781920" y="1634587"/>
                    <a:ext cx="1219819" cy="1219819"/>
                  </a:xfrm>
                  <a:prstGeom prst="ellipse">
                    <a:avLst/>
                  </a:prstGeom>
                  <a:solidFill>
                    <a:srgbClr val="AAD8E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latin typeface="a고딕17" panose="02020600000000000000" pitchFamily="18" charset="-127"/>
                      <a:ea typeface="a고딕17" panose="02020600000000000000" pitchFamily="18" charset="-127"/>
                    </a:endParaRPr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5827651" y="1475763"/>
                  <a:ext cx="660067" cy="9619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 smtClean="0">
                      <a:latin typeface="a고딕17" panose="02020600000000000000" pitchFamily="18" charset="-127"/>
                      <a:ea typeface="a고딕17" panose="02020600000000000000" pitchFamily="18" charset="-127"/>
                    </a:rPr>
                    <a:t>2</a:t>
                  </a:r>
                  <a:endParaRPr lang="ko-KR" altLang="en-US" sz="4400" dirty="0">
                    <a:latin typeface="a고딕17" panose="02020600000000000000" pitchFamily="18" charset="-127"/>
                    <a:ea typeface="a고딕17" panose="02020600000000000000" pitchFamily="18" charset="-127"/>
                  </a:endParaRPr>
                </a:p>
              </p:txBody>
            </p:sp>
          </p:grpSp>
          <p:sp>
            <p:nvSpPr>
              <p:cNvPr id="33" name="Rectangle: Rounded Corners 99">
                <a:extLst>
                  <a:ext uri="{FF2B5EF4-FFF2-40B4-BE49-F238E27FC236}">
                    <a16:creationId xmlns:a16="http://schemas.microsoft.com/office/drawing/2014/main" id="{DCD26476-EA95-4D6A-998F-DF3D92DEE276}"/>
                  </a:ext>
                </a:extLst>
              </p:cNvPr>
              <p:cNvSpPr/>
              <p:nvPr/>
            </p:nvSpPr>
            <p:spPr>
              <a:xfrm>
                <a:off x="3610123" y="2502039"/>
                <a:ext cx="2227896" cy="618204"/>
              </a:xfrm>
              <a:prstGeom prst="roundRect">
                <a:avLst>
                  <a:gd name="adj" fmla="val 50000"/>
                </a:avLst>
              </a:prstGeom>
              <a:solidFill>
                <a:srgbClr val="69E2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n>
                      <a:solidFill>
                        <a:schemeClr val="accent5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  <a:cs typeface="Segoe UI" panose="020B0502040204020203" pitchFamily="34" charset="0"/>
                  </a:rPr>
                  <a:t>MBTI </a:t>
                </a:r>
                <a:r>
                  <a:rPr lang="ko-KR" altLang="en-US" sz="2000" dirty="0" smtClean="0">
                    <a:ln>
                      <a:solidFill>
                        <a:schemeClr val="accent5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  <a:cs typeface="Segoe UI" panose="020B0502040204020203" pitchFamily="34" charset="0"/>
                  </a:rPr>
                  <a:t>상세 설명 </a:t>
                </a:r>
                <a:endParaRPr lang="en-US" sz="2000" dirty="0">
                  <a:ln>
                    <a:solidFill>
                      <a:schemeClr val="accent5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a고딕19" panose="02020600000000000000" pitchFamily="18" charset="-127"/>
                  <a:ea typeface="a고딕19" panose="02020600000000000000" pitchFamily="18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867689" y="1618770"/>
              <a:ext cx="2227896" cy="1501473"/>
              <a:chOff x="867689" y="1618770"/>
              <a:chExt cx="2227896" cy="1501473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333054" y="1618770"/>
                <a:ext cx="1297169" cy="1155257"/>
                <a:chOff x="1580993" y="1098471"/>
                <a:chExt cx="1621677" cy="1444264"/>
              </a:xfrm>
            </p:grpSpPr>
            <p:grpSp>
              <p:nvGrpSpPr>
                <p:cNvPr id="7" name="그룹 6"/>
                <p:cNvGrpSpPr/>
                <p:nvPr/>
              </p:nvGrpSpPr>
              <p:grpSpPr>
                <a:xfrm>
                  <a:off x="1580993" y="1098471"/>
                  <a:ext cx="1621677" cy="1444264"/>
                  <a:chOff x="1580992" y="1410142"/>
                  <a:chExt cx="1621677" cy="1444264"/>
                </a:xfrm>
              </p:grpSpPr>
              <p:pic>
                <p:nvPicPr>
                  <p:cNvPr id="9" name="그림 8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133"/>
                  <a:stretch/>
                </p:blipFill>
                <p:spPr>
                  <a:xfrm>
                    <a:off x="1580992" y="1410142"/>
                    <a:ext cx="1621677" cy="824905"/>
                  </a:xfrm>
                  <a:prstGeom prst="rect">
                    <a:avLst/>
                  </a:prstGeom>
                </p:spPr>
              </p:pic>
              <p:sp>
                <p:nvSpPr>
                  <p:cNvPr id="10" name="Oval 41">
                    <a:extLst>
                      <a:ext uri="{FF2B5EF4-FFF2-40B4-BE49-F238E27FC236}">
                        <a16:creationId xmlns:a16="http://schemas.microsoft.com/office/drawing/2014/main" id="{C84A1FDD-229C-4B75-93B9-7BD7984418DA}"/>
                      </a:ext>
                    </a:extLst>
                  </p:cNvPr>
                  <p:cNvSpPr/>
                  <p:nvPr/>
                </p:nvSpPr>
                <p:spPr>
                  <a:xfrm>
                    <a:off x="1781920" y="1634587"/>
                    <a:ext cx="1219819" cy="1219819"/>
                  </a:xfrm>
                  <a:prstGeom prst="ellipse">
                    <a:avLst/>
                  </a:prstGeom>
                  <a:solidFill>
                    <a:srgbClr val="AAD8E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latin typeface="a고딕17" panose="02020600000000000000" pitchFamily="18" charset="-127"/>
                      <a:ea typeface="a고딕17" panose="02020600000000000000" pitchFamily="18" charset="-127"/>
                    </a:endParaRPr>
                  </a:p>
                </p:txBody>
              </p:sp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112105" y="1475764"/>
                  <a:ext cx="660067" cy="9619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 smtClean="0">
                      <a:latin typeface="a고딕17" panose="02020600000000000000" pitchFamily="18" charset="-127"/>
                      <a:ea typeface="a고딕17" panose="02020600000000000000" pitchFamily="18" charset="-127"/>
                    </a:rPr>
                    <a:t>1</a:t>
                  </a:r>
                  <a:endParaRPr lang="ko-KR" altLang="en-US" sz="4400" dirty="0">
                    <a:latin typeface="a고딕17" panose="02020600000000000000" pitchFamily="18" charset="-127"/>
                    <a:ea typeface="a고딕17" panose="02020600000000000000" pitchFamily="18" charset="-127"/>
                  </a:endParaRPr>
                </a:p>
              </p:txBody>
            </p:sp>
          </p:grpSp>
          <p:sp>
            <p:nvSpPr>
              <p:cNvPr id="34" name="Rectangle: Rounded Corners 98">
                <a:extLst>
                  <a:ext uri="{FF2B5EF4-FFF2-40B4-BE49-F238E27FC236}">
                    <a16:creationId xmlns:a16="http://schemas.microsoft.com/office/drawing/2014/main" id="{C2332BB0-0667-49BC-BCC9-66AB97B61AF0}"/>
                  </a:ext>
                </a:extLst>
              </p:cNvPr>
              <p:cNvSpPr/>
              <p:nvPr/>
            </p:nvSpPr>
            <p:spPr>
              <a:xfrm>
                <a:off x="867689" y="2502039"/>
                <a:ext cx="2227896" cy="618204"/>
              </a:xfrm>
              <a:prstGeom prst="roundRect">
                <a:avLst>
                  <a:gd name="adj" fmla="val 50000"/>
                </a:avLst>
              </a:prstGeom>
              <a:solidFill>
                <a:srgbClr val="69E2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n>
                      <a:solidFill>
                        <a:schemeClr val="accent5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  <a:cs typeface="Segoe UI" panose="020B0502040204020203" pitchFamily="34" charset="0"/>
                  </a:rPr>
                  <a:t>MBTI </a:t>
                </a:r>
                <a:r>
                  <a:rPr lang="ko-KR" altLang="en-US" sz="2000" dirty="0" smtClean="0">
                    <a:ln>
                      <a:solidFill>
                        <a:schemeClr val="accent5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  <a:cs typeface="Segoe UI" panose="020B0502040204020203" pitchFamily="34" charset="0"/>
                  </a:rPr>
                  <a:t>테스트</a:t>
                </a:r>
                <a:endParaRPr lang="en-US" sz="2000" dirty="0">
                  <a:ln>
                    <a:solidFill>
                      <a:schemeClr val="accent5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a고딕19" panose="02020600000000000000" pitchFamily="18" charset="-127"/>
                  <a:ea typeface="a고딕19" panose="02020600000000000000" pitchFamily="18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6393746" y="1618770"/>
              <a:ext cx="2227896" cy="1501473"/>
              <a:chOff x="6393746" y="1618770"/>
              <a:chExt cx="2227896" cy="1501473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6818870" y="1618770"/>
                <a:ext cx="1297169" cy="1155257"/>
                <a:chOff x="9018314" y="1098471"/>
                <a:chExt cx="1621677" cy="1444264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9018314" y="1098471"/>
                  <a:ext cx="1621677" cy="1444264"/>
                  <a:chOff x="1580992" y="1410142"/>
                  <a:chExt cx="1621677" cy="1444264"/>
                </a:xfrm>
              </p:grpSpPr>
              <p:pic>
                <p:nvPicPr>
                  <p:cNvPr id="19" name="그림 18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133"/>
                  <a:stretch/>
                </p:blipFill>
                <p:spPr>
                  <a:xfrm>
                    <a:off x="1580992" y="1410142"/>
                    <a:ext cx="1621677" cy="824905"/>
                  </a:xfrm>
                  <a:prstGeom prst="rect">
                    <a:avLst/>
                  </a:prstGeom>
                </p:spPr>
              </p:pic>
              <p:sp>
                <p:nvSpPr>
                  <p:cNvPr id="20" name="Oval 41">
                    <a:extLst>
                      <a:ext uri="{FF2B5EF4-FFF2-40B4-BE49-F238E27FC236}">
                        <a16:creationId xmlns:a16="http://schemas.microsoft.com/office/drawing/2014/main" id="{C84A1FDD-229C-4B75-93B9-7BD7984418DA}"/>
                      </a:ext>
                    </a:extLst>
                  </p:cNvPr>
                  <p:cNvSpPr/>
                  <p:nvPr/>
                </p:nvSpPr>
                <p:spPr>
                  <a:xfrm>
                    <a:off x="1781920" y="1634587"/>
                    <a:ext cx="1219819" cy="1219819"/>
                  </a:xfrm>
                  <a:prstGeom prst="ellipse">
                    <a:avLst/>
                  </a:prstGeom>
                  <a:solidFill>
                    <a:srgbClr val="AAD8E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고딕17" panose="02020600000000000000" pitchFamily="18" charset="-127"/>
                      <a:ea typeface="a고딕17" panose="02020600000000000000" pitchFamily="18" charset="-127"/>
                    </a:endParaRPr>
                  </a:p>
                </p:txBody>
              </p:sp>
            </p:grpSp>
            <p:sp>
              <p:nvSpPr>
                <p:cNvPr id="18" name="TextBox 17"/>
                <p:cNvSpPr txBox="1"/>
                <p:nvPr/>
              </p:nvSpPr>
              <p:spPr>
                <a:xfrm>
                  <a:off x="9549426" y="1437287"/>
                  <a:ext cx="660067" cy="1038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800" dirty="0" smtClean="0">
                      <a:latin typeface="a고딕17" panose="02020600000000000000" pitchFamily="18" charset="-127"/>
                      <a:ea typeface="a고딕17" panose="02020600000000000000" pitchFamily="18" charset="-127"/>
                    </a:rPr>
                    <a:t>3</a:t>
                  </a:r>
                  <a:endParaRPr lang="ko-KR" altLang="en-US" sz="4800" dirty="0">
                    <a:latin typeface="a고딕17" panose="02020600000000000000" pitchFamily="18" charset="-127"/>
                    <a:ea typeface="a고딕17" panose="02020600000000000000" pitchFamily="18" charset="-127"/>
                  </a:endParaRPr>
                </a:p>
              </p:txBody>
            </p:sp>
          </p:grpSp>
          <p:sp>
            <p:nvSpPr>
              <p:cNvPr id="35" name="Rectangle: Rounded Corners 100">
                <a:extLst>
                  <a:ext uri="{FF2B5EF4-FFF2-40B4-BE49-F238E27FC236}">
                    <a16:creationId xmlns:a16="http://schemas.microsoft.com/office/drawing/2014/main" id="{75744BDE-DEEC-41F8-822B-9D1D55CEA13E}"/>
                  </a:ext>
                </a:extLst>
              </p:cNvPr>
              <p:cNvSpPr/>
              <p:nvPr/>
            </p:nvSpPr>
            <p:spPr>
              <a:xfrm>
                <a:off x="6393746" y="2502039"/>
                <a:ext cx="2227896" cy="618204"/>
              </a:xfrm>
              <a:prstGeom prst="roundRect">
                <a:avLst>
                  <a:gd name="adj" fmla="val 50000"/>
                </a:avLst>
              </a:prstGeom>
              <a:solidFill>
                <a:srgbClr val="69E2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n>
                      <a:solidFill>
                        <a:schemeClr val="accent5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  <a:cs typeface="Segoe UI" panose="020B0502040204020203" pitchFamily="34" charset="0"/>
                  </a:rPr>
                  <a:t>MBTI </a:t>
                </a:r>
                <a:r>
                  <a:rPr lang="ko-KR" altLang="en-US" sz="2000" dirty="0" smtClean="0">
                    <a:ln>
                      <a:solidFill>
                        <a:schemeClr val="accent5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  <a:cs typeface="Segoe UI" panose="020B0502040204020203" pitchFamily="34" charset="0"/>
                  </a:rPr>
                  <a:t>궁합</a:t>
                </a:r>
                <a:endParaRPr lang="en-US" sz="2000" dirty="0">
                  <a:ln>
                    <a:solidFill>
                      <a:schemeClr val="accent5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a고딕19" panose="02020600000000000000" pitchFamily="18" charset="-127"/>
                  <a:ea typeface="a고딕19" panose="02020600000000000000" pitchFamily="18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9130668" y="1618769"/>
              <a:ext cx="2227896" cy="1501474"/>
              <a:chOff x="9130668" y="1618769"/>
              <a:chExt cx="2227896" cy="1501474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9561778" y="1618769"/>
                <a:ext cx="1297169" cy="1155258"/>
                <a:chOff x="9018315" y="1098470"/>
                <a:chExt cx="1621677" cy="1444265"/>
              </a:xfrm>
            </p:grpSpPr>
            <p:grpSp>
              <p:nvGrpSpPr>
                <p:cNvPr id="22" name="그룹 21"/>
                <p:cNvGrpSpPr/>
                <p:nvPr/>
              </p:nvGrpSpPr>
              <p:grpSpPr>
                <a:xfrm>
                  <a:off x="9018315" y="1098470"/>
                  <a:ext cx="1621677" cy="1444265"/>
                  <a:chOff x="1580993" y="1410141"/>
                  <a:chExt cx="1621677" cy="1444265"/>
                </a:xfrm>
              </p:grpSpPr>
              <p:pic>
                <p:nvPicPr>
                  <p:cNvPr id="24" name="그림 23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133"/>
                  <a:stretch/>
                </p:blipFill>
                <p:spPr>
                  <a:xfrm>
                    <a:off x="1580993" y="1410141"/>
                    <a:ext cx="1621677" cy="824905"/>
                  </a:xfrm>
                  <a:prstGeom prst="rect">
                    <a:avLst/>
                  </a:prstGeom>
                </p:spPr>
              </p:pic>
              <p:sp>
                <p:nvSpPr>
                  <p:cNvPr id="25" name="Oval 41">
                    <a:extLst>
                      <a:ext uri="{FF2B5EF4-FFF2-40B4-BE49-F238E27FC236}">
                        <a16:creationId xmlns:a16="http://schemas.microsoft.com/office/drawing/2014/main" id="{C84A1FDD-229C-4B75-93B9-7BD7984418DA}"/>
                      </a:ext>
                    </a:extLst>
                  </p:cNvPr>
                  <p:cNvSpPr/>
                  <p:nvPr/>
                </p:nvSpPr>
                <p:spPr>
                  <a:xfrm>
                    <a:off x="1781920" y="1634587"/>
                    <a:ext cx="1219819" cy="1219819"/>
                  </a:xfrm>
                  <a:prstGeom prst="ellipse">
                    <a:avLst/>
                  </a:prstGeom>
                  <a:solidFill>
                    <a:srgbClr val="AAD8E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고딕17" panose="02020600000000000000" pitchFamily="18" charset="-127"/>
                      <a:ea typeface="a고딕17" panose="02020600000000000000" pitchFamily="18" charset="-127"/>
                    </a:endParaRPr>
                  </a:p>
                </p:txBody>
              </p: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9571997" y="1481701"/>
                  <a:ext cx="660067" cy="961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latin typeface="a고딕17" panose="02020600000000000000" pitchFamily="18" charset="-127"/>
                      <a:ea typeface="a고딕17" panose="02020600000000000000" pitchFamily="18" charset="-127"/>
                    </a:rPr>
                    <a:t>4</a:t>
                  </a:r>
                  <a:endParaRPr lang="ko-KR" altLang="en-US" sz="4400" dirty="0">
                    <a:latin typeface="a고딕17" panose="02020600000000000000" pitchFamily="18" charset="-127"/>
                    <a:ea typeface="a고딕17" panose="02020600000000000000" pitchFamily="18" charset="-127"/>
                  </a:endParaRPr>
                </a:p>
              </p:txBody>
            </p:sp>
          </p:grpSp>
          <p:sp>
            <p:nvSpPr>
              <p:cNvPr id="36" name="Rectangle: Rounded Corners 100">
                <a:extLst>
                  <a:ext uri="{FF2B5EF4-FFF2-40B4-BE49-F238E27FC236}">
                    <a16:creationId xmlns:a16="http://schemas.microsoft.com/office/drawing/2014/main" id="{75744BDE-DEEC-41F8-822B-9D1D55CEA13E}"/>
                  </a:ext>
                </a:extLst>
              </p:cNvPr>
              <p:cNvSpPr/>
              <p:nvPr/>
            </p:nvSpPr>
            <p:spPr>
              <a:xfrm>
                <a:off x="9130668" y="2502039"/>
                <a:ext cx="2227896" cy="618204"/>
              </a:xfrm>
              <a:prstGeom prst="roundRect">
                <a:avLst>
                  <a:gd name="adj" fmla="val 50000"/>
                </a:avLst>
              </a:prstGeom>
              <a:solidFill>
                <a:srgbClr val="69E2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smtClean="0">
                    <a:ln>
                      <a:solidFill>
                        <a:schemeClr val="accent5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  <a:cs typeface="Segoe UI" panose="020B0502040204020203" pitchFamily="34" charset="0"/>
                  </a:rPr>
                  <a:t>수강생 </a:t>
                </a:r>
                <a:r>
                  <a:rPr lang="en-US" altLang="ko-KR" sz="2000" dirty="0" smtClean="0">
                    <a:ln>
                      <a:solidFill>
                        <a:schemeClr val="accent5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  <a:cs typeface="Segoe UI" panose="020B0502040204020203" pitchFamily="34" charset="0"/>
                  </a:rPr>
                  <a:t>MBTI </a:t>
                </a:r>
                <a:r>
                  <a:rPr lang="ko-KR" altLang="en-US" sz="2000" dirty="0" smtClean="0">
                    <a:ln>
                      <a:solidFill>
                        <a:schemeClr val="accent5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  <a:cs typeface="Segoe UI" panose="020B0502040204020203" pitchFamily="34" charset="0"/>
                  </a:rPr>
                  <a:t>궁합 </a:t>
                </a:r>
                <a:endParaRPr lang="en-US" sz="2000" dirty="0">
                  <a:ln>
                    <a:solidFill>
                      <a:schemeClr val="accent5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a고딕19" panose="02020600000000000000" pitchFamily="18" charset="-127"/>
                  <a:ea typeface="a고딕19" panose="02020600000000000000" pitchFamily="18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E563B1D-A6BB-4259-A1AB-65EF5501FA6E}"/>
              </a:ext>
            </a:extLst>
          </p:cNvPr>
          <p:cNvSpPr txBox="1">
            <a:spLocks/>
          </p:cNvSpPr>
          <p:nvPr/>
        </p:nvSpPr>
        <p:spPr>
          <a:xfrm>
            <a:off x="3315071" y="3649790"/>
            <a:ext cx="2817999" cy="155771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b="1" dirty="0" smtClean="0">
                <a:latin typeface="a고딕15" panose="02020600000000000000" pitchFamily="18" charset="-127"/>
                <a:ea typeface="a고딕15" panose="02020600000000000000" pitchFamily="18" charset="-127"/>
              </a:rPr>
              <a:t>MBTI </a:t>
            </a:r>
            <a:r>
              <a:rPr lang="ko-KR" altLang="en-US" sz="1800" b="1" dirty="0" smtClean="0">
                <a:latin typeface="a고딕15" panose="02020600000000000000" pitchFamily="18" charset="-127"/>
                <a:ea typeface="a고딕15" panose="02020600000000000000" pitchFamily="18" charset="-127"/>
              </a:rPr>
              <a:t>유형 선택</a:t>
            </a:r>
            <a:endParaRPr lang="en-US" altLang="ko-KR" sz="1800" b="1" dirty="0" smtClean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800" b="1" dirty="0" smtClean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b="1" dirty="0" smtClean="0">
                <a:latin typeface="a고딕15" panose="02020600000000000000" pitchFamily="18" charset="-127"/>
                <a:ea typeface="a고딕15" panose="02020600000000000000" pitchFamily="18" charset="-127"/>
              </a:rPr>
              <a:t>간단한 설명 출력</a:t>
            </a:r>
            <a:endParaRPr lang="ko-KR" altLang="en-US" sz="1800" b="1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E43E310-2B1C-464C-AFA0-28520E777434}"/>
              </a:ext>
            </a:extLst>
          </p:cNvPr>
          <p:cNvSpPr txBox="1">
            <a:spLocks/>
          </p:cNvSpPr>
          <p:nvPr/>
        </p:nvSpPr>
        <p:spPr>
          <a:xfrm>
            <a:off x="6058453" y="3501485"/>
            <a:ext cx="2817999" cy="185432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b="1" dirty="0" smtClean="0">
                <a:latin typeface="a고딕15" panose="02020600000000000000" pitchFamily="18" charset="-127"/>
                <a:ea typeface="a고딕15" panose="02020600000000000000" pitchFamily="18" charset="-127"/>
              </a:rPr>
              <a:t>MBTI 2</a:t>
            </a:r>
            <a:r>
              <a:rPr lang="ko-KR" altLang="en-US" sz="1800" b="1" dirty="0" smtClean="0">
                <a:latin typeface="a고딕15" panose="02020600000000000000" pitchFamily="18" charset="-127"/>
                <a:ea typeface="a고딕15" panose="02020600000000000000" pitchFamily="18" charset="-127"/>
              </a:rPr>
              <a:t>가지 선택</a:t>
            </a:r>
            <a:endParaRPr lang="en-US" altLang="ko-KR" sz="1800" b="1" dirty="0" smtClean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800" b="1" u="sng" dirty="0" smtClean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b="1" u="sng" dirty="0" smtClean="0">
                <a:latin typeface="a고딕15" panose="02020600000000000000" pitchFamily="18" charset="-127"/>
                <a:ea typeface="a고딕15" panose="02020600000000000000" pitchFamily="18" charset="-127"/>
              </a:rPr>
              <a:t>궁합 출력</a:t>
            </a:r>
            <a:endParaRPr lang="en-US" altLang="ko-KR" sz="1800" b="1" u="sng" dirty="0" smtClean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MBTI </a:t>
            </a:r>
            <a:r>
              <a:rPr lang="ko-KR" altLang="en-US" sz="1200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궁합표</a:t>
            </a:r>
            <a:r>
              <a:rPr lang="ko-KR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활용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E43E310-2B1C-464C-AFA0-28520E777434}"/>
              </a:ext>
            </a:extLst>
          </p:cNvPr>
          <p:cNvSpPr txBox="1">
            <a:spLocks/>
          </p:cNvSpPr>
          <p:nvPr/>
        </p:nvSpPr>
        <p:spPr>
          <a:xfrm>
            <a:off x="8800887" y="3589847"/>
            <a:ext cx="2817999" cy="167759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800" b="1" dirty="0" smtClean="0">
                <a:latin typeface="a고딕15" panose="02020600000000000000" pitchFamily="18" charset="-127"/>
                <a:ea typeface="a고딕15" panose="02020600000000000000" pitchFamily="18" charset="-127"/>
              </a:rPr>
              <a:t>수강생 정보 입력</a:t>
            </a:r>
            <a:endParaRPr lang="en-US" altLang="ko-KR" sz="1800" b="1" dirty="0" smtClean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공란은 </a:t>
            </a:r>
            <a:r>
              <a:rPr lang="en-US" altLang="ko-KR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random</a:t>
            </a:r>
            <a:r>
              <a:rPr lang="ko-KR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으로 처리</a:t>
            </a:r>
            <a:endParaRPr lang="en-US" altLang="ko-KR" sz="1200" u="sng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800" u="sng" dirty="0" smtClean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lvl="0" algn="ctr" latinLnBrk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 smtClean="0">
                <a:solidFill>
                  <a:prstClr val="black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두 사람의 궁합 출력</a:t>
            </a:r>
            <a:endParaRPr lang="en-US" altLang="ko-KR" sz="1800" b="1" dirty="0">
              <a:solidFill>
                <a:prstClr val="black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800" u="sng" dirty="0" smtClean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800" u="sng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800" b="1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0160" y="262767"/>
            <a:ext cx="12192000" cy="529713"/>
            <a:chOff x="10160" y="262767"/>
            <a:chExt cx="12192000" cy="529713"/>
          </a:xfrm>
        </p:grpSpPr>
        <p:grpSp>
          <p:nvGrpSpPr>
            <p:cNvPr id="65" name="그룹 64"/>
            <p:cNvGrpSpPr/>
            <p:nvPr/>
          </p:nvGrpSpPr>
          <p:grpSpPr>
            <a:xfrm>
              <a:off x="10160" y="262767"/>
              <a:ext cx="12192000" cy="529713"/>
              <a:chOff x="10160" y="262767"/>
              <a:chExt cx="12192000" cy="529713"/>
            </a:xfrm>
          </p:grpSpPr>
          <p:cxnSp>
            <p:nvCxnSpPr>
              <p:cNvPr id="69" name="직선 연결선 68"/>
              <p:cNvCxnSpPr/>
              <p:nvPr/>
            </p:nvCxnSpPr>
            <p:spPr>
              <a:xfrm>
                <a:off x="10160" y="788276"/>
                <a:ext cx="12192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0" name="그림 69"/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54" b="55882"/>
              <a:stretch/>
            </p:blipFill>
            <p:spPr>
              <a:xfrm>
                <a:off x="7945045" y="262767"/>
                <a:ext cx="4257115" cy="529713"/>
              </a:xfrm>
              <a:prstGeom prst="rect">
                <a:avLst/>
              </a:prstGeom>
            </p:spPr>
          </p:pic>
        </p:grpSp>
        <p:grpSp>
          <p:nvGrpSpPr>
            <p:cNvPr id="66" name="그룹 65"/>
            <p:cNvGrpSpPr/>
            <p:nvPr/>
          </p:nvGrpSpPr>
          <p:grpSpPr>
            <a:xfrm>
              <a:off x="142239" y="264548"/>
              <a:ext cx="3772884" cy="523220"/>
              <a:chOff x="142239" y="264548"/>
              <a:chExt cx="3772884" cy="523220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142239" y="264548"/>
                <a:ext cx="2487983" cy="52322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 smtClean="0">
                    <a:solidFill>
                      <a:srgbClr val="FEE658"/>
                    </a:solidFill>
                    <a:effectLst>
                      <a:outerShdw blurRad="317500" dist="50800" dir="5400000" algn="ctr" rotWithShape="0">
                        <a:schemeClr val="bg2">
                          <a:lumMod val="10000"/>
                          <a:alpha val="20000"/>
                        </a:schemeClr>
                      </a:outerShdw>
                    </a:effectLst>
                    <a:latin typeface="a반달곰" panose="02020600000000000000" pitchFamily="18" charset="-127"/>
                    <a:ea typeface="a반달곰" panose="02020600000000000000" pitchFamily="18" charset="-127"/>
                  </a:rPr>
                  <a:t>프로그램 기능 </a:t>
                </a:r>
                <a:endParaRPr lang="ko-KR" altLang="en-US" dirty="0">
                  <a:solidFill>
                    <a:srgbClr val="FEE658"/>
                  </a:solidFill>
                  <a:effectLst>
                    <a:outerShdw blurRad="317500" dist="50800" dir="5400000" algn="ctr" rotWithShape="0">
                      <a:schemeClr val="bg2">
                        <a:lumMod val="10000"/>
                        <a:alpha val="20000"/>
                      </a:schemeClr>
                    </a:outerShdw>
                  </a:effectLst>
                  <a:latin typeface="a반달곰" panose="02020600000000000000" pitchFamily="18" charset="-127"/>
                  <a:ea typeface="a반달곰" panose="02020600000000000000" pitchFamily="18" charset="-127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526601" y="459076"/>
                <a:ext cx="13885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- </a:t>
                </a:r>
                <a:r>
                  <a:rPr lang="ko-KR" altLang="en-US" sz="1400" dirty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프로젝트 </a:t>
                </a:r>
                <a:r>
                  <a:rPr lang="ko-KR" altLang="en-US" sz="1400" dirty="0" smtClean="0">
                    <a:solidFill>
                      <a:schemeClr val="bg1"/>
                    </a:solidFill>
                    <a:effectLst>
                      <a:outerShdw blurRad="317500" dist="50800" dir="5400000" algn="ctr" rotWithShape="0">
                        <a:schemeClr val="tx1">
                          <a:lumMod val="95000"/>
                          <a:lumOff val="5000"/>
                          <a:alpha val="20000"/>
                        </a:schemeClr>
                      </a:outerShdw>
                    </a:effectLst>
                    <a:latin typeface="a고딕17" panose="02020600000000000000" pitchFamily="18" charset="-127"/>
                    <a:ea typeface="a고딕17" panose="02020600000000000000" pitchFamily="18" charset="-127"/>
                  </a:rPr>
                  <a:t>설계 </a:t>
                </a:r>
                <a:endParaRPr lang="ko-KR" altLang="en-US" sz="1400" dirty="0">
                  <a:solidFill>
                    <a:schemeClr val="bg1"/>
                  </a:solidFill>
                  <a:effectLst>
                    <a:outerShdw blurRad="317500" dist="50800" dir="5400000" algn="ctr" rotWithShape="0">
                      <a:schemeClr val="tx1">
                        <a:lumMod val="95000"/>
                        <a:lumOff val="5000"/>
                        <a:alpha val="20000"/>
                      </a:schemeClr>
                    </a:outerShdw>
                  </a:effectLst>
                  <a:latin typeface="a고딕17" panose="02020600000000000000" pitchFamily="18" charset="-127"/>
                  <a:ea typeface="a고딕17" panose="02020600000000000000" pitchFamily="18" charset="-127"/>
                </a:endParaRPr>
              </a:p>
            </p:txBody>
          </p:sp>
        </p:grpSp>
      </p:grpSp>
      <p:sp>
        <p:nvSpPr>
          <p:cNvPr id="72" name="이등변 삼각형 71"/>
          <p:cNvSpPr/>
          <p:nvPr/>
        </p:nvSpPr>
        <p:spPr>
          <a:xfrm rot="10800000">
            <a:off x="1825234" y="3936664"/>
            <a:ext cx="312803" cy="236373"/>
          </a:xfrm>
          <a:prstGeom prst="triangl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0800000">
            <a:off x="1825234" y="4857264"/>
            <a:ext cx="312803" cy="236373"/>
          </a:xfrm>
          <a:prstGeom prst="triangl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/>
          <p:cNvSpPr/>
          <p:nvPr/>
        </p:nvSpPr>
        <p:spPr>
          <a:xfrm rot="10800000">
            <a:off x="4568145" y="4259541"/>
            <a:ext cx="312803" cy="236373"/>
          </a:xfrm>
          <a:prstGeom prst="triangl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/>
          <p:cNvSpPr/>
          <p:nvPr/>
        </p:nvSpPr>
        <p:spPr>
          <a:xfrm rot="10800000">
            <a:off x="7311050" y="4141354"/>
            <a:ext cx="312803" cy="236373"/>
          </a:xfrm>
          <a:prstGeom prst="triangl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/>
          <p:cNvSpPr/>
          <p:nvPr/>
        </p:nvSpPr>
        <p:spPr>
          <a:xfrm rot="10800000">
            <a:off x="10082452" y="4540248"/>
            <a:ext cx="312803" cy="236373"/>
          </a:xfrm>
          <a:prstGeom prst="triangl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7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a바른생각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403</ep:Words>
  <ep:PresentationFormat>와이드스크린</ep:PresentationFormat>
  <ep:Paragraphs>72</ep:Paragraphs>
  <ep:Slides>45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ep:HeadingPairs>
  <ep:TitlesOfParts>
    <vt:vector size="46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2019-09-16T14:43:13.000</dcterms:created>
  <dc:creator>윤채연</dc:creator>
  <cp:lastModifiedBy>User</cp:lastModifiedBy>
  <dcterms:modified xsi:type="dcterms:W3CDTF">2022-06-29T03:41:10.078</dcterms:modified>
  <cp:revision>188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