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9428E4-9E5B-4FE1-8F9D-6199210D2A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54DCE1-EE9D-4BD4-9131-7A89B06F59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B8501D-5E5F-4E7B-8F3D-9ED930C9BC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5C9CF0-263A-4BE7-A239-55A122A8E3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88A039-C07E-47D8-9596-B69E7A6772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40820B-7584-4BFE-8CDA-D3CFBBC7C6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75ECB7-38DF-481C-BD61-876BABC0F4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FDD071-872C-4B49-B442-9F3F228F8C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97CF59-14D6-4B22-86CF-E1942E6C24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05AFE0-E30F-47B7-8C18-7B7057E700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518277-3D51-4947-ABF8-9B1539117F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91341C-8997-4980-AB39-92A32FD8AF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바탕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latin typeface="바탕"/>
              </a:rPr>
              <a:t>&lt;바닥글&gt;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3DDA6D-AA60-4806-8186-99C6D56BA7D3}" type="slidenum">
              <a:rPr b="0" lang="en-US" sz="1200" spc="-1" strike="noStrike">
                <a:solidFill>
                  <a:srgbClr val="888888"/>
                </a:solidFill>
                <a:latin typeface="Arial"/>
                <a:ea typeface="Arial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latin typeface="바탕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바탕"/>
              </a:rPr>
              <a:t>&lt;날짜/시간&gt;</a:t>
            </a:r>
            <a:endParaRPr b="0" lang="en-US" sz="1400" spc="-1" strike="noStrike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latin typeface="맑은 고딕"/>
              </a:rPr>
              <a:t>.</a:t>
            </a:r>
            <a:endParaRPr b="0" lang="en-US" sz="4400" spc="-1" strike="noStrike"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맑은 고딕"/>
              </a:rPr>
              <a:t>2</a:t>
            </a:r>
            <a:r>
              <a:rPr b="0" lang="ko-KR" sz="2800" spc="-1" strike="noStrike">
                <a:latin typeface="맑은 고딕"/>
              </a:rPr>
              <a:t>번째 개요 수준</a:t>
            </a:r>
            <a:endParaRPr b="0" lang="en-US" sz="2800" spc="-1" strike="noStrike"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맑은 고딕"/>
              </a:rPr>
              <a:t>3</a:t>
            </a:r>
            <a:r>
              <a:rPr b="0" lang="ko-KR" sz="2400" spc="-1" strike="noStrike">
                <a:latin typeface="맑은 고딕"/>
              </a:rPr>
              <a:t>번째 개요 수준</a:t>
            </a:r>
            <a:endParaRPr b="0" lang="en-US" sz="2400" spc="-1" strike="noStrike"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맑은 고딕"/>
              </a:rPr>
              <a:t>4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5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6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7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3;p14"/>
          <p:cNvSpPr/>
          <p:nvPr/>
        </p:nvSpPr>
        <p:spPr>
          <a:xfrm>
            <a:off x="856080" y="609120"/>
            <a:ext cx="3378240" cy="5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290" spc="-1" strike="noStrike">
                <a:solidFill>
                  <a:schemeClr val="dk1"/>
                </a:solidFill>
                <a:latin typeface="Arial"/>
                <a:ea typeface="Arial"/>
              </a:rPr>
              <a:t>Contents</a:t>
            </a:r>
            <a:endParaRPr b="0" lang="en-US" sz="4290" spc="-1" strike="noStrike">
              <a:latin typeface="맑은 고딕"/>
            </a:endParaRPr>
          </a:p>
        </p:txBody>
      </p:sp>
      <p:sp>
        <p:nvSpPr>
          <p:cNvPr id="42" name="Google Shape;84;p14"/>
          <p:cNvSpPr/>
          <p:nvPr/>
        </p:nvSpPr>
        <p:spPr>
          <a:xfrm>
            <a:off x="0" y="870120"/>
            <a:ext cx="966240" cy="119160"/>
          </a:xfrm>
          <a:prstGeom prst="rect">
            <a:avLst/>
          </a:prstGeom>
          <a:solidFill>
            <a:srgbClr val="98a8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85;p14"/>
          <p:cNvSpPr/>
          <p:nvPr/>
        </p:nvSpPr>
        <p:spPr>
          <a:xfrm>
            <a:off x="4182120" y="870120"/>
            <a:ext cx="8009280" cy="119160"/>
          </a:xfrm>
          <a:prstGeom prst="rect">
            <a:avLst/>
          </a:prstGeom>
          <a:solidFill>
            <a:srgbClr val="98a8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latin typeface="맑은 고딕"/>
              </a:rPr>
              <a:t>.</a:t>
            </a:r>
            <a:endParaRPr b="0" lang="en-US" sz="4400" spc="-1" strike="noStrike"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맑은 고딕"/>
              </a:rPr>
              <a:t>2</a:t>
            </a:r>
            <a:r>
              <a:rPr b="0" lang="ko-KR" sz="2800" spc="-1" strike="noStrike">
                <a:latin typeface="맑은 고딕"/>
              </a:rPr>
              <a:t>번째 개요 수준</a:t>
            </a:r>
            <a:endParaRPr b="0" lang="en-US" sz="2800" spc="-1" strike="noStrike"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맑은 고딕"/>
              </a:rPr>
              <a:t>3</a:t>
            </a:r>
            <a:r>
              <a:rPr b="0" lang="ko-KR" sz="2400" spc="-1" strike="noStrike">
                <a:latin typeface="맑은 고딕"/>
              </a:rPr>
              <a:t>번째 개요 수준</a:t>
            </a:r>
            <a:endParaRPr b="0" lang="en-US" sz="2400" spc="-1" strike="noStrike"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맑은 고딕"/>
              </a:rPr>
              <a:t>4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5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6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7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7;p15"/>
          <p:cNvSpPr/>
          <p:nvPr/>
        </p:nvSpPr>
        <p:spPr>
          <a:xfrm>
            <a:off x="0" y="716760"/>
            <a:ext cx="12191400" cy="107280"/>
          </a:xfrm>
          <a:prstGeom prst="rect">
            <a:avLst/>
          </a:prstGeom>
          <a:solidFill>
            <a:srgbClr val="98a8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Google Shape;90;p15"/>
          <p:cNvSpPr/>
          <p:nvPr/>
        </p:nvSpPr>
        <p:spPr>
          <a:xfrm>
            <a:off x="11548080" y="6446520"/>
            <a:ext cx="47088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D8B0502-31E3-4068-9343-AAE07BC7092C}" type="slidenum"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&lt;숫자&gt;</a:t>
            </a:fld>
            <a:endParaRPr b="0" lang="en-US" sz="1200" spc="-1" strike="noStrike">
              <a:latin typeface="맑은 고딕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latin typeface="맑은 고딕"/>
              </a:rPr>
              <a:t>제목 텍스트의 서식을 편집하려면 클릭하십시오</a:t>
            </a:r>
            <a:r>
              <a:rPr b="0" lang="en-US" sz="4400" spc="-1" strike="noStrike">
                <a:latin typeface="맑은 고딕"/>
              </a:rPr>
              <a:t>.</a:t>
            </a:r>
            <a:endParaRPr b="0" lang="en-US" sz="4400" spc="-1" strike="noStrike">
              <a:latin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맑은 고딕"/>
              </a:rPr>
              <a:t>개요 텍스트의 서식을 편집하려면 클릭하십시오</a:t>
            </a:r>
            <a:endParaRPr b="0" lang="en-US" sz="3200" spc="-1" strike="noStrike"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맑은 고딕"/>
              </a:rPr>
              <a:t>2</a:t>
            </a:r>
            <a:r>
              <a:rPr b="0" lang="ko-KR" sz="2800" spc="-1" strike="noStrike">
                <a:latin typeface="맑은 고딕"/>
              </a:rPr>
              <a:t>번째 개요 수준</a:t>
            </a:r>
            <a:endParaRPr b="0" lang="en-US" sz="2800" spc="-1" strike="noStrike"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맑은 고딕"/>
              </a:rPr>
              <a:t>3</a:t>
            </a:r>
            <a:r>
              <a:rPr b="0" lang="ko-KR" sz="2400" spc="-1" strike="noStrike">
                <a:latin typeface="맑은 고딕"/>
              </a:rPr>
              <a:t>번째 개요 수준</a:t>
            </a:r>
            <a:endParaRPr b="0" lang="en-US" sz="2400" spc="-1" strike="noStrike"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맑은 고딕"/>
              </a:rPr>
              <a:t>4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5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6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맑은 고딕"/>
              </a:rPr>
              <a:t>7</a:t>
            </a:r>
            <a:r>
              <a:rPr b="0" lang="ko-KR" sz="2000" spc="-1" strike="noStrike">
                <a:latin typeface="맑은 고딕"/>
              </a:rPr>
              <a:t>번째 개요 수준</a:t>
            </a:r>
            <a:endParaRPr b="0" lang="en-US" sz="2000" spc="-1" strike="noStrike"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99;p18"/>
          <p:cNvSpPr/>
          <p:nvPr/>
        </p:nvSpPr>
        <p:spPr>
          <a:xfrm>
            <a:off x="321480" y="320040"/>
            <a:ext cx="11548080" cy="6217200"/>
          </a:xfrm>
          <a:prstGeom prst="rect">
            <a:avLst/>
          </a:prstGeom>
          <a:solidFill>
            <a:schemeClr val="dk1">
              <a:alpha val="12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100;p18"/>
          <p:cNvSpPr/>
          <p:nvPr/>
        </p:nvSpPr>
        <p:spPr>
          <a:xfrm>
            <a:off x="4380480" y="2544840"/>
            <a:ext cx="6765480" cy="176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1" lang="en-US" sz="1850" spc="-1" strike="noStrike" u="sng">
                <a:solidFill>
                  <a:srgbClr val="262626"/>
                </a:solidFill>
                <a:uFillTx/>
                <a:latin typeface="Arial"/>
                <a:ea typeface="Arial"/>
              </a:rPr>
              <a:t>5</a:t>
            </a:r>
            <a:r>
              <a:rPr b="1" lang="ko-KR" sz="1850" spc="-1" strike="noStrike" u="sng">
                <a:solidFill>
                  <a:srgbClr val="262626"/>
                </a:solidFill>
                <a:uFillTx/>
                <a:latin typeface="Arial"/>
                <a:ea typeface="Arial"/>
              </a:rPr>
              <a:t>조 허채범조팀</a:t>
            </a:r>
            <a:endParaRPr b="0" lang="en-US" sz="1850" spc="-1" strike="noStrike">
              <a:latin typeface="맑은 고딕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4990" spc="-1" strike="noStrike">
              <a:latin typeface="맑은 고딕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4990" spc="-1" strike="noStrike">
                <a:solidFill>
                  <a:srgbClr val="262626"/>
                </a:solidFill>
                <a:latin typeface="Arial"/>
                <a:ea typeface="Arial"/>
              </a:rPr>
              <a:t>&lt;</a:t>
            </a:r>
            <a:r>
              <a:rPr b="0" lang="ko-KR" sz="4990" spc="-1" strike="noStrike">
                <a:solidFill>
                  <a:srgbClr val="262626"/>
                </a:solidFill>
                <a:latin typeface="Arial"/>
                <a:ea typeface="Arial"/>
              </a:rPr>
              <a:t>관광데이터 </a:t>
            </a:r>
            <a:r>
              <a:rPr b="0" lang="en-US" sz="4990" spc="-1" strike="noStrike">
                <a:solidFill>
                  <a:srgbClr val="262626"/>
                </a:solidFill>
                <a:latin typeface="Arial"/>
                <a:ea typeface="Arial"/>
              </a:rPr>
              <a:t>AI&gt;</a:t>
            </a:r>
            <a:endParaRPr b="0" lang="en-US" sz="4990" spc="-1" strike="noStrike">
              <a:latin typeface="맑은 고딕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ko-KR" sz="4990" spc="-1" strike="noStrike">
                <a:solidFill>
                  <a:srgbClr val="262626"/>
                </a:solidFill>
                <a:latin typeface="Arial"/>
                <a:ea typeface="Arial"/>
              </a:rPr>
              <a:t>프로젝트 계획서</a:t>
            </a:r>
            <a:endParaRPr b="0" lang="en-US" sz="4990" spc="-1" strike="noStrike">
              <a:latin typeface="맑은 고딕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4990" spc="-1" strike="noStrike">
              <a:latin typeface="맑은 고딕"/>
            </a:endParaRPr>
          </a:p>
        </p:txBody>
      </p:sp>
      <p:cxnSp>
        <p:nvCxnSpPr>
          <p:cNvPr id="124" name="Google Shape;101;p18"/>
          <p:cNvCxnSpPr/>
          <p:nvPr/>
        </p:nvCxnSpPr>
        <p:spPr>
          <a:xfrm>
            <a:off x="4055760" y="2057040"/>
            <a:ext cx="720" cy="2743920"/>
          </a:xfrm>
          <a:prstGeom prst="straightConnector1">
            <a:avLst/>
          </a:prstGeom>
          <a:ln w="19050">
            <a:solidFill>
              <a:srgbClr val="262626"/>
            </a:solidFill>
            <a:miter/>
          </a:ln>
        </p:spPr>
      </p:cxnSp>
      <p:sp>
        <p:nvSpPr>
          <p:cNvPr id="125" name="Google Shape;102;p18"/>
          <p:cNvSpPr/>
          <p:nvPr/>
        </p:nvSpPr>
        <p:spPr>
          <a:xfrm>
            <a:off x="7643520" y="5454720"/>
            <a:ext cx="3387960" cy="7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262626"/>
                </a:solidFill>
                <a:latin typeface="Arial"/>
                <a:ea typeface="Arial"/>
              </a:rPr>
              <a:t>- 2022. 10. 04 -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44;p26"/>
          <p:cNvSpPr/>
          <p:nvPr/>
        </p:nvSpPr>
        <p:spPr>
          <a:xfrm>
            <a:off x="2502720" y="2846160"/>
            <a:ext cx="7185600" cy="7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Arial"/>
              </a:rPr>
              <a:t>End of Document</a:t>
            </a:r>
            <a:endParaRPr b="0" lang="en-US" sz="44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07;p19"/>
          <p:cNvSpPr/>
          <p:nvPr/>
        </p:nvSpPr>
        <p:spPr>
          <a:xfrm>
            <a:off x="3315600" y="2354040"/>
            <a:ext cx="522000" cy="31870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algn="ctr"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27" name="Google Shape;108;p19"/>
          <p:cNvSpPr/>
          <p:nvPr/>
        </p:nvSpPr>
        <p:spPr>
          <a:xfrm>
            <a:off x="3426480" y="2202120"/>
            <a:ext cx="6529680" cy="33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20720" indent="-720720">
              <a:lnSpc>
                <a:spcPct val="185000"/>
              </a:lnSpc>
              <a:buClr>
                <a:srgbClr val="ffffff"/>
              </a:buClr>
              <a:buFont typeface="Arial"/>
              <a:buAutoNum type="arabicPeriod"/>
            </a:pPr>
            <a:r>
              <a:rPr b="1" lang="ko-KR" sz="1900" spc="-1" strike="noStrike">
                <a:solidFill>
                  <a:srgbClr val="000000"/>
                </a:solidFill>
                <a:latin typeface="Arial"/>
                <a:ea typeface="Arial"/>
              </a:rPr>
              <a:t>프로젝트 추진 개요</a:t>
            </a:r>
            <a:endParaRPr b="0" lang="en-US" sz="1900" spc="-1" strike="noStrike">
              <a:latin typeface="맑은 고딕"/>
            </a:endParaRPr>
          </a:p>
          <a:p>
            <a:pPr marL="720720" indent="-720720">
              <a:lnSpc>
                <a:spcPct val="185000"/>
              </a:lnSpc>
              <a:buClr>
                <a:srgbClr val="ffffff"/>
              </a:buClr>
              <a:buFont typeface="Arial"/>
              <a:buAutoNum type="arabicPeriod"/>
            </a:pPr>
            <a:r>
              <a:rPr b="1" lang="ko-KR" sz="1900" spc="-1" strike="noStrike">
                <a:solidFill>
                  <a:srgbClr val="000000"/>
                </a:solidFill>
                <a:latin typeface="Arial"/>
                <a:ea typeface="Arial"/>
              </a:rPr>
              <a:t>프로젝트 구축 범위</a:t>
            </a:r>
            <a:endParaRPr b="0" lang="en-US" sz="1900" spc="-1" strike="noStrike">
              <a:latin typeface="맑은 고딕"/>
            </a:endParaRPr>
          </a:p>
          <a:p>
            <a:pPr marL="720720" indent="-720720">
              <a:lnSpc>
                <a:spcPct val="185000"/>
              </a:lnSpc>
              <a:buClr>
                <a:srgbClr val="ffffff"/>
              </a:buClr>
              <a:buFont typeface="Arial"/>
              <a:buAutoNum type="arabicPeriod"/>
            </a:pPr>
            <a:r>
              <a:rPr b="1" lang="ko-KR" sz="1900" spc="-1" strike="noStrike">
                <a:solidFill>
                  <a:srgbClr val="000000"/>
                </a:solidFill>
                <a:latin typeface="Arial"/>
                <a:ea typeface="Arial"/>
              </a:rPr>
              <a:t>프로젝트 추진 방법론</a:t>
            </a:r>
            <a:endParaRPr b="0" lang="en-US" sz="1900" spc="-1" strike="noStrike">
              <a:latin typeface="맑은 고딕"/>
            </a:endParaRPr>
          </a:p>
          <a:p>
            <a:pPr marL="720720" indent="-720720">
              <a:lnSpc>
                <a:spcPct val="185000"/>
              </a:lnSpc>
              <a:buClr>
                <a:srgbClr val="ffffff"/>
              </a:buClr>
              <a:buFont typeface="Arial"/>
              <a:buAutoNum type="arabicPeriod"/>
            </a:pPr>
            <a:r>
              <a:rPr b="1" lang="ko-KR" sz="1900" spc="-1" strike="noStrike">
                <a:solidFill>
                  <a:srgbClr val="000000"/>
                </a:solidFill>
                <a:latin typeface="Arial"/>
                <a:ea typeface="Arial"/>
              </a:rPr>
              <a:t>프로젝트 조직 및 역할</a:t>
            </a:r>
            <a:endParaRPr b="0" lang="en-US" sz="1900" spc="-1" strike="noStrike">
              <a:latin typeface="맑은 고딕"/>
            </a:endParaRPr>
          </a:p>
          <a:p>
            <a:pPr marL="720720" indent="-720720">
              <a:lnSpc>
                <a:spcPct val="185000"/>
              </a:lnSpc>
              <a:buClr>
                <a:srgbClr val="ffffff"/>
              </a:buClr>
              <a:buFont typeface="Arial"/>
              <a:buAutoNum type="arabicPeriod"/>
            </a:pPr>
            <a:r>
              <a:rPr b="1" lang="ko-KR" sz="1900" spc="-1" strike="noStrike">
                <a:solidFill>
                  <a:srgbClr val="000000"/>
                </a:solidFill>
                <a:latin typeface="Arial"/>
                <a:ea typeface="Arial"/>
              </a:rPr>
              <a:t>프로젝트 일정</a:t>
            </a:r>
            <a:endParaRPr b="0" lang="en-US" sz="1900" spc="-1" strike="noStrike">
              <a:latin typeface="맑은 고딕"/>
            </a:endParaRPr>
          </a:p>
          <a:p>
            <a:pPr marL="720720" indent="-720720">
              <a:lnSpc>
                <a:spcPct val="185000"/>
              </a:lnSpc>
              <a:buClr>
                <a:srgbClr val="ffffff"/>
              </a:buClr>
              <a:buFont typeface="Arial"/>
              <a:buAutoNum type="arabicPeriod"/>
            </a:pPr>
            <a:r>
              <a:rPr b="1" lang="ko-KR" sz="1900" spc="-1" strike="noStrike">
                <a:solidFill>
                  <a:srgbClr val="000000"/>
                </a:solidFill>
                <a:latin typeface="Arial"/>
                <a:ea typeface="Arial"/>
              </a:rPr>
              <a:t>예상이슈</a:t>
            </a:r>
            <a:endParaRPr b="0" lang="en-US" sz="19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1. </a:t>
            </a:r>
            <a:r>
              <a:rPr b="1" lang="ko-KR" sz="2800" spc="-1" strike="noStrike">
                <a:solidFill>
                  <a:schemeClr val="dk1"/>
                </a:solidFill>
                <a:latin typeface="Arial"/>
                <a:ea typeface="Arial"/>
              </a:rPr>
              <a:t>프로젝트 구축 개요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57840" y="900000"/>
            <a:ext cx="10981800" cy="6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ko-KR" sz="1600" spc="-1" strike="noStrike">
                <a:solidFill>
                  <a:schemeClr val="dk1"/>
                </a:solidFill>
                <a:latin typeface="Arial"/>
                <a:ea typeface="Arial"/>
              </a:rPr>
              <a:t>본 프로젝트는 </a:t>
            </a:r>
            <a:r>
              <a:rPr b="1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“관광데이터 </a:t>
            </a:r>
            <a:r>
              <a:rPr b="1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AI</a:t>
            </a:r>
            <a:r>
              <a:rPr b="1" lang="ko-KR" sz="1800" spc="-1" strike="noStrike">
                <a:solidFill>
                  <a:schemeClr val="dk1"/>
                </a:solidFill>
                <a:latin typeface="Arial"/>
                <a:ea typeface="Arial"/>
              </a:rPr>
              <a:t>를 통한 카테고리 자동분류” 개발</a:t>
            </a:r>
            <a:r>
              <a:rPr b="0" lang="ko-KR" sz="1600" spc="-1" strike="noStrike">
                <a:solidFill>
                  <a:schemeClr val="dk1"/>
                </a:solidFill>
                <a:latin typeface="Arial"/>
                <a:ea typeface="Arial"/>
              </a:rPr>
              <a:t>을 목적으로 합니다</a:t>
            </a:r>
            <a:r>
              <a:rPr b="0" lang="en-US" sz="1600" spc="-1" strike="noStrike">
                <a:solidFill>
                  <a:schemeClr val="dk1"/>
                </a:solidFill>
                <a:latin typeface="Arial"/>
                <a:ea typeface="Arial"/>
              </a:rPr>
              <a:t>.</a:t>
            </a:r>
            <a:endParaRPr b="0" lang="en-US" sz="1600" spc="-1" strike="noStrike">
              <a:latin typeface="맑은 고딕"/>
            </a:endParaRPr>
          </a:p>
        </p:txBody>
      </p:sp>
      <p:grpSp>
        <p:nvGrpSpPr>
          <p:cNvPr id="130" name="Google Shape;115;p20"/>
          <p:cNvGrpSpPr/>
          <p:nvPr/>
        </p:nvGrpSpPr>
        <p:grpSpPr>
          <a:xfrm>
            <a:off x="1589400" y="2306520"/>
            <a:ext cx="8662680" cy="4284360"/>
            <a:chOff x="1589400" y="2306520"/>
            <a:chExt cx="8662680" cy="4284360"/>
          </a:xfrm>
        </p:grpSpPr>
        <p:sp>
          <p:nvSpPr>
            <p:cNvPr id="131" name="Google Shape;116;p20"/>
            <p:cNvSpPr/>
            <p:nvPr/>
          </p:nvSpPr>
          <p:spPr>
            <a:xfrm>
              <a:off x="1589760" y="2306520"/>
              <a:ext cx="3877560" cy="374040"/>
            </a:xfrm>
            <a:prstGeom prst="rect">
              <a:avLst/>
            </a:prstGeom>
            <a:gradFill rotWithShape="0">
              <a:gsLst>
                <a:gs pos="0">
                  <a:srgbClr val="afafaf"/>
                </a:gs>
                <a:gs pos="100000">
                  <a:srgbClr val="a5a5a5"/>
                </a:gs>
              </a:gsLst>
              <a:lin ang="54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ko-KR" sz="1800" spc="-1" strike="noStrike">
                  <a:solidFill>
                    <a:schemeClr val="lt1"/>
                  </a:solidFill>
                  <a:latin typeface="Arial"/>
                  <a:ea typeface="Arial"/>
                </a:rPr>
                <a:t>배경</a:t>
              </a:r>
              <a:endParaRPr b="0" lang="en-US" sz="1800" spc="-1" strike="noStrike">
                <a:latin typeface="맑은 고딕"/>
              </a:endParaRPr>
            </a:p>
          </p:txBody>
        </p:sp>
        <p:pic>
          <p:nvPicPr>
            <p:cNvPr id="132" name="Google Shape;117;p20" descr="ar03"/>
            <p:cNvPicPr/>
            <p:nvPr/>
          </p:nvPicPr>
          <p:blipFill>
            <a:blip r:embed="rId1"/>
            <a:stretch/>
          </p:blipFill>
          <p:spPr>
            <a:xfrm rot="5400000">
              <a:off x="4139640" y="4425120"/>
              <a:ext cx="3458160" cy="530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3" name="Google Shape;118;p20"/>
            <p:cNvSpPr/>
            <p:nvPr/>
          </p:nvSpPr>
          <p:spPr>
            <a:xfrm>
              <a:off x="1589760" y="3176640"/>
              <a:ext cx="3877560" cy="1155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bfbfb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ko-KR" sz="1200" spc="-1" strike="noStrike">
                  <a:solidFill>
                    <a:schemeClr val="dk1"/>
                  </a:solidFill>
                  <a:latin typeface="Arial"/>
                  <a:ea typeface="Arial"/>
                </a:rPr>
                <a:t>최신 핫플레이스를 소개하는 관광지점 정보</a:t>
              </a:r>
              <a:r>
                <a:rPr b="0" lang="en-US" sz="1200" spc="-1" strike="noStrike">
                  <a:solidFill>
                    <a:schemeClr val="dk1"/>
                  </a:solidFill>
                  <a:latin typeface="Arial"/>
                  <a:ea typeface="Arial"/>
                </a:rPr>
                <a:t>(POI:Point Of Interests)</a:t>
              </a:r>
              <a:r>
                <a:rPr b="0" lang="ko-KR" sz="1200" spc="-1" strike="noStrike">
                  <a:solidFill>
                    <a:schemeClr val="dk1"/>
                  </a:solidFill>
                  <a:latin typeface="Arial"/>
                  <a:ea typeface="Arial"/>
                </a:rPr>
                <a:t>데이터의 가치가 더욱  높아지고 있음</a:t>
              </a:r>
              <a:r>
                <a:rPr b="0" lang="en-US" sz="1200" spc="-1" strike="noStrike">
                  <a:solidFill>
                    <a:schemeClr val="dk1"/>
                  </a:solidFill>
                  <a:latin typeface="Arial"/>
                  <a:ea typeface="Arial"/>
                </a:rPr>
                <a:t>. </a:t>
              </a:r>
              <a:endParaRPr b="0" lang="en-US" sz="1200" spc="-1" strike="noStrike">
                <a:latin typeface="맑은 고딕"/>
              </a:endParaRPr>
            </a:p>
          </p:txBody>
        </p:sp>
        <p:sp>
          <p:nvSpPr>
            <p:cNvPr id="134" name="Google Shape;119;p20"/>
            <p:cNvSpPr/>
            <p:nvPr/>
          </p:nvSpPr>
          <p:spPr>
            <a:xfrm>
              <a:off x="1589760" y="2838600"/>
              <a:ext cx="3877560" cy="360720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rgbClr val="7f7f7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72000" tIns="72000" bIns="72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ko-KR" sz="1400" spc="-1" strike="noStrike">
                  <a:solidFill>
                    <a:schemeClr val="dk1"/>
                  </a:solidFill>
                  <a:latin typeface="Trebuchet MS"/>
                  <a:ea typeface="Trebuchet MS"/>
                </a:rPr>
                <a:t>배경 </a:t>
              </a:r>
              <a:r>
                <a:rPr b="0" lang="en-US" sz="1400" spc="-1" strike="noStrike">
                  <a:solidFill>
                    <a:schemeClr val="dk1"/>
                  </a:solidFill>
                  <a:latin typeface="Trebuchet MS"/>
                  <a:ea typeface="Trebuchet MS"/>
                </a:rPr>
                <a:t>1</a:t>
              </a:r>
              <a:endParaRPr b="0" lang="en-US" sz="1400" spc="-1" strike="noStrike">
                <a:latin typeface="맑은 고딕"/>
              </a:endParaRPr>
            </a:p>
          </p:txBody>
        </p:sp>
        <p:sp>
          <p:nvSpPr>
            <p:cNvPr id="135" name="Google Shape;120;p20"/>
            <p:cNvSpPr/>
            <p:nvPr/>
          </p:nvSpPr>
          <p:spPr>
            <a:xfrm>
              <a:off x="1589400" y="4810680"/>
              <a:ext cx="3877560" cy="17798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bfbfb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ko-K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한국관광공사가 제공하는 국문관광정보의 생산에는 인력과 시간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, </a:t>
              </a:r>
              <a:r>
                <a:rPr b="0" lang="ko-K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비용이 많이 소요되고 있음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.</a:t>
              </a:r>
              <a:endParaRPr b="0" lang="en-US" sz="1400" spc="-1" strike="noStrike">
                <a:latin typeface="맑은 고딕"/>
              </a:endParaRPr>
            </a:p>
          </p:txBody>
        </p:sp>
        <p:sp>
          <p:nvSpPr>
            <p:cNvPr id="136" name="Google Shape;121;p20"/>
            <p:cNvSpPr/>
            <p:nvPr/>
          </p:nvSpPr>
          <p:spPr>
            <a:xfrm>
              <a:off x="1589760" y="4480560"/>
              <a:ext cx="3877560" cy="359280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rgbClr val="7f7f7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72000" tIns="72000" bIns="72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ko-KR" sz="1400" spc="-1" strike="noStrike">
                  <a:solidFill>
                    <a:schemeClr val="dk1"/>
                  </a:solidFill>
                  <a:latin typeface="Trebuchet MS"/>
                  <a:ea typeface="Trebuchet MS"/>
                </a:rPr>
                <a:t>배경 </a:t>
              </a:r>
              <a:r>
                <a:rPr b="0" lang="en-US" sz="1400" spc="-1" strike="noStrike">
                  <a:solidFill>
                    <a:schemeClr val="dk1"/>
                  </a:solidFill>
                  <a:latin typeface="Trebuchet MS"/>
                  <a:ea typeface="Trebuchet MS"/>
                </a:rPr>
                <a:t>2</a:t>
              </a:r>
              <a:endParaRPr b="0" lang="en-US" sz="1400" spc="-1" strike="noStrike">
                <a:latin typeface="맑은 고딕"/>
              </a:endParaRPr>
            </a:p>
          </p:txBody>
        </p:sp>
        <p:sp>
          <p:nvSpPr>
            <p:cNvPr id="137" name="Google Shape;124;p20"/>
            <p:cNvSpPr/>
            <p:nvPr/>
          </p:nvSpPr>
          <p:spPr>
            <a:xfrm>
              <a:off x="6374520" y="2345400"/>
              <a:ext cx="3877560" cy="374040"/>
            </a:xfrm>
            <a:prstGeom prst="rect">
              <a:avLst/>
            </a:prstGeom>
            <a:gradFill rotWithShape="0">
              <a:gsLst>
                <a:gs pos="0">
                  <a:srgbClr val="afafaf"/>
                </a:gs>
                <a:gs pos="100000">
                  <a:srgbClr val="a5a5a5"/>
                </a:gs>
              </a:gsLst>
              <a:lin ang="5400000"/>
            </a:gradFill>
            <a:ln w="0">
              <a:noFill/>
            </a:ln>
            <a:effectLst>
              <a:outerShdw algn="ctr" blurRad="57240" dir="5400000" dist="19080" rotWithShape="0">
                <a:srgbClr val="000000">
                  <a:alpha val="63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ko-KR" sz="1800" spc="-1" strike="noStrike">
                  <a:solidFill>
                    <a:schemeClr val="lt1"/>
                  </a:solidFill>
                  <a:latin typeface="Arial"/>
                  <a:ea typeface="Arial"/>
                </a:rPr>
                <a:t>목적</a:t>
              </a:r>
              <a:endParaRPr b="0" lang="en-US" sz="1800" spc="-1" strike="noStrike">
                <a:latin typeface="맑은 고딕"/>
              </a:endParaRPr>
            </a:p>
          </p:txBody>
        </p:sp>
        <p:sp>
          <p:nvSpPr>
            <p:cNvPr id="138" name="Google Shape;125;p20"/>
            <p:cNvSpPr/>
            <p:nvPr/>
          </p:nvSpPr>
          <p:spPr>
            <a:xfrm>
              <a:off x="6374520" y="3176640"/>
              <a:ext cx="3877560" cy="11559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bfbfb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marL="176040" indent="-176040">
                <a:lnSpc>
                  <a:spcPct val="100000"/>
                </a:lnSpc>
                <a:buClr>
                  <a:srgbClr val="000000"/>
                </a:buClr>
                <a:buFont typeface="Noto Sans Symbols"/>
                <a:buChar char="▪"/>
              </a:pPr>
              <a:r>
                <a:rPr b="0" lang="ko-K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사용자의 편의성과 접근성을 고려한 디지털 여행정보서비스 개발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.</a:t>
              </a:r>
              <a:endParaRPr b="0" lang="en-US" sz="1400" spc="-1" strike="noStrike">
                <a:latin typeface="맑은 고딕"/>
              </a:endParaRPr>
            </a:p>
          </p:txBody>
        </p:sp>
        <p:sp>
          <p:nvSpPr>
            <p:cNvPr id="139" name="Google Shape;126;p20"/>
            <p:cNvSpPr/>
            <p:nvPr/>
          </p:nvSpPr>
          <p:spPr>
            <a:xfrm>
              <a:off x="6374520" y="2815200"/>
              <a:ext cx="3877560" cy="360720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rgbClr val="7f7f7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72000" tIns="72000" bIns="72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ko-KR" sz="1400" spc="-1" strike="noStrike">
                  <a:solidFill>
                    <a:schemeClr val="dk1"/>
                  </a:solidFill>
                  <a:latin typeface="Trebuchet MS"/>
                  <a:ea typeface="Trebuchet MS"/>
                </a:rPr>
                <a:t>목적 </a:t>
              </a:r>
              <a:r>
                <a:rPr b="0" lang="en-US" sz="1400" spc="-1" strike="noStrike">
                  <a:solidFill>
                    <a:schemeClr val="dk1"/>
                  </a:solidFill>
                  <a:latin typeface="Trebuchet MS"/>
                  <a:ea typeface="Trebuchet MS"/>
                </a:rPr>
                <a:t>1</a:t>
              </a:r>
              <a:endParaRPr b="0" lang="en-US" sz="1400" spc="-1" strike="noStrike">
                <a:latin typeface="맑은 고딕"/>
              </a:endParaRPr>
            </a:p>
          </p:txBody>
        </p:sp>
        <p:sp>
          <p:nvSpPr>
            <p:cNvPr id="140" name="Google Shape;127;p20"/>
            <p:cNvSpPr/>
            <p:nvPr/>
          </p:nvSpPr>
          <p:spPr>
            <a:xfrm>
              <a:off x="6374520" y="4678200"/>
              <a:ext cx="3877560" cy="19126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bfbfb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ko-K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인공지능의 힘으로 자동화를 통해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, </a:t>
              </a:r>
              <a:r>
                <a:rPr b="0" lang="ko-K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더 적은 공공의 예산으로 더 많은 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POI </a:t>
              </a:r>
              <a:r>
                <a:rPr b="0" lang="ko-KR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데이터가 만들 수 있도록 함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.</a:t>
              </a:r>
              <a:endParaRPr b="0" lang="en-US" sz="1400" spc="-1" strike="noStrike">
                <a:latin typeface="맑은 고딕"/>
              </a:endParaRPr>
            </a:p>
          </p:txBody>
        </p:sp>
        <p:sp>
          <p:nvSpPr>
            <p:cNvPr id="141" name="Google Shape;128;p20"/>
            <p:cNvSpPr/>
            <p:nvPr/>
          </p:nvSpPr>
          <p:spPr>
            <a:xfrm>
              <a:off x="6374520" y="4394160"/>
              <a:ext cx="3877560" cy="359280"/>
            </a:xfrm>
            <a:prstGeom prst="rect">
              <a:avLst/>
            </a:prstGeom>
            <a:solidFill>
              <a:srgbClr val="bfbfbf"/>
            </a:solidFill>
            <a:ln w="19050">
              <a:solidFill>
                <a:srgbClr val="7f7f7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72000" rIns="72000" tIns="72000" bIns="72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ko-KR" sz="1400" spc="-1" strike="noStrike">
                  <a:solidFill>
                    <a:schemeClr val="dk1"/>
                  </a:solidFill>
                  <a:latin typeface="Trebuchet MS"/>
                  <a:ea typeface="Trebuchet MS"/>
                </a:rPr>
                <a:t>목적 </a:t>
              </a:r>
              <a:r>
                <a:rPr b="0" lang="en-US" sz="1400" spc="-1" strike="noStrike">
                  <a:solidFill>
                    <a:schemeClr val="dk1"/>
                  </a:solidFill>
                  <a:latin typeface="Trebuchet MS"/>
                  <a:ea typeface="Trebuchet MS"/>
                </a:rPr>
                <a:t>2</a:t>
              </a:r>
              <a:endParaRPr b="0" lang="en-US" sz="1400" spc="-1" strike="noStrike">
                <a:latin typeface="맑은 고딕"/>
              </a:endParaRPr>
            </a:p>
          </p:txBody>
        </p:sp>
      </p:grpSp>
      <p:sp>
        <p:nvSpPr>
          <p:cNvPr id="142" name="Google Shape;131;p20"/>
          <p:cNvSpPr/>
          <p:nvPr/>
        </p:nvSpPr>
        <p:spPr>
          <a:xfrm>
            <a:off x="7229160" y="1260000"/>
            <a:ext cx="3750480" cy="371520"/>
          </a:xfrm>
          <a:prstGeom prst="rect">
            <a:avLst/>
          </a:prstGeom>
          <a:solidFill>
            <a:schemeClr val="lt1"/>
          </a:solidFill>
          <a:ln w="1270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2022.10.04 ~ 2022.10.18 (04</a:t>
            </a:r>
            <a:r>
              <a:rPr b="1" lang="ko-KR" sz="1800" spc="-1" strike="noStrike">
                <a:solidFill>
                  <a:schemeClr val="dk1"/>
                </a:solidFill>
                <a:latin typeface="Arial"/>
                <a:ea typeface="Arial"/>
              </a:rPr>
              <a:t>일간</a:t>
            </a:r>
            <a:r>
              <a:rPr b="1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)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43" name="Google Shape;132;p20"/>
          <p:cNvSpPr/>
          <p:nvPr/>
        </p:nvSpPr>
        <p:spPr>
          <a:xfrm>
            <a:off x="6361560" y="1260000"/>
            <a:ext cx="838080" cy="371520"/>
          </a:xfrm>
          <a:prstGeom prst="rect">
            <a:avLst/>
          </a:prstGeom>
          <a:gradFill rotWithShape="0">
            <a:gsLst>
              <a:gs pos="0">
                <a:srgbClr val="afafaf"/>
              </a:gs>
              <a:gs pos="100000">
                <a:srgbClr val="a5a5a5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ko-KR" sz="1800" spc="-1" strike="noStrike">
                <a:solidFill>
                  <a:schemeClr val="lt1"/>
                </a:solidFill>
                <a:latin typeface="Arial"/>
                <a:ea typeface="Arial"/>
              </a:rPr>
              <a:t>기간</a:t>
            </a:r>
            <a:endParaRPr b="0" lang="en-US" sz="18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2. </a:t>
            </a:r>
            <a:r>
              <a:rPr b="1" lang="ko-KR" sz="2800" spc="-1" strike="noStrike">
                <a:solidFill>
                  <a:schemeClr val="dk1"/>
                </a:solidFill>
                <a:latin typeface="Arial"/>
                <a:ea typeface="Arial"/>
              </a:rPr>
              <a:t>구축 범위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79520" y="874800"/>
            <a:ext cx="10981800" cy="6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ko-KR" sz="2000" spc="-1" strike="noStrike">
                <a:solidFill>
                  <a:schemeClr val="dk1"/>
                </a:solidFill>
                <a:latin typeface="Arial"/>
                <a:ea typeface="Arial"/>
              </a:rPr>
              <a:t>본 프로젝트의 구축범위</a:t>
            </a:r>
            <a:r>
              <a:rPr b="1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: </a:t>
            </a:r>
            <a:r>
              <a:rPr b="1" lang="ko-KR" sz="2000" spc="-1" strike="noStrike">
                <a:solidFill>
                  <a:schemeClr val="dk1"/>
                </a:solidFill>
                <a:latin typeface="Arial"/>
                <a:ea typeface="Arial"/>
              </a:rPr>
              <a:t>고령자 건강정보 데이터를 활용해 질병을 예측하는 모델 구축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146" name="Google Shape;139;p21"/>
          <p:cNvSpPr/>
          <p:nvPr/>
        </p:nvSpPr>
        <p:spPr>
          <a:xfrm>
            <a:off x="479520" y="3085200"/>
            <a:ext cx="1919520" cy="819000"/>
          </a:xfrm>
          <a:prstGeom prst="rect">
            <a:avLst/>
          </a:prstGeom>
          <a:solidFill>
            <a:schemeClr val="lt1"/>
          </a:solidFill>
          <a:ln w="127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ko-KR" sz="1300" spc="-1" strike="noStrike">
                <a:solidFill>
                  <a:schemeClr val="dk1"/>
                </a:solidFill>
                <a:latin typeface="Arial"/>
                <a:ea typeface="Arial"/>
              </a:rPr>
              <a:t>데이콘 데이터</a:t>
            </a:r>
            <a:endParaRPr b="0" lang="en-US" sz="1300" spc="-1" strike="noStrike">
              <a:latin typeface="맑은 고딕"/>
            </a:endParaRPr>
          </a:p>
        </p:txBody>
      </p:sp>
      <p:sp>
        <p:nvSpPr>
          <p:cNvPr id="147" name="Google Shape;140;p21"/>
          <p:cNvSpPr/>
          <p:nvPr/>
        </p:nvSpPr>
        <p:spPr>
          <a:xfrm>
            <a:off x="479520" y="2376720"/>
            <a:ext cx="1919520" cy="664200"/>
          </a:xfrm>
          <a:prstGeom prst="rect">
            <a:avLst/>
          </a:prstGeom>
          <a:solidFill>
            <a:schemeClr val="lt1"/>
          </a:solidFill>
          <a:ln w="127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ko-KR" sz="1400" spc="-1" strike="noStrike">
                <a:solidFill>
                  <a:schemeClr val="dk1"/>
                </a:solidFill>
                <a:latin typeface="Arial"/>
                <a:ea typeface="Arial"/>
              </a:rPr>
              <a:t>국가 및 공공기관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48" name="Google Shape;141;p21"/>
          <p:cNvSpPr/>
          <p:nvPr/>
        </p:nvSpPr>
        <p:spPr>
          <a:xfrm>
            <a:off x="2536560" y="2346120"/>
            <a:ext cx="1724400" cy="694800"/>
          </a:xfrm>
          <a:prstGeom prst="rect">
            <a:avLst/>
          </a:prstGeom>
          <a:gradFill rotWithShape="0">
            <a:gsLst>
              <a:gs pos="0">
                <a:srgbClr val="ffc647"/>
              </a:gs>
              <a:gs pos="100000">
                <a:srgbClr val="ffc600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ko-KR" sz="1200" spc="-1" strike="noStrike">
                <a:solidFill>
                  <a:schemeClr val="dk1"/>
                </a:solidFill>
                <a:latin typeface="Arial"/>
                <a:ea typeface="Arial"/>
              </a:rPr>
              <a:t>한국관광공사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149" name="Google Shape;142;p21"/>
          <p:cNvSpPr/>
          <p:nvPr/>
        </p:nvSpPr>
        <p:spPr>
          <a:xfrm>
            <a:off x="2536560" y="3112200"/>
            <a:ext cx="1724400" cy="79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647"/>
              </a:gs>
              <a:gs pos="100000">
                <a:srgbClr val="ffc600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ko-KR" sz="1200" spc="-1" strike="noStrike">
                <a:solidFill>
                  <a:schemeClr val="dk1"/>
                </a:solidFill>
                <a:latin typeface="Arial"/>
                <a:ea typeface="Arial"/>
              </a:rPr>
              <a:t>고령자 건강정보 데이터</a:t>
            </a:r>
            <a:endParaRPr b="0" lang="en-US" sz="1200" spc="-1" strike="noStrike">
              <a:latin typeface="맑은 고딕"/>
            </a:endParaRPr>
          </a:p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(</a:t>
            </a:r>
            <a:r>
              <a:rPr b="1" lang="ko-KR" sz="1200" spc="-1" strike="noStrike">
                <a:solidFill>
                  <a:schemeClr val="dk1"/>
                </a:solidFill>
                <a:latin typeface="Arial"/>
                <a:ea typeface="Arial"/>
              </a:rPr>
              <a:t>약 </a:t>
            </a:r>
            <a:r>
              <a:rPr b="1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23,000</a:t>
            </a:r>
            <a:r>
              <a:rPr b="1" lang="ko-KR" sz="1200" spc="-1" strike="noStrike">
                <a:solidFill>
                  <a:schemeClr val="dk1"/>
                </a:solidFill>
                <a:latin typeface="Arial"/>
                <a:ea typeface="Arial"/>
              </a:rPr>
              <a:t>건 이상</a:t>
            </a:r>
            <a:r>
              <a:rPr b="1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)</a:t>
            </a:r>
            <a:endParaRPr b="0" lang="en-US" sz="1200" spc="-1" strike="noStrike">
              <a:latin typeface="맑은 고딕"/>
            </a:endParaRPr>
          </a:p>
        </p:txBody>
      </p:sp>
      <p:cxnSp>
        <p:nvCxnSpPr>
          <p:cNvPr id="150" name="Google Shape;145;p21"/>
          <p:cNvCxnSpPr/>
          <p:nvPr/>
        </p:nvCxnSpPr>
        <p:spPr>
          <a:xfrm>
            <a:off x="481320" y="2244960"/>
            <a:ext cx="4343760" cy="720"/>
          </a:xfrm>
          <a:prstGeom prst="straightConnector1">
            <a:avLst/>
          </a:prstGeom>
          <a:ln w="9525">
            <a:solidFill>
              <a:srgbClr val="a5a5a5"/>
            </a:solidFill>
            <a:prstDash val="dash"/>
            <a:miter/>
          </a:ln>
        </p:spPr>
      </p:cxnSp>
      <p:sp>
        <p:nvSpPr>
          <p:cNvPr id="151" name="Google Shape;146;p21"/>
          <p:cNvSpPr/>
          <p:nvPr/>
        </p:nvSpPr>
        <p:spPr>
          <a:xfrm>
            <a:off x="5272200" y="2376720"/>
            <a:ext cx="2871720" cy="3620880"/>
          </a:xfrm>
          <a:prstGeom prst="rect">
            <a:avLst/>
          </a:prstGeom>
          <a:solidFill>
            <a:schemeClr val="lt1"/>
          </a:solidFill>
          <a:ln w="28575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</a:pPr>
            <a:r>
              <a:rPr b="1" lang="en-US" sz="1400" spc="-1" strike="noStrike">
                <a:solidFill>
                  <a:schemeClr val="dk1"/>
                </a:solidFill>
                <a:latin typeface="Arial"/>
                <a:ea typeface="Arial"/>
              </a:rPr>
              <a:t>POI </a:t>
            </a:r>
            <a:r>
              <a:rPr b="1" lang="ko-KR" sz="1400" spc="-1" strike="noStrike">
                <a:solidFill>
                  <a:schemeClr val="dk1"/>
                </a:solidFill>
                <a:latin typeface="Arial"/>
                <a:ea typeface="Arial"/>
              </a:rPr>
              <a:t>텍스트 분석을 이용한 맞춤형 관광정보 제공 모델</a:t>
            </a: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맑은 고딕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Noto Sans Symbols"/>
              <a:buChar char="❖"/>
            </a:pPr>
            <a:r>
              <a:rPr b="1" lang="ko-KR" sz="1400" spc="-1" strike="noStrike">
                <a:solidFill>
                  <a:srgbClr val="000000"/>
                </a:solidFill>
                <a:latin typeface="Arial"/>
                <a:ea typeface="나눔고딕"/>
              </a:rPr>
              <a:t>이미지 분석을 이용한 맞춤형 관광정보 제공 모델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52" name="Google Shape;147;p21"/>
          <p:cNvSpPr/>
          <p:nvPr/>
        </p:nvSpPr>
        <p:spPr>
          <a:xfrm>
            <a:off x="1919520" y="1622160"/>
            <a:ext cx="13143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-KR" sz="1800" spc="-1" strike="noStrike">
                <a:solidFill>
                  <a:schemeClr val="dk1"/>
                </a:solidFill>
                <a:latin typeface="Arial"/>
                <a:ea typeface="Arial"/>
              </a:rPr>
              <a:t>소스 데이터</a:t>
            </a:r>
            <a:endParaRPr b="0" lang="en-US" sz="1800" spc="-1" strike="noStrike">
              <a:latin typeface="맑은 고딕"/>
            </a:endParaRPr>
          </a:p>
        </p:txBody>
      </p:sp>
      <p:cxnSp>
        <p:nvCxnSpPr>
          <p:cNvPr id="153" name="Google Shape;148;p21"/>
          <p:cNvCxnSpPr/>
          <p:nvPr/>
        </p:nvCxnSpPr>
        <p:spPr>
          <a:xfrm>
            <a:off x="5448240" y="2244960"/>
            <a:ext cx="2172240" cy="720"/>
          </a:xfrm>
          <a:prstGeom prst="straightConnector1">
            <a:avLst/>
          </a:prstGeom>
          <a:ln w="9525">
            <a:solidFill>
              <a:srgbClr val="a5a5a5"/>
            </a:solidFill>
            <a:prstDash val="dash"/>
            <a:miter/>
          </a:ln>
        </p:spPr>
      </p:cxnSp>
      <p:sp>
        <p:nvSpPr>
          <p:cNvPr id="154" name="Google Shape;149;p21"/>
          <p:cNvSpPr/>
          <p:nvPr/>
        </p:nvSpPr>
        <p:spPr>
          <a:xfrm>
            <a:off x="5812560" y="1596600"/>
            <a:ext cx="110088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-KR" sz="1800" spc="-1" strike="noStrike">
                <a:solidFill>
                  <a:schemeClr val="dk1"/>
                </a:solidFill>
                <a:latin typeface="Arial"/>
                <a:ea typeface="Arial"/>
              </a:rPr>
              <a:t>구축 범위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155" name="Google Shape;150;p21"/>
          <p:cNvSpPr/>
          <p:nvPr/>
        </p:nvSpPr>
        <p:spPr>
          <a:xfrm>
            <a:off x="479520" y="5168880"/>
            <a:ext cx="3828600" cy="455040"/>
          </a:xfrm>
          <a:prstGeom prst="rect">
            <a:avLst/>
          </a:prstGeom>
          <a:solidFill>
            <a:schemeClr val="lt1"/>
          </a:solidFill>
          <a:ln w="127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ko-KR" sz="1400" spc="-1" strike="noStrike">
                <a:solidFill>
                  <a:schemeClr val="dk1"/>
                </a:solidFill>
                <a:latin typeface="Arial"/>
                <a:ea typeface="Arial"/>
              </a:rPr>
              <a:t>마스터 데이터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56" name="Google Shape;151;p21"/>
          <p:cNvSpPr/>
          <p:nvPr/>
        </p:nvSpPr>
        <p:spPr>
          <a:xfrm>
            <a:off x="479520" y="5694840"/>
            <a:ext cx="3828600" cy="455040"/>
          </a:xfrm>
          <a:prstGeom prst="rect">
            <a:avLst/>
          </a:prstGeom>
          <a:solidFill>
            <a:schemeClr val="lt1"/>
          </a:solidFill>
          <a:ln w="127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ko-KR" sz="1400" spc="-1" strike="noStrike">
                <a:solidFill>
                  <a:schemeClr val="dk1"/>
                </a:solidFill>
                <a:latin typeface="Arial"/>
                <a:ea typeface="Arial"/>
              </a:rPr>
              <a:t>연관데이터</a:t>
            </a:r>
            <a:endParaRPr b="0" lang="en-US" sz="1400" spc="-1" strike="noStrike">
              <a:latin typeface="맑은 고딕"/>
            </a:endParaRPr>
          </a:p>
        </p:txBody>
      </p:sp>
      <p:pic>
        <p:nvPicPr>
          <p:cNvPr id="157" name="Google Shape;152;p21" descr="ar03"/>
          <p:cNvPicPr/>
          <p:nvPr/>
        </p:nvPicPr>
        <p:blipFill>
          <a:blip r:embed="rId1"/>
          <a:stretch/>
        </p:blipFill>
        <p:spPr>
          <a:xfrm rot="5400000">
            <a:off x="3282120" y="3904200"/>
            <a:ext cx="3053880" cy="335880"/>
          </a:xfrm>
          <a:prstGeom prst="rect">
            <a:avLst/>
          </a:prstGeom>
          <a:ln w="0">
            <a:noFill/>
          </a:ln>
        </p:spPr>
      </p:pic>
      <p:sp>
        <p:nvSpPr>
          <p:cNvPr id="158" name="Google Shape;153;p21"/>
          <p:cNvSpPr/>
          <p:nvPr/>
        </p:nvSpPr>
        <p:spPr>
          <a:xfrm>
            <a:off x="8644320" y="1784520"/>
            <a:ext cx="2700000" cy="496080"/>
          </a:xfrm>
          <a:prstGeom prst="rect">
            <a:avLst/>
          </a:prstGeom>
          <a:solidFill>
            <a:schemeClr val="dk1"/>
          </a:solidFill>
          <a:ln w="12700">
            <a:solidFill>
              <a:srgbClr val="4472c4"/>
            </a:solidFill>
            <a:miter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8000" rIns="18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ko-KR" sz="1600" spc="-1" strike="noStrike">
                <a:solidFill>
                  <a:schemeClr val="lt1"/>
                </a:solidFill>
                <a:latin typeface="Trebuchet MS"/>
                <a:ea typeface="Trebuchet MS"/>
              </a:rPr>
              <a:t>기대 효과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159" name="Google Shape;154;p21"/>
          <p:cNvSpPr/>
          <p:nvPr/>
        </p:nvSpPr>
        <p:spPr>
          <a:xfrm rot="5400000">
            <a:off x="6756840" y="4159080"/>
            <a:ext cx="3249000" cy="251280"/>
          </a:xfrm>
          <a:prstGeom prst="triangle">
            <a:avLst>
              <a:gd name="adj" fmla="val 50000"/>
            </a:avLst>
          </a:prstGeom>
          <a:solidFill>
            <a:srgbClr val="d8d8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Google Shape;155;p21"/>
          <p:cNvSpPr/>
          <p:nvPr/>
        </p:nvSpPr>
        <p:spPr>
          <a:xfrm>
            <a:off x="8645040" y="2361600"/>
            <a:ext cx="2699280" cy="4178160"/>
          </a:xfrm>
          <a:prstGeom prst="rect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72000" rIns="72000" tIns="72000" bIns="72000" anchor="ctr">
            <a:noAutofit/>
          </a:bodyPr>
          <a:p>
            <a:pPr marL="182520" indent="-182520">
              <a:lnSpc>
                <a:spcPct val="100000"/>
              </a:lnSpc>
              <a:buClr>
                <a:srgbClr val="1f497d"/>
              </a:buClr>
              <a:buFont typeface="Noto Sans Symbols"/>
              <a:buChar char="▪"/>
            </a:pPr>
            <a:r>
              <a:rPr b="0" lang="ko-KR" sz="1200" spc="-1" strike="noStrike">
                <a:solidFill>
                  <a:srgbClr val="000000"/>
                </a:solidFill>
                <a:latin typeface="Arial"/>
                <a:ea typeface="Arial"/>
              </a:rPr>
              <a:t>전국 관광정보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-KR" sz="1200" spc="-1" strike="noStrike">
                <a:solidFill>
                  <a:srgbClr val="000000"/>
                </a:solidFill>
                <a:latin typeface="Arial"/>
                <a:ea typeface="Arial"/>
              </a:rPr>
              <a:t>지역 정보에 대한 체계적인 관리 가능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  <a:p>
            <a:pPr marL="176040" indent="-17604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1200" spc="-1" strike="noStrike">
                <a:solidFill>
                  <a:srgbClr val="000000"/>
                </a:solidFill>
                <a:latin typeface="Arial"/>
                <a:ea typeface="Arial"/>
              </a:rPr>
              <a:t>맞춤형 가이드북 제공을 통한 관광객 유치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  <a:p>
            <a:pPr marL="176040" indent="-17604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1200" spc="-1" strike="noStrike">
                <a:solidFill>
                  <a:srgbClr val="000000"/>
                </a:solidFill>
                <a:latin typeface="Arial"/>
                <a:ea typeface="Arial"/>
              </a:rPr>
              <a:t>여행 장려로 지역 경제 활성화 촉진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  <a:p>
            <a:pPr marL="176040" indent="-17604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1200" spc="-1" strike="noStrike">
                <a:solidFill>
                  <a:srgbClr val="000000"/>
                </a:solidFill>
                <a:latin typeface="Arial"/>
                <a:ea typeface="Arial"/>
              </a:rPr>
              <a:t>관광 관련 확장형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SW</a:t>
            </a:r>
            <a:r>
              <a:rPr b="0" lang="ko-KR" sz="1200" spc="-1" strike="noStrike">
                <a:solidFill>
                  <a:srgbClr val="000000"/>
                </a:solidFill>
                <a:latin typeface="Arial"/>
                <a:ea typeface="Arial"/>
              </a:rPr>
              <a:t>로 개발 및 매출 발생 가능 관련 데이터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lang="ko-KR" sz="1200" spc="-1" strike="noStrike">
                <a:solidFill>
                  <a:srgbClr val="000000"/>
                </a:solidFill>
                <a:latin typeface="Arial"/>
                <a:ea typeface="Arial"/>
              </a:rPr>
              <a:t>광고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-KR" sz="1200" spc="-1" strike="noStrike">
                <a:solidFill>
                  <a:srgbClr val="000000"/>
                </a:solidFill>
                <a:latin typeface="Arial"/>
                <a:ea typeface="Arial"/>
              </a:rPr>
              <a:t>관광상품 중개 등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b="0" lang="ko-KR" sz="1200" spc="-1" strike="noStrike">
                <a:solidFill>
                  <a:srgbClr val="000000"/>
                </a:solidFill>
                <a:latin typeface="Arial"/>
                <a:ea typeface="Arial"/>
              </a:rPr>
              <a:t>구매 및 렌탈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-KR" sz="1200" spc="-1" strike="noStrike">
                <a:solidFill>
                  <a:srgbClr val="000000"/>
                </a:solidFill>
                <a:latin typeface="Arial"/>
                <a:ea typeface="Arial"/>
              </a:rPr>
              <a:t>활용 가능 제품으로 매출 발생 가능</a:t>
            </a:r>
            <a:endParaRPr b="0" lang="en-US" sz="12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맑은 고딕"/>
            </a:endParaRPr>
          </a:p>
          <a:p>
            <a:pPr marL="176040" indent="-17604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1200" spc="-1" strike="noStrike">
                <a:solidFill>
                  <a:srgbClr val="000000"/>
                </a:solidFill>
                <a:latin typeface="Arial"/>
                <a:ea typeface="Arial"/>
              </a:rPr>
              <a:t>데이터 관련 전문가 양성 가능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-KR" sz="1200" spc="-1" strike="noStrike">
                <a:solidFill>
                  <a:srgbClr val="000000"/>
                </a:solidFill>
                <a:latin typeface="Arial"/>
                <a:ea typeface="Arial"/>
              </a:rPr>
              <a:t>관광 관련 산업 활성화 기대</a:t>
            </a:r>
            <a:endParaRPr b="0" lang="en-US" sz="1200" spc="-1" strike="noStrike">
              <a:latin typeface="맑은 고딕"/>
            </a:endParaRPr>
          </a:p>
        </p:txBody>
      </p:sp>
      <p:sp>
        <p:nvSpPr>
          <p:cNvPr id="161" name="Google Shape;157;p21"/>
          <p:cNvSpPr/>
          <p:nvPr/>
        </p:nvSpPr>
        <p:spPr>
          <a:xfrm>
            <a:off x="479520" y="4017240"/>
            <a:ext cx="1919520" cy="897120"/>
          </a:xfrm>
          <a:prstGeom prst="rect">
            <a:avLst/>
          </a:prstGeom>
          <a:solidFill>
            <a:schemeClr val="lt1"/>
          </a:solidFill>
          <a:ln w="12700">
            <a:solidFill>
              <a:srgbClr val="ffc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ko-KR" sz="1400" spc="-1" strike="noStrike">
                <a:solidFill>
                  <a:schemeClr val="dk1"/>
                </a:solidFill>
                <a:latin typeface="Arial"/>
                <a:ea typeface="Arial"/>
              </a:rPr>
              <a:t>관련 연구 논문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62" name="Google Shape;158;p21"/>
          <p:cNvSpPr/>
          <p:nvPr/>
        </p:nvSpPr>
        <p:spPr>
          <a:xfrm>
            <a:off x="2536560" y="4081680"/>
            <a:ext cx="1724400" cy="832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c647"/>
              </a:gs>
              <a:gs pos="100000">
                <a:srgbClr val="ffc600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15000"/>
              </a:lnSpc>
            </a:pPr>
            <a:r>
              <a:rPr b="1" lang="ko-KR" sz="1200" spc="-1" strike="noStrike">
                <a:solidFill>
                  <a:schemeClr val="dk1"/>
                </a:solidFill>
                <a:latin typeface="Arial"/>
                <a:ea typeface="Arial"/>
              </a:rPr>
              <a:t>관광지 이미지와 인식차이 </a:t>
            </a:r>
            <a:r>
              <a:rPr b="1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/ </a:t>
            </a:r>
            <a:r>
              <a:rPr b="1" lang="ko-KR" sz="1200" spc="-1" strike="noStrike">
                <a:solidFill>
                  <a:schemeClr val="dk1"/>
                </a:solidFill>
                <a:latin typeface="Arial"/>
                <a:ea typeface="Arial"/>
              </a:rPr>
              <a:t>관광단지의 효율적 개발 방안에 대한 연구 논문 참고</a:t>
            </a:r>
            <a:endParaRPr b="0" lang="en-US" sz="12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3. </a:t>
            </a:r>
            <a:r>
              <a:rPr b="1" lang="ko-KR" sz="2800" spc="-1" strike="noStrike">
                <a:solidFill>
                  <a:schemeClr val="dk1"/>
                </a:solidFill>
                <a:latin typeface="Arial"/>
                <a:ea typeface="Arial"/>
              </a:rPr>
              <a:t>프로젝트 추진 방법론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79520" y="972360"/>
            <a:ext cx="10981800" cy="6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ko-KR" sz="2000" spc="-1" strike="noStrike">
                <a:solidFill>
                  <a:schemeClr val="dk1"/>
                </a:solidFill>
                <a:latin typeface="Arial"/>
                <a:ea typeface="Arial"/>
              </a:rPr>
              <a:t>본 프로젝트에서는 빅데이터 분석 방법론을 사용하며</a:t>
            </a:r>
            <a:r>
              <a:rPr b="1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, </a:t>
            </a:r>
            <a:r>
              <a:rPr b="1" lang="ko-KR" sz="2000" spc="-1" strike="noStrike">
                <a:solidFill>
                  <a:schemeClr val="dk1"/>
                </a:solidFill>
                <a:latin typeface="Arial"/>
                <a:ea typeface="Arial"/>
              </a:rPr>
              <a:t>각 단계별 산출물 작업으로 원활한 커뮤니테이션을 이루도록 할 것입니다</a:t>
            </a:r>
            <a:r>
              <a:rPr b="1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latin typeface="맑은 고딕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1321200" y="2243880"/>
            <a:ext cx="1837440" cy="21819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-KR" sz="1100" spc="-1" strike="noStrike">
                <a:solidFill>
                  <a:srgbClr val="444444"/>
                </a:solidFill>
                <a:latin typeface="se-nanumgothic"/>
                <a:ea typeface="Arial"/>
              </a:rPr>
              <a:t>프로젝트 진행을 위해 비즈니스에 대한 충분한 이해와 도메인 문제점 파악</a:t>
            </a:r>
            <a:endParaRPr b="0" lang="en-US" sz="1100" spc="-1" strike="noStrike"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비즈니스 이해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비즈니스 자료조사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프로세스 범위설정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데이터 분석 프로젝트 정의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프로젝트 수행 계획 수립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데이터 분석 위험 식별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위험 대응계획수립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3200400" y="2241000"/>
            <a:ext cx="2221560" cy="21819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요구사항에 맞는 데이터를 정의하고 데이터 수집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데이터 스토어 설계 과정</a:t>
            </a:r>
            <a:endParaRPr b="0" lang="en-US" sz="1000" spc="-1" strike="noStrike">
              <a:latin typeface="맑은 고딕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데이터정의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데이터획득방안수립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정형데이터스토어 설계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비정형데이터스토어 설계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데이터 수집 및 저장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데이터 정합성 검증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5493240" y="2241000"/>
            <a:ext cx="2525760" cy="21819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데이터 구조 및 화면 개발</a:t>
            </a:r>
            <a:endParaRPr b="0" lang="en-US" sz="1000" spc="-1" strike="noStrike"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비즈니스 룰 확인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분석용데이터 셑 준비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텍스트 데이터 확인 및 추출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텍스트 데이터 분석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탐색적데이터 분석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데이터 시각화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데이터분할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데이터모델링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모델 적용 및 운영방안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모델 평가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모델 검증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8095680" y="2241000"/>
            <a:ext cx="1484280" cy="21819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구현된 화면 결과에 대한 통합 테스트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1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데이터 검증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b="1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진행</a:t>
            </a:r>
            <a:endParaRPr b="0" lang="en-US" sz="1000" spc="-1" strike="noStrike"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시스템 분석 및 설계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시스템 구현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시스템테스트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시스템 운영계획</a:t>
            </a:r>
            <a:endParaRPr b="0" lang="en-US" sz="1000" spc="-1" strike="noStrike">
              <a:latin typeface="맑은 고딕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맑은 고딕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9672480" y="2241000"/>
            <a:ext cx="1321560" cy="21819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결과 정리 및 완료보고서 작성</a:t>
            </a:r>
            <a:endParaRPr b="0" lang="en-US" sz="1000" spc="-1" strike="noStrike">
              <a:latin typeface="맑은 고딕"/>
            </a:endParaRPr>
          </a:p>
          <a:p>
            <a:pPr marL="171360" indent="-108000"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모델발전 계획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프로젝트 성과 평가</a:t>
            </a:r>
            <a:endParaRPr b="0" lang="en-US" sz="10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ko-KR" sz="1000" spc="-1" strike="noStrike">
                <a:solidFill>
                  <a:srgbClr val="000000"/>
                </a:solidFill>
                <a:latin typeface="Arial"/>
                <a:ea typeface="Arial"/>
              </a:rPr>
              <a:t>프로젝트 종료</a:t>
            </a:r>
            <a:endParaRPr b="0" lang="en-US" sz="1000" spc="-1" strike="noStrike">
              <a:latin typeface="맑은 고딕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3200400" y="1724760"/>
            <a:ext cx="2221560" cy="430920"/>
          </a:xfrm>
          <a:prstGeom prst="homePlate">
            <a:avLst>
              <a:gd name="adj" fmla="val 20674"/>
            </a:avLst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chemeClr val="lt2"/>
                </a:solidFill>
                <a:latin typeface="Arial"/>
                <a:ea typeface="Arial"/>
              </a:rPr>
              <a:t>Data Preparartion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5493240" y="1724760"/>
            <a:ext cx="2525760" cy="430920"/>
          </a:xfrm>
          <a:prstGeom prst="homePlate">
            <a:avLst>
              <a:gd name="adj" fmla="val 29041"/>
            </a:avLst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chemeClr val="lt2"/>
                </a:solidFill>
                <a:latin typeface="Arial"/>
                <a:ea typeface="Arial"/>
              </a:rPr>
              <a:t>Data Analyzing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9672480" y="1724760"/>
            <a:ext cx="1321560" cy="430920"/>
          </a:xfrm>
          <a:prstGeom prst="homePlate">
            <a:avLst>
              <a:gd name="adj" fmla="val 13686"/>
            </a:avLst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chemeClr val="lt2"/>
                </a:solidFill>
                <a:latin typeface="Arial"/>
                <a:ea typeface="Arial"/>
              </a:rPr>
              <a:t>Deploying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8095680" y="1724760"/>
            <a:ext cx="1484280" cy="430920"/>
          </a:xfrm>
          <a:prstGeom prst="homePlate">
            <a:avLst>
              <a:gd name="adj" fmla="val 16571"/>
            </a:avLst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chemeClr val="lt2"/>
                </a:solidFill>
                <a:latin typeface="Arial"/>
                <a:ea typeface="Arial"/>
              </a:rPr>
              <a:t>System Developing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1299960" y="1724760"/>
            <a:ext cx="1807920" cy="430920"/>
          </a:xfrm>
          <a:prstGeom prst="homePlate">
            <a:avLst>
              <a:gd name="adj" fmla="val 18995"/>
            </a:avLst>
          </a:prstGeom>
          <a:gradFill rotWithShape="0">
            <a:gsLst>
              <a:gs pos="0">
                <a:srgbClr val="70a5da"/>
              </a:gs>
              <a:gs pos="100000">
                <a:srgbClr val="539bdb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chemeClr val="lt2"/>
                </a:solidFill>
                <a:latin typeface="Arial"/>
                <a:ea typeface="Arial"/>
              </a:rPr>
              <a:t>Planning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461880" y="2242440"/>
            <a:ext cx="802080" cy="218196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fafaf"/>
              </a:gs>
              <a:gs pos="100000">
                <a:srgbClr val="a5a5a5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36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ko-KR" sz="1400" spc="-1" strike="noStrike">
                <a:solidFill>
                  <a:srgbClr val="ffffff"/>
                </a:solidFill>
                <a:latin typeface="Arial"/>
                <a:ea typeface="Arial"/>
              </a:rPr>
              <a:t>주요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Task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461880" y="4536720"/>
            <a:ext cx="802080" cy="191016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afafaf"/>
              </a:gs>
              <a:gs pos="100000">
                <a:srgbClr val="a5a5a5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36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ko-KR" sz="1400" spc="-1" strike="noStrike">
                <a:solidFill>
                  <a:srgbClr val="ffffff"/>
                </a:solidFill>
                <a:latin typeface="Arial"/>
                <a:ea typeface="Arial"/>
              </a:rPr>
              <a:t>주요 </a:t>
            </a:r>
            <a:endParaRPr b="0" lang="en-US" sz="1400" spc="-1" strike="noStrike">
              <a:latin typeface="맑은 고딕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ko-KR" sz="1400" spc="-1" strike="noStrike">
                <a:solidFill>
                  <a:srgbClr val="ffffff"/>
                </a:solidFill>
                <a:latin typeface="Arial"/>
                <a:ea typeface="Arial"/>
              </a:rPr>
              <a:t>산출물</a:t>
            </a:r>
            <a:endParaRPr b="0" lang="en-US" sz="1400" spc="-1" strike="noStrike">
              <a:latin typeface="맑은 고딕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321200" y="4536720"/>
            <a:ext cx="1837440" cy="19101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비즈니스이해 및 도메인 문제점</a:t>
            </a: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프로젝트 범위 정의서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(SOW)(Statement Of Work)</a:t>
            </a:r>
            <a:endParaRPr b="0" lang="en-US" sz="7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프로젝트정의서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모델운영이미지설계서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모델평가기준</a:t>
            </a: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프로젝트수행계획서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, WBS(Work Breakdown Structure)</a:t>
            </a:r>
            <a:endParaRPr b="0" lang="en-US" sz="7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식별된 위험 목록</a:t>
            </a: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위험관리계획서</a:t>
            </a:r>
            <a:endParaRPr b="0" lang="en-US" sz="700" spc="-1" strike="noStrike">
              <a:latin typeface="맑은 고딕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3200400" y="4533120"/>
            <a:ext cx="2221560" cy="19101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데이터정의서</a:t>
            </a: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데이터 획득계획서</a:t>
            </a:r>
            <a:endParaRPr b="0" lang="en-US" sz="7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정형데이터스토어설계서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데이터매핑정의서</a:t>
            </a: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비정형데이터스토어설계서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데이터매핑정의서</a:t>
            </a:r>
            <a:endParaRPr b="0" lang="en-US" sz="7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수집된 분석용데이터</a:t>
            </a: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데이터정합성 점검 보고서</a:t>
            </a:r>
            <a:endParaRPr b="0" lang="en-US" sz="700" spc="-1" strike="noStrike">
              <a:latin typeface="맑은 고딕"/>
            </a:endParaRPr>
          </a:p>
          <a:p>
            <a:pPr marL="171360" indent="-108000">
              <a:lnSpc>
                <a:spcPct val="100000"/>
              </a:lnSpc>
              <a:tabLst>
                <a:tab algn="l" pos="0"/>
              </a:tabLst>
            </a:pPr>
            <a:endParaRPr b="0" lang="en-US" sz="700" spc="-1" strike="noStrike">
              <a:latin typeface="맑은 고딕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5493240" y="4533120"/>
            <a:ext cx="2525760" cy="19101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비즈니스룰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분석에 필요한 데이터범위</a:t>
            </a: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분석용 데이터셑</a:t>
            </a:r>
            <a:endParaRPr b="0" lang="en-US" sz="7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분석용 텍스트 데이터</a:t>
            </a: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텍스트 분석보고서</a:t>
            </a:r>
            <a:endParaRPr b="0" lang="en-US" sz="7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데이터탐색보고서</a:t>
            </a: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데이터시각화보고서</a:t>
            </a:r>
            <a:endParaRPr b="0" lang="en-US" sz="7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훈련용데이터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테스트용데이터</a:t>
            </a: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모델링결과보고서</a:t>
            </a: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알고리즘설명서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모니터링방안</a:t>
            </a:r>
            <a:endParaRPr b="0" lang="en-US" sz="7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모델평가보고서</a:t>
            </a: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모델검증보고서</a:t>
            </a:r>
            <a:endParaRPr b="0" lang="en-US" sz="700" spc="-1" strike="noStrike">
              <a:latin typeface="맑은 고딕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9672480" y="4533120"/>
            <a:ext cx="1321560" cy="19101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모델 발전계획서</a:t>
            </a:r>
            <a:endParaRPr b="0" lang="en-US" sz="7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프로젝트 성과 평가서</a:t>
            </a: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프로젝트 최종 보고서</a:t>
            </a:r>
            <a:endParaRPr b="0" lang="en-US" sz="700" spc="-1" strike="noStrike">
              <a:latin typeface="맑은 고딕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8090280" y="4533120"/>
            <a:ext cx="1484280" cy="191016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e6e6e6"/>
              </a:gs>
              <a:gs pos="100000">
                <a:srgbClr val="f2f2f2"/>
              </a:gs>
            </a:gsLst>
            <a:lin ang="5400000"/>
          </a:gradFill>
          <a:ln w="9525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시스템분석및 설계서</a:t>
            </a: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구현시스템</a:t>
            </a:r>
            <a:endParaRPr b="0" lang="en-US" sz="7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시스템테스트결과보고서</a:t>
            </a:r>
            <a:endParaRPr b="0" lang="en-US" sz="700" spc="-1" strike="noStrike">
              <a:latin typeface="맑은 고딕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Noto Sans Symbols"/>
              <a:buChar char="▪"/>
            </a:pP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운영자매뉴얼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사용자매뉴얼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b="0" lang="ko-KR" sz="700" spc="-1" strike="noStrike">
                <a:solidFill>
                  <a:srgbClr val="000000"/>
                </a:solidFill>
                <a:latin typeface="Arial"/>
                <a:ea typeface="Arial"/>
              </a:rPr>
              <a:t>시스템운영계획서</a:t>
            </a:r>
            <a:endParaRPr b="0" lang="en-US" sz="7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4. </a:t>
            </a:r>
            <a:r>
              <a:rPr b="1" lang="ko-KR" sz="2800" spc="-1" strike="noStrike">
                <a:solidFill>
                  <a:schemeClr val="dk1"/>
                </a:solidFill>
                <a:latin typeface="Arial"/>
                <a:ea typeface="Arial"/>
              </a:rPr>
              <a:t>프로젝트 조직 및 역할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79520" y="972360"/>
            <a:ext cx="10981800" cy="6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ko-KR" sz="2000" spc="-1" strike="noStrike">
                <a:solidFill>
                  <a:schemeClr val="dk1"/>
                </a:solidFill>
                <a:latin typeface="Arial"/>
                <a:ea typeface="Arial"/>
              </a:rPr>
              <a:t>조장 박병준을 전체 리더로 본 시스템 구축이 진행되며</a:t>
            </a:r>
            <a:r>
              <a:rPr b="1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, </a:t>
            </a:r>
            <a:r>
              <a:rPr b="1" lang="ko-KR" sz="2000" spc="-1" strike="noStrike">
                <a:solidFill>
                  <a:schemeClr val="dk1"/>
                </a:solidFill>
                <a:latin typeface="Arial"/>
                <a:ea typeface="Arial"/>
              </a:rPr>
              <a:t>투입 인력별 역할은 아래와 같습니다</a:t>
            </a:r>
            <a:r>
              <a:rPr b="1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latin typeface="맑은 고딕"/>
            </a:endParaRPr>
          </a:p>
        </p:txBody>
      </p:sp>
      <p:cxnSp>
        <p:nvCxnSpPr>
          <p:cNvPr id="184" name="Google Shape;188;p23"/>
          <p:cNvCxnSpPr/>
          <p:nvPr/>
        </p:nvCxnSpPr>
        <p:spPr>
          <a:xfrm>
            <a:off x="2049120" y="2132640"/>
            <a:ext cx="7877160" cy="720"/>
          </a:xfrm>
          <a:prstGeom prst="straightConnector1">
            <a:avLst/>
          </a:prstGeom>
          <a:ln w="9525">
            <a:solidFill>
              <a:srgbClr val="a5a5a5"/>
            </a:solidFill>
            <a:prstDash val="dash"/>
            <a:miter/>
          </a:ln>
        </p:spPr>
      </p:cxnSp>
      <p:sp>
        <p:nvSpPr>
          <p:cNvPr id="185" name="Google Shape;189;p23"/>
          <p:cNvSpPr/>
          <p:nvPr/>
        </p:nvSpPr>
        <p:spPr>
          <a:xfrm>
            <a:off x="5069520" y="1630800"/>
            <a:ext cx="22341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ko-KR" sz="1800" spc="-1" strike="noStrike">
                <a:solidFill>
                  <a:schemeClr val="dk1"/>
                </a:solidFill>
                <a:latin typeface="Arial"/>
                <a:ea typeface="Arial"/>
              </a:rPr>
              <a:t>프로젝트 조직도</a:t>
            </a:r>
            <a:endParaRPr b="0" lang="en-US" sz="1800" spc="-1" strike="noStrike">
              <a:latin typeface="맑은 고딕"/>
            </a:endParaRPr>
          </a:p>
        </p:txBody>
      </p:sp>
      <p:grpSp>
        <p:nvGrpSpPr>
          <p:cNvPr id="186" name="Google Shape;192;p23"/>
          <p:cNvGrpSpPr/>
          <p:nvPr/>
        </p:nvGrpSpPr>
        <p:grpSpPr>
          <a:xfrm>
            <a:off x="2470680" y="2251440"/>
            <a:ext cx="6977160" cy="3696480"/>
            <a:chOff x="2470680" y="2251440"/>
            <a:chExt cx="6977160" cy="3696480"/>
          </a:xfrm>
        </p:grpSpPr>
        <p:grpSp>
          <p:nvGrpSpPr>
            <p:cNvPr id="187" name="Google Shape;193;p23"/>
            <p:cNvGrpSpPr/>
            <p:nvPr/>
          </p:nvGrpSpPr>
          <p:grpSpPr>
            <a:xfrm>
              <a:off x="4671000" y="2251440"/>
              <a:ext cx="2634120" cy="1286640"/>
              <a:chOff x="4671000" y="2251440"/>
              <a:chExt cx="2634120" cy="1286640"/>
            </a:xfrm>
          </p:grpSpPr>
          <p:sp>
            <p:nvSpPr>
              <p:cNvPr id="188" name="Google Shape;194;p23"/>
              <p:cNvSpPr/>
              <p:nvPr/>
            </p:nvSpPr>
            <p:spPr>
              <a:xfrm>
                <a:off x="4671000" y="2753640"/>
                <a:ext cx="2632320" cy="784440"/>
              </a:xfrm>
              <a:prstGeom prst="rect">
                <a:avLst/>
              </a:prstGeom>
              <a:noFill/>
              <a:ln w="19050">
                <a:solidFill>
                  <a:srgbClr val="bfbfb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ko-KR" sz="8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프로젝트 관리자</a:t>
                </a:r>
                <a:r>
                  <a:rPr b="0" lang="en-US" sz="8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(PM)</a:t>
                </a:r>
                <a:endParaRPr b="0" lang="en-US" sz="800" spc="-1" strike="noStrike">
                  <a:latin typeface="맑은 고딕"/>
                </a:endParaRPr>
              </a:p>
            </p:txBody>
          </p:sp>
          <p:sp>
            <p:nvSpPr>
              <p:cNvPr id="189" name="Google Shape;195;p23"/>
              <p:cNvSpPr/>
              <p:nvPr/>
            </p:nvSpPr>
            <p:spPr>
              <a:xfrm>
                <a:off x="4671000" y="2251440"/>
                <a:ext cx="2634120" cy="496800"/>
              </a:xfrm>
              <a:prstGeom prst="rect">
                <a:avLst/>
              </a:prstGeom>
              <a:solidFill>
                <a:srgbClr val="bfbfbf"/>
              </a:solidFill>
              <a:ln w="19050">
                <a:solidFill>
                  <a:srgbClr val="7f7f7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200" spc="-1" strike="noStrike">
                  <a:latin typeface="맑은 고딕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ko-KR" sz="12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박병준</a:t>
                </a:r>
                <a:endParaRPr b="0" lang="en-US" sz="1200" spc="-1" strike="noStrike">
                  <a:latin typeface="맑은 고딕"/>
                </a:endParaRPr>
              </a:p>
            </p:txBody>
          </p:sp>
        </p:grpSp>
        <p:cxnSp>
          <p:nvCxnSpPr>
            <p:cNvPr id="190" name="Google Shape;196;p23"/>
            <p:cNvCxnSpPr>
              <a:stCxn id="188" idx="2"/>
              <a:endCxn id="191" idx="0"/>
            </p:cNvCxnSpPr>
            <p:nvPr/>
          </p:nvCxnSpPr>
          <p:spPr>
            <a:xfrm flipH="1" rot="16200000">
              <a:off x="5425920" y="4099320"/>
              <a:ext cx="1123560" cy="10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f7f7f"/>
              </a:solidFill>
              <a:round/>
            </a:ln>
          </p:spPr>
        </p:cxnSp>
        <p:grpSp>
          <p:nvGrpSpPr>
            <p:cNvPr id="192" name="Google Shape;198;p23"/>
            <p:cNvGrpSpPr/>
            <p:nvPr/>
          </p:nvGrpSpPr>
          <p:grpSpPr>
            <a:xfrm>
              <a:off x="2470680" y="4661280"/>
              <a:ext cx="6977160" cy="1286640"/>
              <a:chOff x="2470680" y="4661280"/>
              <a:chExt cx="6977160" cy="1286640"/>
            </a:xfrm>
          </p:grpSpPr>
          <p:grpSp>
            <p:nvGrpSpPr>
              <p:cNvPr id="193" name="Google Shape;202;p23"/>
              <p:cNvGrpSpPr/>
              <p:nvPr/>
            </p:nvGrpSpPr>
            <p:grpSpPr>
              <a:xfrm>
                <a:off x="2470680" y="4661280"/>
                <a:ext cx="2231280" cy="1286640"/>
                <a:chOff x="2470680" y="4661280"/>
                <a:chExt cx="2231280" cy="1286640"/>
              </a:xfrm>
            </p:grpSpPr>
            <p:sp>
              <p:nvSpPr>
                <p:cNvPr id="194" name="Google Shape;203;p23"/>
                <p:cNvSpPr/>
                <p:nvPr/>
              </p:nvSpPr>
              <p:spPr>
                <a:xfrm>
                  <a:off x="2470680" y="5163480"/>
                  <a:ext cx="2229840" cy="784440"/>
                </a:xfrm>
                <a:prstGeom prst="rect">
                  <a:avLst/>
                </a:prstGeom>
                <a:noFill/>
                <a:ln w="19050">
                  <a:solidFill>
                    <a:srgbClr val="bfbfb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- </a:t>
                  </a:r>
                  <a:r>
                    <a:rPr b="0" lang="ko-KR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의료부문 분석 및 시각화</a:t>
                  </a:r>
                  <a:endParaRPr b="0" lang="en-US" sz="800" spc="-1" strike="noStrike">
                    <a:latin typeface="맑은 고딕"/>
                  </a:endParaRPr>
                </a:p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- </a:t>
                  </a:r>
                  <a:r>
                    <a:rPr b="0" lang="ko-KR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프로그램 개발</a:t>
                  </a: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, </a:t>
                  </a:r>
                  <a:r>
                    <a:rPr b="0" lang="ko-KR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품질 활동</a:t>
                  </a:r>
                  <a:endParaRPr b="0" lang="en-US" sz="800" spc="-1" strike="noStrike">
                    <a:latin typeface="맑은 고딕"/>
                  </a:endParaRPr>
                </a:p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- </a:t>
                  </a:r>
                  <a:r>
                    <a:rPr b="0" lang="ko-KR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작성된 프로그램 테스트 수행</a:t>
                  </a:r>
                  <a:endParaRPr b="0" lang="en-US" sz="800" spc="-1" strike="noStrike">
                    <a:latin typeface="맑은 고딕"/>
                  </a:endParaRPr>
                </a:p>
              </p:txBody>
            </p:sp>
            <p:sp>
              <p:nvSpPr>
                <p:cNvPr id="195" name="Google Shape;204;p23"/>
                <p:cNvSpPr/>
                <p:nvPr/>
              </p:nvSpPr>
              <p:spPr>
                <a:xfrm>
                  <a:off x="2470680" y="4661280"/>
                  <a:ext cx="2231280" cy="496800"/>
                </a:xfrm>
                <a:prstGeom prst="rect">
                  <a:avLst/>
                </a:prstGeom>
                <a:solidFill>
                  <a:srgbClr val="bfbfbf"/>
                </a:solidFill>
                <a:ln w="19050">
                  <a:solidFill>
                    <a:srgbClr val="7f7f7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en-US" sz="12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 </a:t>
                  </a:r>
                  <a:r>
                    <a:rPr b="1" lang="ko-KR" sz="12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허채범</a:t>
                  </a:r>
                  <a:endParaRPr b="0" lang="en-US" sz="1200" spc="-1" strike="noStrike">
                    <a:latin typeface="맑은 고딕"/>
                  </a:endParaRPr>
                </a:p>
              </p:txBody>
            </p:sp>
          </p:grpSp>
          <p:grpSp>
            <p:nvGrpSpPr>
              <p:cNvPr id="196" name="Google Shape;205;p23"/>
              <p:cNvGrpSpPr/>
              <p:nvPr/>
            </p:nvGrpSpPr>
            <p:grpSpPr>
              <a:xfrm>
                <a:off x="4872240" y="4661280"/>
                <a:ext cx="2231280" cy="1286640"/>
                <a:chOff x="4872240" y="4661280"/>
                <a:chExt cx="2231280" cy="1286640"/>
              </a:xfrm>
            </p:grpSpPr>
            <p:sp>
              <p:nvSpPr>
                <p:cNvPr id="197" name="Google Shape;206;p23"/>
                <p:cNvSpPr/>
                <p:nvPr/>
              </p:nvSpPr>
              <p:spPr>
                <a:xfrm>
                  <a:off x="4872240" y="5163480"/>
                  <a:ext cx="2229840" cy="784440"/>
                </a:xfrm>
                <a:prstGeom prst="rect">
                  <a:avLst/>
                </a:prstGeom>
                <a:noFill/>
                <a:ln w="19050">
                  <a:solidFill>
                    <a:srgbClr val="bfbfb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- </a:t>
                  </a:r>
                  <a:r>
                    <a:rPr b="0" lang="ko-KR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프로젝트 아키텍트 및 분석</a:t>
                  </a: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/</a:t>
                  </a:r>
                  <a:r>
                    <a:rPr b="0" lang="ko-KR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개발</a:t>
                  </a:r>
                  <a:endParaRPr b="0" lang="en-US" sz="800" spc="-1" strike="noStrike">
                    <a:latin typeface="맑은 고딕"/>
                  </a:endParaRPr>
                </a:p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- </a:t>
                  </a:r>
                  <a:r>
                    <a:rPr b="0" lang="ko-KR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프로젝트 서기</a:t>
                  </a:r>
                  <a:endParaRPr b="0" lang="en-US" sz="800" spc="-1" strike="noStrike">
                    <a:latin typeface="맑은 고딕"/>
                  </a:endParaRPr>
                </a:p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- </a:t>
                  </a:r>
                  <a:r>
                    <a:rPr b="0" lang="ko-KR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프로젝트 산출물 표준 수립</a:t>
                  </a:r>
                  <a:endParaRPr b="0" lang="en-US" sz="800" spc="-1" strike="noStrike">
                    <a:latin typeface="맑은 고딕"/>
                  </a:endParaRPr>
                </a:p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800" spc="-1" strike="noStrike">
                    <a:latin typeface="맑은 고딕"/>
                  </a:endParaRPr>
                </a:p>
              </p:txBody>
            </p:sp>
            <p:sp>
              <p:nvSpPr>
                <p:cNvPr id="191" name="Google Shape;197;p23"/>
                <p:cNvSpPr/>
                <p:nvPr/>
              </p:nvSpPr>
              <p:spPr>
                <a:xfrm>
                  <a:off x="4872240" y="4661280"/>
                  <a:ext cx="2231280" cy="496800"/>
                </a:xfrm>
                <a:prstGeom prst="rect">
                  <a:avLst/>
                </a:prstGeom>
                <a:solidFill>
                  <a:srgbClr val="bfbfbf"/>
                </a:solidFill>
                <a:ln w="19050">
                  <a:solidFill>
                    <a:srgbClr val="7f7f7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ko-KR" sz="12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신민수</a:t>
                  </a:r>
                  <a:endParaRPr b="0" lang="en-US" sz="1200" spc="-1" strike="noStrike">
                    <a:latin typeface="맑은 고딕"/>
                  </a:endParaRPr>
                </a:p>
              </p:txBody>
            </p:sp>
          </p:grpSp>
          <p:grpSp>
            <p:nvGrpSpPr>
              <p:cNvPr id="198" name="Google Shape;207;p23"/>
              <p:cNvGrpSpPr/>
              <p:nvPr/>
            </p:nvGrpSpPr>
            <p:grpSpPr>
              <a:xfrm>
                <a:off x="7216560" y="4661280"/>
                <a:ext cx="2231280" cy="1286640"/>
                <a:chOff x="7216560" y="4661280"/>
                <a:chExt cx="2231280" cy="1286640"/>
              </a:xfrm>
            </p:grpSpPr>
            <p:sp>
              <p:nvSpPr>
                <p:cNvPr id="199" name="Google Shape;208;p23"/>
                <p:cNvSpPr/>
                <p:nvPr/>
              </p:nvSpPr>
              <p:spPr>
                <a:xfrm>
                  <a:off x="7216560" y="5163480"/>
                  <a:ext cx="2229840" cy="784440"/>
                </a:xfrm>
                <a:prstGeom prst="rect">
                  <a:avLst/>
                </a:prstGeom>
                <a:noFill/>
                <a:ln w="19050">
                  <a:solidFill>
                    <a:srgbClr val="bfbfb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- </a:t>
                  </a:r>
                  <a:r>
                    <a:rPr b="0" lang="ko-KR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개발총괄</a:t>
                  </a: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(PL)</a:t>
                  </a:r>
                  <a:endParaRPr b="0" lang="en-US" sz="800" spc="-1" strike="noStrike">
                    <a:latin typeface="맑은 고딕"/>
                  </a:endParaRPr>
                </a:p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- </a:t>
                  </a:r>
                  <a:r>
                    <a:rPr b="0" lang="ko-KR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영양부문 개발총괄</a:t>
                  </a: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(PL)</a:t>
                  </a:r>
                  <a:endParaRPr b="0" lang="en-US" sz="800" spc="-1" strike="noStrike">
                    <a:latin typeface="맑은 고딕"/>
                  </a:endParaRPr>
                </a:p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- Database Administer</a:t>
                  </a:r>
                  <a:endParaRPr b="0" lang="en-US" sz="800" spc="-1" strike="noStrike">
                    <a:latin typeface="맑은 고딕"/>
                  </a:endParaRPr>
                </a:p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- </a:t>
                  </a:r>
                  <a:r>
                    <a:rPr b="0" lang="ko-KR" sz="8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데이터 분석 및 설계</a:t>
                  </a:r>
                  <a:endParaRPr b="0" lang="en-US" sz="800" spc="-1" strike="noStrike">
                    <a:latin typeface="맑은 고딕"/>
                  </a:endParaRPr>
                </a:p>
              </p:txBody>
            </p:sp>
            <p:sp>
              <p:nvSpPr>
                <p:cNvPr id="200" name="Google Shape;209;p23"/>
                <p:cNvSpPr/>
                <p:nvPr/>
              </p:nvSpPr>
              <p:spPr>
                <a:xfrm>
                  <a:off x="7216560" y="4661280"/>
                  <a:ext cx="2231280" cy="496800"/>
                </a:xfrm>
                <a:prstGeom prst="rect">
                  <a:avLst/>
                </a:prstGeom>
                <a:solidFill>
                  <a:srgbClr val="bfbfbf"/>
                </a:solidFill>
                <a:ln w="19050">
                  <a:solidFill>
                    <a:srgbClr val="7f7f7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ko-KR" sz="1200" spc="-1" strike="noStrike">
                      <a:solidFill>
                        <a:srgbClr val="000000"/>
                      </a:solidFill>
                      <a:latin typeface="Arial"/>
                      <a:ea typeface="Arial"/>
                    </a:rPr>
                    <a:t>이재상</a:t>
                  </a:r>
                  <a:endParaRPr b="0" lang="en-US" sz="1200" spc="-1" strike="noStrike">
                    <a:latin typeface="맑은 고딕"/>
                  </a:endParaRPr>
                </a:p>
              </p:txBody>
            </p:sp>
          </p:grpSp>
        </p:grpSp>
        <p:cxnSp>
          <p:nvCxnSpPr>
            <p:cNvPr id="201" name="Google Shape;212;p23"/>
            <p:cNvCxnSpPr>
              <a:stCxn id="188" idx="2"/>
              <a:endCxn id="195" idx="0"/>
            </p:cNvCxnSpPr>
            <p:nvPr/>
          </p:nvCxnSpPr>
          <p:spPr>
            <a:xfrm rot="5400000">
              <a:off x="4224960" y="2899440"/>
              <a:ext cx="1123560" cy="24012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f7f7f"/>
              </a:solidFill>
              <a:round/>
            </a:ln>
          </p:spPr>
        </p:cxnSp>
        <p:cxnSp>
          <p:nvCxnSpPr>
            <p:cNvPr id="202" name="Google Shape;212;p23"/>
            <p:cNvCxnSpPr>
              <a:stCxn id="188" idx="2"/>
              <a:endCxn id="200" idx="0"/>
            </p:cNvCxnSpPr>
            <p:nvPr/>
          </p:nvCxnSpPr>
          <p:spPr>
            <a:xfrm flipH="1" rot="16200000">
              <a:off x="6598080" y="2927160"/>
              <a:ext cx="1123560" cy="23454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f7f7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5. </a:t>
            </a:r>
            <a:r>
              <a:rPr b="1" lang="ko-KR" sz="2800" spc="-1" strike="noStrike">
                <a:solidFill>
                  <a:schemeClr val="dk1"/>
                </a:solidFill>
                <a:latin typeface="Arial"/>
                <a:ea typeface="Arial"/>
              </a:rPr>
              <a:t>프로젝트 일정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79520" y="972360"/>
            <a:ext cx="10981800" cy="6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ko-KR" sz="2000" spc="-1" strike="noStrike">
                <a:solidFill>
                  <a:schemeClr val="dk1"/>
                </a:solidFill>
                <a:latin typeface="Arial"/>
                <a:ea typeface="Arial"/>
              </a:rPr>
              <a:t>아래와 같이 프로젝트는 </a:t>
            </a:r>
            <a:r>
              <a:rPr b="1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8</a:t>
            </a:r>
            <a:r>
              <a:rPr b="1" lang="ko-KR" sz="2000" spc="-1" strike="noStrike">
                <a:solidFill>
                  <a:schemeClr val="dk1"/>
                </a:solidFill>
                <a:latin typeface="Arial"/>
                <a:ea typeface="Arial"/>
              </a:rPr>
              <a:t>주간 진행됩니다</a:t>
            </a:r>
            <a:r>
              <a:rPr b="1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latin typeface="맑은 고딕"/>
            </a:endParaRPr>
          </a:p>
        </p:txBody>
      </p:sp>
      <p:graphicFrame>
        <p:nvGraphicFramePr>
          <p:cNvPr id="205" name="표 4"/>
          <p:cNvGraphicFramePr/>
          <p:nvPr/>
        </p:nvGraphicFramePr>
        <p:xfrm>
          <a:off x="313200" y="1521000"/>
          <a:ext cx="9063000" cy="4946400"/>
        </p:xfrm>
        <a:graphic>
          <a:graphicData uri="http://schemas.openxmlformats.org/drawingml/2006/table">
            <a:tbl>
              <a:tblPr/>
              <a:tblGrid>
                <a:gridCol w="317880"/>
                <a:gridCol w="1918440"/>
                <a:gridCol w="396360"/>
                <a:gridCol w="407880"/>
                <a:gridCol w="218880"/>
                <a:gridCol w="407880"/>
                <a:gridCol w="218880"/>
                <a:gridCol w="407880"/>
                <a:gridCol w="218880"/>
                <a:gridCol w="407880"/>
                <a:gridCol w="218880"/>
                <a:gridCol w="407880"/>
                <a:gridCol w="218880"/>
                <a:gridCol w="407880"/>
                <a:gridCol w="218880"/>
                <a:gridCol w="407880"/>
                <a:gridCol w="218880"/>
                <a:gridCol w="339480"/>
                <a:gridCol w="218880"/>
                <a:gridCol w="1484640"/>
              </a:tblGrid>
              <a:tr h="2354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단계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태스크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0</a:t>
                      </a: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산출물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solidFill>
                      <a:srgbClr val="d6dce4"/>
                    </a:solidFill>
                  </a:tcPr>
                </a:tc>
              </a:tr>
              <a:tr h="23544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분석기획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(Planning)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235440">
                <a:tc rowSpan="3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비즈니스 이해 및 범위설정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요구사항정의서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23544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프로젝트 정의 및 계획설정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프로젝트수행계획서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,WBS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23544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프로젝트 위험계획 수립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위험목록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위험관리계획서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</a:tr>
              <a:tr h="23544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데이터준비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(Data Preperation)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235440">
                <a:tc rowSpan="3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필요데이터 정의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데이터정의서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획득계획서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23544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데이터스토어설계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정형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비정형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스토어설계서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매핑정의서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23544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데이터수집 및 정합성 검증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데이터 정합성검증보고서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</a:tr>
              <a:tr h="23544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데이터분석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(Data Analyzing)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235440">
                <a:tc rowSpan="5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분석용 데이터준비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분석용 데이터셑 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23544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텍스트 분석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텍스트분석보고서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23544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탐색적분석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데이터탐색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시각화보고서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23544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모델링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모델링결과보고서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23544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모델평가 및 검증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모델평가보고서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</a:tr>
              <a:tr h="23544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시스템 구현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(System developing)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235440">
                <a:tc row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설계 및 구현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구현시스템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23544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시스템테스트 및 운영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매뉴얼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사용자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운영자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b2b2b2"/>
                      </a:solidFill>
                    </a:lnB>
                    <a:noFill/>
                  </a:tcPr>
                </a:tc>
              </a:tr>
              <a:tr h="235440">
                <a:tc grid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평가및 전개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(Deploying)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b2b2b2"/>
                      </a:solidFill>
                    </a:lnL>
                    <a:lnR w="6480">
                      <a:solidFill>
                        <a:srgbClr val="b2b2b2"/>
                      </a:solidFill>
                    </a:lnR>
                    <a:lnT w="6480">
                      <a:solidFill>
                        <a:srgbClr val="b2b2b2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solidFill>
                      <a:srgbClr val="ffffcc"/>
                    </a:solidFill>
                  </a:tcPr>
                </a:tc>
              </a:tr>
              <a:tr h="235440">
                <a:tc rowSpan="2"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모델발전계획 수립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발전계획서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2379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프로젝트 평가 및 보고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11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</a:t>
                      </a:r>
                      <a:endParaRPr b="0" lang="en-US" sz="11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　완료보고서</a:t>
                      </a:r>
                      <a:endParaRPr b="0" lang="en-US" sz="9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6480">
                      <a:solidFill>
                        <a:srgbClr val="808080"/>
                      </a:solidFill>
                    </a:lnL>
                    <a:lnR w="6480">
                      <a:solidFill>
                        <a:srgbClr val="808080"/>
                      </a:solidFill>
                    </a:lnR>
                    <a:lnT w="6480">
                      <a:solidFill>
                        <a:srgbClr val="808080"/>
                      </a:solidFill>
                    </a:lnT>
                    <a:lnB w="648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06" name="그룹 8"/>
          <p:cNvGrpSpPr/>
          <p:nvPr/>
        </p:nvGrpSpPr>
        <p:grpSpPr>
          <a:xfrm>
            <a:off x="2735640" y="1865520"/>
            <a:ext cx="5102640" cy="4479120"/>
            <a:chOff x="2735640" y="1865520"/>
            <a:chExt cx="5102640" cy="4479120"/>
          </a:xfrm>
        </p:grpSpPr>
        <p:cxnSp>
          <p:nvCxnSpPr>
            <p:cNvPr id="207" name="Google Shape;226;p24"/>
            <p:cNvCxnSpPr/>
            <p:nvPr/>
          </p:nvCxnSpPr>
          <p:spPr>
            <a:xfrm>
              <a:off x="2735640" y="2086920"/>
              <a:ext cx="58320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08" name="Google Shape;226;p24"/>
            <p:cNvCxnSpPr/>
            <p:nvPr/>
          </p:nvCxnSpPr>
          <p:spPr>
            <a:xfrm>
              <a:off x="2735640" y="2340360"/>
              <a:ext cx="47988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09" name="Google Shape;226;p24"/>
            <p:cNvCxnSpPr/>
            <p:nvPr/>
          </p:nvCxnSpPr>
          <p:spPr>
            <a:xfrm>
              <a:off x="3088440" y="2798280"/>
              <a:ext cx="126828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10" name="Google Shape;226;p24"/>
            <p:cNvCxnSpPr/>
            <p:nvPr/>
          </p:nvCxnSpPr>
          <p:spPr>
            <a:xfrm>
              <a:off x="4272120" y="3953160"/>
              <a:ext cx="38880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11" name="Google Shape;226;p24"/>
            <p:cNvCxnSpPr/>
            <p:nvPr/>
          </p:nvCxnSpPr>
          <p:spPr>
            <a:xfrm>
              <a:off x="4568760" y="4177440"/>
              <a:ext cx="63468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12" name="Google Shape;226;p24"/>
            <p:cNvCxnSpPr/>
            <p:nvPr/>
          </p:nvCxnSpPr>
          <p:spPr>
            <a:xfrm>
              <a:off x="4568760" y="4476960"/>
              <a:ext cx="63468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13" name="Google Shape;226;p24"/>
            <p:cNvCxnSpPr/>
            <p:nvPr/>
          </p:nvCxnSpPr>
          <p:spPr>
            <a:xfrm>
              <a:off x="4750920" y="4682520"/>
              <a:ext cx="55908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14" name="Google Shape;226;p24"/>
            <p:cNvCxnSpPr/>
            <p:nvPr/>
          </p:nvCxnSpPr>
          <p:spPr>
            <a:xfrm>
              <a:off x="5309280" y="5162400"/>
              <a:ext cx="187380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15" name="Google Shape;226;p24"/>
            <p:cNvCxnSpPr/>
            <p:nvPr/>
          </p:nvCxnSpPr>
          <p:spPr>
            <a:xfrm>
              <a:off x="5309280" y="5418720"/>
              <a:ext cx="187380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16" name="Google Shape;226;p24"/>
            <p:cNvCxnSpPr/>
            <p:nvPr/>
          </p:nvCxnSpPr>
          <p:spPr>
            <a:xfrm>
              <a:off x="6843240" y="5645880"/>
              <a:ext cx="33984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17" name="Google Shape;226;p24"/>
            <p:cNvCxnSpPr/>
            <p:nvPr/>
          </p:nvCxnSpPr>
          <p:spPr>
            <a:xfrm>
              <a:off x="7359120" y="6063840"/>
              <a:ext cx="29592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18" name="Google Shape;226;p24"/>
            <p:cNvCxnSpPr/>
            <p:nvPr/>
          </p:nvCxnSpPr>
          <p:spPr>
            <a:xfrm>
              <a:off x="2970360" y="2532240"/>
              <a:ext cx="23076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19" name="Google Shape;226;p24"/>
            <p:cNvCxnSpPr/>
            <p:nvPr/>
          </p:nvCxnSpPr>
          <p:spPr>
            <a:xfrm>
              <a:off x="3590280" y="3530520"/>
              <a:ext cx="68256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20" name="Google Shape;226;p24"/>
            <p:cNvCxnSpPr/>
            <p:nvPr/>
          </p:nvCxnSpPr>
          <p:spPr>
            <a:xfrm>
              <a:off x="3510000" y="3287160"/>
              <a:ext cx="42192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21" name="Google Shape;226;p24"/>
            <p:cNvCxnSpPr/>
            <p:nvPr/>
          </p:nvCxnSpPr>
          <p:spPr>
            <a:xfrm>
              <a:off x="5202720" y="4937400"/>
              <a:ext cx="28440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22" name="Google Shape;226;p24"/>
            <p:cNvCxnSpPr/>
            <p:nvPr/>
          </p:nvCxnSpPr>
          <p:spPr>
            <a:xfrm>
              <a:off x="2735640" y="1865520"/>
              <a:ext cx="90792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23" name="Google Shape;226;p24"/>
            <p:cNvCxnSpPr/>
            <p:nvPr/>
          </p:nvCxnSpPr>
          <p:spPr>
            <a:xfrm>
              <a:off x="3088440" y="3034080"/>
              <a:ext cx="55512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24" name="Google Shape;226;p24"/>
            <p:cNvCxnSpPr/>
            <p:nvPr/>
          </p:nvCxnSpPr>
          <p:spPr>
            <a:xfrm>
              <a:off x="4272120" y="3746880"/>
              <a:ext cx="121500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25" name="Google Shape;226;p24"/>
            <p:cNvCxnSpPr/>
            <p:nvPr/>
          </p:nvCxnSpPr>
          <p:spPr>
            <a:xfrm>
              <a:off x="7359120" y="5857560"/>
              <a:ext cx="47952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  <p:cxnSp>
          <p:nvCxnSpPr>
            <p:cNvPr id="226" name="Google Shape;226;p24"/>
            <p:cNvCxnSpPr/>
            <p:nvPr/>
          </p:nvCxnSpPr>
          <p:spPr>
            <a:xfrm>
              <a:off x="7543080" y="6344280"/>
              <a:ext cx="295560" cy="720"/>
            </a:xfrm>
            <a:prstGeom prst="straightConnector1">
              <a:avLst/>
            </a:prstGeom>
            <a:ln w="28575">
              <a:solidFill>
                <a:srgbClr val="00b0f0"/>
              </a:solidFill>
              <a:round/>
              <a:headEnd len="med" type="oval" w="med"/>
              <a:tailEnd len="med" type="triangle" w="med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(</a:t>
            </a:r>
            <a:r>
              <a:rPr b="1" lang="ko-KR" sz="2800" spc="-1" strike="noStrike">
                <a:solidFill>
                  <a:schemeClr val="dk1"/>
                </a:solidFill>
                <a:latin typeface="Arial"/>
                <a:ea typeface="Arial"/>
              </a:rPr>
              <a:t>참조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)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79520" y="972360"/>
            <a:ext cx="10981800" cy="6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ko-KR" sz="2000" spc="-1" strike="noStrike">
                <a:solidFill>
                  <a:schemeClr val="dk1"/>
                </a:solidFill>
                <a:latin typeface="Arial"/>
                <a:ea typeface="Arial"/>
              </a:rPr>
              <a:t>세부 </a:t>
            </a:r>
            <a:r>
              <a:rPr b="1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WBS</a:t>
            </a:r>
            <a:endParaRPr b="0" lang="en-US" sz="2000" spc="-1" strike="noStrike">
              <a:latin typeface="맑은 고딕"/>
            </a:endParaRPr>
          </a:p>
        </p:txBody>
      </p:sp>
      <p:pic>
        <p:nvPicPr>
          <p:cNvPr id="229" name="그림 1" descr=""/>
          <p:cNvPicPr/>
          <p:nvPr/>
        </p:nvPicPr>
        <p:blipFill>
          <a:blip r:embed="rId1"/>
          <a:stretch/>
        </p:blipFill>
        <p:spPr>
          <a:xfrm>
            <a:off x="1145520" y="1379880"/>
            <a:ext cx="9660240" cy="535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79520" y="135000"/>
            <a:ext cx="10514880" cy="48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6. </a:t>
            </a:r>
            <a:r>
              <a:rPr b="1" lang="ko-KR" sz="2800" spc="-1" strike="noStrike">
                <a:solidFill>
                  <a:schemeClr val="dk1"/>
                </a:solidFill>
                <a:latin typeface="Arial"/>
                <a:ea typeface="Arial"/>
              </a:rPr>
              <a:t>예상 이슈</a:t>
            </a:r>
            <a:endParaRPr b="0" lang="en-US" sz="2800" spc="-1" strike="noStrike">
              <a:latin typeface="맑은 고딕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79520" y="972360"/>
            <a:ext cx="10981800" cy="6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ko-KR" sz="2000" spc="-1" strike="noStrike">
                <a:solidFill>
                  <a:schemeClr val="dk1"/>
                </a:solidFill>
                <a:latin typeface="Arial"/>
                <a:ea typeface="Arial"/>
              </a:rPr>
              <a:t>시스템 구축 과정에서 아래와 같은 </a:t>
            </a:r>
            <a:r>
              <a:rPr b="1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2</a:t>
            </a:r>
            <a:r>
              <a:rPr b="1" lang="ko-KR" sz="2000" spc="-1" strike="noStrike">
                <a:solidFill>
                  <a:schemeClr val="dk1"/>
                </a:solidFill>
                <a:latin typeface="Arial"/>
                <a:ea typeface="Arial"/>
              </a:rPr>
              <a:t>가지 이슈가 예상되며</a:t>
            </a:r>
            <a:r>
              <a:rPr b="1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, </a:t>
            </a:r>
            <a:r>
              <a:rPr b="1" lang="ko-KR" sz="2000" spc="-1" strike="noStrike">
                <a:solidFill>
                  <a:schemeClr val="dk1"/>
                </a:solidFill>
                <a:latin typeface="Arial"/>
                <a:ea typeface="Arial"/>
              </a:rPr>
              <a:t>대응방안은 다음과 같습니다</a:t>
            </a:r>
            <a:r>
              <a:rPr b="1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latin typeface="맑은 고딕"/>
            </a:endParaRPr>
          </a:p>
        </p:txBody>
      </p:sp>
      <p:graphicFrame>
        <p:nvGraphicFramePr>
          <p:cNvPr id="232" name="Google Shape;239;p25"/>
          <p:cNvGraphicFramePr/>
          <p:nvPr/>
        </p:nvGraphicFramePr>
        <p:xfrm>
          <a:off x="698760" y="1892520"/>
          <a:ext cx="10695960" cy="3594240"/>
        </p:xfrm>
        <a:graphic>
          <a:graphicData uri="http://schemas.openxmlformats.org/drawingml/2006/table">
            <a:tbl>
              <a:tblPr/>
              <a:tblGrid>
                <a:gridCol w="638280"/>
                <a:gridCol w="5477760"/>
                <a:gridCol w="4580280"/>
              </a:tblGrid>
              <a:tr h="522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4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예상이슈</a:t>
                      </a:r>
                      <a:endParaRPr b="0" lang="en-US" sz="14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대응방안</a:t>
                      </a:r>
                      <a:endParaRPr b="0" lang="en-US" sz="14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932040">
                <a:tc>
                  <a:txBody>
                    <a:bodyPr lIns="45720" rIns="45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en-US" sz="1400" spc="-1" strike="noStrike">
                        <a:latin typeface="맑은 고딕"/>
                      </a:endParaRPr>
                    </a:p>
                  </a:txBody>
                  <a:tcPr anchor="ctr"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712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카테고리별 데이터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</a:t>
                      </a:r>
                      <a:r>
                        <a:rPr b="1" lang="ko-K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독립변수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) </a:t>
                      </a:r>
                      <a:r>
                        <a:rPr b="1" lang="ko-K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불균형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, </a:t>
                      </a:r>
                      <a:r>
                        <a:rPr b="1" lang="ko-K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음식점 정보에 치중되어 있음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b="0" lang="en-US" sz="14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93600" indent="-226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음식점 외에 다른 관광정보 추가</a:t>
                      </a:r>
                      <a:endParaRPr b="0" lang="en-US" sz="14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91800">
                <a:tc>
                  <a:txBody>
                    <a:bodyPr lIns="45720" rIns="45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b="0" lang="en-US" sz="1400" spc="-1" strike="noStrike">
                        <a:latin typeface="맑은 고딕"/>
                      </a:endParaRPr>
                    </a:p>
                  </a:txBody>
                  <a:tcPr anchor="ctr"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93600" indent="-226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400" spc="-1" strike="noStrike">
                        <a:latin typeface="맑은 고딕"/>
                      </a:endParaRPr>
                    </a:p>
                    <a:p>
                      <a:pPr marL="93600" indent="-226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POI </a:t>
                      </a:r>
                      <a:r>
                        <a:rPr b="1" lang="ko-K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분류 모델링시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학습시켜야 할 이미지 파일들이 방대함</a:t>
                      </a:r>
                      <a:endParaRPr b="0" lang="en-US" sz="14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93600" indent="-226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표본추출로 데이터의 양을 줄임</a:t>
                      </a:r>
                      <a:endParaRPr b="0" lang="en-US" sz="14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148760">
                <a:tc>
                  <a:txBody>
                    <a:bodyPr lIns="45720" rIns="457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b="0" lang="en-US" sz="1400" spc="-1" strike="noStrike">
                        <a:latin typeface="맑은 고딕"/>
                      </a:endParaRPr>
                    </a:p>
                  </a:txBody>
                  <a:tcPr anchor="ctr" marL="45720" marR="45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93600" indent="-226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POI </a:t>
                      </a:r>
                      <a:r>
                        <a:rPr b="1" lang="ko-K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예측 모델링시 관광 목적별 변수의 영향을 모두 반영하기 어려움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.</a:t>
                      </a:r>
                      <a:endParaRPr b="0" lang="en-US" sz="14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marL="93600" indent="-226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변수들에 다른 하이퍼파라미터와 가중치 부여</a:t>
                      </a:r>
                      <a:endParaRPr b="0" lang="en-US" sz="1400" spc="-1" strike="noStrike">
                        <a:latin typeface="맑은 고딕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Application>LibreOffice/7.4.1.2$Windows_X86_64 LibreOffice_project/3c58a8f3a960df8bc8fd77b461821e42c061c5f0</Application>
  <AppVersion>15.0000</AppVersion>
  <Words>1232</Words>
  <Paragraphs>599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description/>
  <dc:language>ko-KR</dc:language>
  <cp:lastModifiedBy/>
  <dcterms:modified xsi:type="dcterms:W3CDTF">2022-10-04T17:08:09Z</dcterms:modified>
  <cp:revision>66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와이드스크린</vt:lpwstr>
  </property>
  <property fmtid="{D5CDD505-2E9C-101B-9397-08002B2CF9AE}" pid="4" name="Slides">
    <vt:i4>10</vt:i4>
  </property>
</Properties>
</file>