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769AD-BDBF-4DA4-8154-FAD257DD7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164A4-8AEB-4727-9DB5-9CB1D4E8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51654-AF5E-4264-9175-44196145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0850B-33FC-464B-B639-BBCF9477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CCF27-10B0-4596-8607-512DDA50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2941D-2678-45DA-9FE5-26DC6C18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1BDC4E-3031-4A00-91C9-805BAF5F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740D6-B76B-4F0A-9038-F8EFCCCA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EBCC7-927E-4030-8263-E462925C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77ABF-160A-441D-B820-529E4F8D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0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7B459D-9473-4212-8E18-6AD9349A4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1E004-1C8B-4299-95DC-1BFE0747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EADC-3293-44D8-A987-F39A3022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D10AA-55DB-4619-ACF7-0231DCEA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89BD5-016C-47C4-A5B9-216F2172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29395-0910-4BBA-9F1A-E2254279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3BA85-A300-438B-8F93-67C773F7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79C18-C4F3-4B68-8207-3D242CAD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BC86D-AC06-48A2-BB24-E4615A92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3DA67-EE61-44C8-B5F9-843A05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6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AE697-1461-429C-85A8-5DD857E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C8B90-6A92-40F7-9601-9B5FC243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ABA08-2605-46CA-916C-F48578FF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91A4C-62DE-4B97-9D10-4ABB38F1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88B5A-9DE1-4AA8-A5FA-61553637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7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4070-1231-44AF-AD28-DF6ED142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DD8DF-60B2-494E-96E3-F5A807F40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82940-2ECB-4C71-80CC-FCA9F12A8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AA9F9-EEEE-4AD0-93A9-4CA1BDCD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C8609-3433-4E0A-844B-312A6D49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BE3E2-8D5E-4E0B-AE52-7247055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4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13DD5-55DE-4697-A6E5-C523A687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C6C12-B9C1-46C0-AF04-B383EAAE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EFB8A-1B7C-4EBD-9247-5B517A2F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DCB0B-D061-421B-A894-7AADB8AB3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17D47D-6857-4FAC-9741-C9F73ECF9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4071D0-0CEC-49FA-9BAE-E33EEB3F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4E97C-9CB8-4332-B476-9E2B39CA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9178F-2E57-4417-973B-AC802BDA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95F5A-C474-4813-B9F9-ED3F2DEA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043F71-00D8-47FB-86DC-03EBA6F0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02C3A5-82B4-42EA-9540-707C16F0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3C9375-B4B9-4862-ACF1-21C42C5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D06E4E-44FA-4156-8617-C5B43747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4B69F7-0531-4DCB-B73B-EE44854A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9CE00E-368B-4F2B-81A6-2A851E54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8813-9815-48BA-AD57-5B4AE8E0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A31DE-FFF6-47E3-83D7-03E3462A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EC9C3-8CE3-4BF9-8FFB-0BB219D3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1A8E4-25C8-4878-8CED-5078EA97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47D55-2FBA-434C-8122-7BD11B14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67886-E41A-464D-82DE-F8A44D8E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2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FD271-86D1-41F1-BF59-C03B2520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4A347-2D1F-48EA-B2CB-B16F0B302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EA48F-D347-470A-9236-B2620D66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6F2D5-FDF7-44AA-82E4-7678D62D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03D4E-EBD4-4513-97E9-7D2DA54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FE3B9-9CBD-44DC-8D09-2CE9C1F6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5B2126-EBB2-4D7E-9E65-B67665AB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61B17-DCA9-4A2E-BE16-B3869B57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7FA69-26C4-4BD0-86A4-D95474F55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7EDF-58E7-4A8A-9C0A-589759968695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67102-92CF-4195-95E9-2D4C9F41C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3B066-D0F2-45E7-BA33-B5EA9C2A5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7649-2756-4D0E-ABFE-432A8965D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5FE60D7-52E7-4446-8035-9C336C67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059" y="518179"/>
            <a:ext cx="3433482" cy="701021"/>
          </a:xfrm>
        </p:spPr>
        <p:txBody>
          <a:bodyPr/>
          <a:lstStyle/>
          <a:p>
            <a:r>
              <a:rPr lang="en-US" altLang="ko-KR"/>
              <a:t>201602321 </a:t>
            </a:r>
            <a:r>
              <a:rPr lang="ko-KR" altLang="en-US"/>
              <a:t>이병걸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0D826-1407-4EA6-8F79-341EA072A5BB}"/>
              </a:ext>
            </a:extLst>
          </p:cNvPr>
          <p:cNvSpPr txBox="1"/>
          <p:nvPr/>
        </p:nvSpPr>
        <p:spPr>
          <a:xfrm>
            <a:off x="1653988" y="1219200"/>
            <a:ext cx="891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◎주제 </a:t>
            </a:r>
            <a:r>
              <a:rPr lang="en-US" altLang="ko-KR" dirty="0"/>
              <a:t>:</a:t>
            </a:r>
            <a:r>
              <a:rPr lang="ko-KR" altLang="en-US" dirty="0"/>
              <a:t>미국 인종차별을 주제로한 영화를 선정해 언어분석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진행상황 </a:t>
            </a:r>
            <a:r>
              <a:rPr lang="en-US" altLang="ko-KR" dirty="0"/>
              <a:t>: 3</a:t>
            </a:r>
            <a:r>
              <a:rPr lang="ko-KR" altLang="en-US" dirty="0"/>
              <a:t>개의 영화</a:t>
            </a:r>
            <a:r>
              <a:rPr lang="en-US" altLang="ko-KR" dirty="0"/>
              <a:t>(get out, </a:t>
            </a:r>
            <a:r>
              <a:rPr lang="ko-KR" altLang="en-US" dirty="0"/>
              <a:t>그린 북</a:t>
            </a:r>
            <a:r>
              <a:rPr lang="en-US" altLang="ko-KR" dirty="0"/>
              <a:t>, </a:t>
            </a:r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ko-KR" altLang="en-US" dirty="0" err="1"/>
              <a:t>피겨스</a:t>
            </a:r>
            <a:r>
              <a:rPr lang="en-US" altLang="ko-KR" dirty="0"/>
              <a:t>)</a:t>
            </a:r>
            <a:r>
              <a:rPr lang="ko-KR" altLang="en-US" dirty="0"/>
              <a:t> 선정 후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</a:t>
            </a:r>
            <a:r>
              <a:rPr lang="ko-KR" altLang="en-US" dirty="0"/>
              <a:t>만개의 데이터 수집</a:t>
            </a:r>
            <a:r>
              <a:rPr lang="en-US" altLang="ko-KR" dirty="0"/>
              <a:t>, </a:t>
            </a:r>
            <a:r>
              <a:rPr lang="ko-KR" altLang="en-US" dirty="0"/>
              <a:t>교수님의 피드백을 받고 오류를 수정했으며 영화별로 각각 형태소 분석 후</a:t>
            </a:r>
            <a:r>
              <a:rPr lang="en-US" altLang="ko-KR" dirty="0"/>
              <a:t>, </a:t>
            </a:r>
            <a:r>
              <a:rPr lang="ko-KR" altLang="en-US" dirty="0"/>
              <a:t>각각의 피벗테이블과 평점 </a:t>
            </a:r>
            <a:r>
              <a:rPr lang="en-US" altLang="ko-KR" dirty="0"/>
              <a:t>8~10</a:t>
            </a:r>
            <a:r>
              <a:rPr lang="ko-KR" altLang="en-US" dirty="0"/>
              <a:t>점의 댓글 데이터를 대상으로 시각화 완료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개의 영화에 대한 형태소 분석 및 해석 완료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8C3A3F-94DA-42F4-827A-01248729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51" y="3138762"/>
            <a:ext cx="4917140" cy="31293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FEE1D-8622-4015-9F12-EA67763C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31" y="3138762"/>
            <a:ext cx="5039360" cy="30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4203EE-0FB4-48DD-8B1B-1C9A722A92D6}"/>
              </a:ext>
            </a:extLst>
          </p:cNvPr>
          <p:cNvSpPr txBox="1"/>
          <p:nvPr/>
        </p:nvSpPr>
        <p:spPr>
          <a:xfrm>
            <a:off x="855831" y="409388"/>
            <a:ext cx="48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201602321 </a:t>
            </a:r>
            <a:r>
              <a:rPr lang="ko-KR" altLang="en-US" dirty="0"/>
              <a:t>이병걸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E9AC8-533F-4F5C-931E-99B511A5C0E9}"/>
              </a:ext>
            </a:extLst>
          </p:cNvPr>
          <p:cNvSpPr txBox="1"/>
          <p:nvPr/>
        </p:nvSpPr>
        <p:spPr>
          <a:xfrm>
            <a:off x="5935832" y="409388"/>
            <a:ext cx="55529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명사를 통해본 영화 그린 북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피벗테이블을 통해 영화 </a:t>
            </a:r>
            <a:r>
              <a:rPr lang="en-US" altLang="ko-KR" sz="1600" dirty="0"/>
              <a:t>‘</a:t>
            </a:r>
            <a:r>
              <a:rPr lang="ko-KR" altLang="en-US" sz="1600" dirty="0"/>
              <a:t>그린 북</a:t>
            </a:r>
            <a:r>
              <a:rPr lang="en-US" altLang="ko-KR" sz="1600" dirty="0"/>
              <a:t>’</a:t>
            </a:r>
            <a:r>
              <a:rPr lang="ko-KR" altLang="en-US" sz="1600" dirty="0"/>
              <a:t>을 분석한 결과</a:t>
            </a:r>
            <a:r>
              <a:rPr lang="en-US" altLang="ko-KR" sz="1600" dirty="0"/>
              <a:t>, </a:t>
            </a:r>
            <a:r>
              <a:rPr lang="ko-KR" altLang="en-US" sz="1600" dirty="0"/>
              <a:t>낮은 평점</a:t>
            </a:r>
            <a:r>
              <a:rPr lang="en-US" altLang="ko-KR" sz="1600" dirty="0"/>
              <a:t>, </a:t>
            </a:r>
            <a:r>
              <a:rPr lang="ko-KR" altLang="en-US" sz="1600" dirty="0"/>
              <a:t>높은 평점의 댓글에 동시에 사용된 명사도 존재했지만</a:t>
            </a:r>
            <a:r>
              <a:rPr lang="en-US" altLang="ko-KR" sz="1600" dirty="0"/>
              <a:t> </a:t>
            </a:r>
            <a:r>
              <a:rPr lang="ko-KR" altLang="en-US" sz="1600" dirty="0"/>
              <a:t>높은 평점의 댓글에만 사용된 명사와 공통분모로 사용되었지만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비중에 있어서 차이가 보이는 명사가 존재했다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이를 통해 해석해보면</a:t>
            </a:r>
            <a:r>
              <a:rPr lang="en-US" altLang="ko-KR" sz="1600" dirty="0"/>
              <a:t>, ‘</a:t>
            </a:r>
            <a:r>
              <a:rPr lang="ko-KR" altLang="en-US" sz="1600" dirty="0"/>
              <a:t>흑인</a:t>
            </a:r>
            <a:r>
              <a:rPr lang="en-US" altLang="ko-KR" sz="1600" dirty="0"/>
              <a:t>,</a:t>
            </a:r>
            <a:r>
              <a:rPr lang="ko-KR" altLang="en-US" sz="1600" dirty="0"/>
              <a:t>인종</a:t>
            </a:r>
            <a:r>
              <a:rPr lang="en-US" altLang="ko-KR" sz="1600" dirty="0"/>
              <a:t>,</a:t>
            </a:r>
            <a:r>
              <a:rPr lang="ko-KR" altLang="en-US" sz="1600" dirty="0"/>
              <a:t>재미</a:t>
            </a:r>
            <a:r>
              <a:rPr lang="en-US" altLang="ko-KR" sz="1600" dirty="0"/>
              <a:t>,</a:t>
            </a:r>
            <a:r>
              <a:rPr lang="ko-KR" altLang="en-US" sz="1600" dirty="0"/>
              <a:t>몰입</a:t>
            </a:r>
            <a:r>
              <a:rPr lang="en-US" altLang="ko-KR" sz="1600" dirty="0"/>
              <a:t>’</a:t>
            </a:r>
            <a:r>
              <a:rPr lang="ko-KR" altLang="en-US" sz="1600" dirty="0"/>
              <a:t>과 같은 명사는 양쪽의 댓글에 공통적으로 사용되었지만</a:t>
            </a:r>
            <a:r>
              <a:rPr lang="en-US" altLang="ko-KR" sz="1600" dirty="0"/>
              <a:t>, ‘</a:t>
            </a:r>
            <a:r>
              <a:rPr lang="ko-KR" altLang="en-US" sz="1600" dirty="0"/>
              <a:t>인종</a:t>
            </a:r>
            <a:r>
              <a:rPr lang="en-US" altLang="ko-KR" sz="1600" dirty="0"/>
              <a:t>’</a:t>
            </a:r>
            <a:r>
              <a:rPr lang="ko-KR" altLang="en-US" sz="1600" dirty="0"/>
              <a:t>을 제외한 나머지의 명사는 낮은 평점에서 상대적으로 많이 언급되었음을 알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상대적으로 영화의 의미 해석과 인종차별 문제에 대한 인식의 노력보다는 단순히 </a:t>
            </a:r>
            <a:r>
              <a:rPr lang="ko-KR" altLang="en-US" sz="1600" dirty="0" err="1"/>
              <a:t>킬링</a:t>
            </a:r>
            <a:r>
              <a:rPr lang="ko-KR" altLang="en-US" sz="1600" dirty="0"/>
              <a:t> 타임을 위한 유흥의 측면에서 영화를 감상했다고 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높은 평점의 댓글을 쓴 사람들과는 다르게 </a:t>
            </a:r>
            <a:r>
              <a:rPr lang="en-US" altLang="ko-KR" sz="1600" dirty="0"/>
              <a:t>‘</a:t>
            </a:r>
            <a:r>
              <a:rPr lang="ko-KR" altLang="en-US" sz="1600" dirty="0"/>
              <a:t>흑인</a:t>
            </a:r>
            <a:r>
              <a:rPr lang="en-US" altLang="ko-KR" sz="1600" dirty="0"/>
              <a:t>’</a:t>
            </a:r>
            <a:r>
              <a:rPr lang="ko-KR" altLang="en-US" sz="1600" dirty="0"/>
              <a:t>이라는 단어를 단순히 흑인은 많은 </a:t>
            </a:r>
            <a:r>
              <a:rPr lang="ko-KR" altLang="en-US" sz="1600"/>
              <a:t>등장인물 중에 </a:t>
            </a:r>
            <a:r>
              <a:rPr lang="ko-KR" altLang="en-US" sz="1600" dirty="0"/>
              <a:t>일부로 인식하며 댓글을 작성했을 것으로 짐작된다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 </a:t>
            </a:r>
            <a:r>
              <a:rPr lang="en-US" altLang="ko-KR" sz="1600" dirty="0"/>
              <a:t>‘</a:t>
            </a:r>
            <a:r>
              <a:rPr lang="ko-KR" altLang="en-US" sz="1600" dirty="0"/>
              <a:t>인종</a:t>
            </a:r>
            <a:r>
              <a:rPr lang="en-US" altLang="ko-KR" sz="1600" dirty="0"/>
              <a:t>’</a:t>
            </a:r>
            <a:r>
              <a:rPr lang="ko-KR" altLang="en-US" sz="1600" dirty="0"/>
              <a:t>이라는 단어는 높은 평점의 댓글에서 많이 사용되었으며 </a:t>
            </a:r>
            <a:r>
              <a:rPr lang="en-US" altLang="ko-KR" sz="1600" dirty="0"/>
              <a:t>‘</a:t>
            </a:r>
            <a:r>
              <a:rPr lang="ko-KR" altLang="en-US" sz="1600" dirty="0"/>
              <a:t>존엄성</a:t>
            </a:r>
            <a:r>
              <a:rPr lang="en-US" altLang="ko-KR" sz="1600" dirty="0"/>
              <a:t>, </a:t>
            </a:r>
            <a:r>
              <a:rPr lang="ko-KR" altLang="en-US" sz="1600" dirty="0"/>
              <a:t>숙연</a:t>
            </a:r>
            <a:r>
              <a:rPr lang="en-US" altLang="ko-KR" sz="1600" dirty="0"/>
              <a:t>, </a:t>
            </a:r>
            <a:r>
              <a:rPr lang="ko-KR" altLang="en-US" sz="1600" dirty="0"/>
              <a:t>흑형</a:t>
            </a:r>
            <a:r>
              <a:rPr lang="en-US" altLang="ko-KR" sz="1600" dirty="0"/>
              <a:t>’</a:t>
            </a:r>
            <a:r>
              <a:rPr lang="ko-KR" altLang="en-US" sz="1600" dirty="0"/>
              <a:t>과 같은 단어는 높은 평점의 댓글에서만 사용된 것을 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</a:t>
            </a:r>
            <a:r>
              <a:rPr lang="en-US" altLang="ko-KR" sz="1600" dirty="0"/>
              <a:t> </a:t>
            </a:r>
            <a:r>
              <a:rPr lang="ko-KR" altLang="en-US" sz="1600" dirty="0"/>
              <a:t>작품 내용의 시대적 배경상 심한 흑백 인종차별 때문에 흑인이 여러가지 난제에 부딪히는 것을 보고선 그 당시의 사회적 분위기에 </a:t>
            </a:r>
            <a:r>
              <a:rPr lang="en-US" altLang="ko-KR" sz="1600" dirty="0"/>
              <a:t>‘</a:t>
            </a:r>
            <a:r>
              <a:rPr lang="ko-KR" altLang="en-US" sz="1600" dirty="0"/>
              <a:t>숙연</a:t>
            </a:r>
            <a:r>
              <a:rPr lang="en-US" altLang="ko-KR" sz="1600" dirty="0"/>
              <a:t>’</a:t>
            </a:r>
            <a:r>
              <a:rPr lang="ko-KR" altLang="en-US" sz="1600" dirty="0"/>
              <a:t>함을 느꼈을 것이며 인종과 관계없이 존재해야만 하는 것이 마땅한 인간의 존엄성에 대한 측면과 인종 차별에 대한 문제 의식에 대해 한번 더 되새김질 했을 것으로 짐작된다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E6571-7673-466E-A1B7-0C9C3E07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8" y="1645023"/>
            <a:ext cx="5639726" cy="38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0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F175D-BD36-43C9-AC44-91D7DCDCAF09}"/>
              </a:ext>
            </a:extLst>
          </p:cNvPr>
          <p:cNvSpPr txBox="1"/>
          <p:nvPr/>
        </p:nvSpPr>
        <p:spPr>
          <a:xfrm>
            <a:off x="693271" y="419548"/>
            <a:ext cx="48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201602321 </a:t>
            </a:r>
            <a:r>
              <a:rPr lang="ko-KR" altLang="en-US" dirty="0"/>
              <a:t>이병걸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ADE3E-173A-4AA4-B3B4-3D4329C60261}"/>
              </a:ext>
            </a:extLst>
          </p:cNvPr>
          <p:cNvSpPr txBox="1"/>
          <p:nvPr/>
        </p:nvSpPr>
        <p:spPr>
          <a:xfrm>
            <a:off x="6096000" y="1164814"/>
            <a:ext cx="547384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동사를 통해 본 </a:t>
            </a:r>
            <a:r>
              <a:rPr lang="ko-KR" altLang="en-US" sz="1400" dirty="0" err="1"/>
              <a:t>히든피겨스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피벗테이블을 통해 분석한 결과</a:t>
            </a:r>
            <a:r>
              <a:rPr lang="en-US" altLang="ko-KR" sz="1400" dirty="0"/>
              <a:t>, </a:t>
            </a:r>
            <a:r>
              <a:rPr lang="ko-KR" altLang="en-US" sz="1400" dirty="0"/>
              <a:t>동사에서는 높은 평점</a:t>
            </a:r>
            <a:r>
              <a:rPr lang="en-US" altLang="ko-KR" sz="1400" dirty="0"/>
              <a:t>, </a:t>
            </a:r>
            <a:r>
              <a:rPr lang="ko-KR" altLang="en-US" sz="1400" dirty="0"/>
              <a:t>낮은 평점의 댓글별로 사용된 동사가 상이한 것이 꽤 많았다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우선 낮은 평점의 댓글에서는 </a:t>
            </a:r>
            <a:r>
              <a:rPr lang="en-US" altLang="ko-KR" sz="1400" dirty="0"/>
              <a:t>‘</a:t>
            </a:r>
            <a:r>
              <a:rPr lang="ko-KR" altLang="en-US" sz="1400" dirty="0"/>
              <a:t>졸리다</a:t>
            </a:r>
            <a:r>
              <a:rPr lang="en-US" altLang="ko-KR" sz="1400" dirty="0"/>
              <a:t>, </a:t>
            </a:r>
            <a:r>
              <a:rPr lang="ko-KR" altLang="en-US" sz="1400" dirty="0"/>
              <a:t>살피다</a:t>
            </a:r>
            <a:r>
              <a:rPr lang="en-US" altLang="ko-KR" sz="1400" dirty="0"/>
              <a:t>, </a:t>
            </a:r>
            <a:r>
              <a:rPr lang="ko-KR" altLang="en-US" sz="1400" dirty="0"/>
              <a:t>지나치다</a:t>
            </a:r>
            <a:r>
              <a:rPr lang="en-US" altLang="ko-KR" sz="1400" dirty="0"/>
              <a:t>’</a:t>
            </a:r>
            <a:r>
              <a:rPr lang="ko-KR" altLang="en-US" sz="1400" dirty="0"/>
              <a:t> 와 같은 동사가 사용 되었음을 보아 영화의 주제인 인종차별과 그에 담긴 메시지에 주목하기보다는 영화에 대한 부정적인 의견을 표출했음을 알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 높은 평점의 댓글에서 사용된 </a:t>
            </a:r>
            <a:r>
              <a:rPr lang="en-US" altLang="ko-KR" sz="1400" dirty="0"/>
              <a:t>‘</a:t>
            </a:r>
            <a:r>
              <a:rPr lang="ko-KR" altLang="en-US" sz="1400" dirty="0"/>
              <a:t>숨기다</a:t>
            </a:r>
            <a:r>
              <a:rPr lang="en-US" altLang="ko-KR" sz="1400" dirty="0"/>
              <a:t>(</a:t>
            </a:r>
            <a:r>
              <a:rPr lang="ko-KR" altLang="en-US" sz="1400" dirty="0"/>
              <a:t>숨겨진</a:t>
            </a:r>
            <a:r>
              <a:rPr lang="en-US" altLang="ko-KR" sz="1400" dirty="0"/>
              <a:t>), </a:t>
            </a:r>
            <a:r>
              <a:rPr lang="ko-KR" altLang="en-US" sz="1400" dirty="0"/>
              <a:t>풀다</a:t>
            </a:r>
            <a:r>
              <a:rPr lang="en-US" altLang="ko-KR" sz="1400" dirty="0"/>
              <a:t>, </a:t>
            </a:r>
            <a:r>
              <a:rPr lang="ko-KR" altLang="en-US" sz="1400" dirty="0"/>
              <a:t>이겨내다</a:t>
            </a:r>
            <a:r>
              <a:rPr lang="en-US" altLang="ko-KR" sz="1400" dirty="0"/>
              <a:t>’ </a:t>
            </a:r>
            <a:r>
              <a:rPr lang="ko-KR" altLang="en-US" sz="1400" dirty="0"/>
              <a:t>와 같은 동사를 통해 작품에 내재된 의미를 해석하려는 노력과 더불어 인종차별을 이겨내고 극복하려는 등장인물을 주의 깊게 관찰 함으로서</a:t>
            </a:r>
            <a:r>
              <a:rPr lang="en-US" altLang="ko-KR" sz="1400" dirty="0"/>
              <a:t>, </a:t>
            </a:r>
            <a:r>
              <a:rPr lang="ko-KR" altLang="en-US" sz="1400" dirty="0"/>
              <a:t>영화를 감상함과 동시에 당시 시대의 인종차별에 대한 사회적 문제들을 체감하며 작가가 전하고자 하는 메시지를 받아들였다고 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즉 인종차별의 문제점에 대한 부분을 인식했다는 것으로 해석된다</a:t>
            </a:r>
            <a:r>
              <a:rPr lang="en-US" altLang="ko-KR" sz="1400" dirty="0"/>
              <a:t>. </a:t>
            </a:r>
            <a:r>
              <a:rPr lang="ko-KR" altLang="en-US" sz="1400" dirty="0"/>
              <a:t>영화의 시대적 배경은 미국의 </a:t>
            </a:r>
            <a:r>
              <a:rPr lang="en-US" altLang="ko-KR" sz="1400" dirty="0"/>
              <a:t>1960</a:t>
            </a:r>
            <a:r>
              <a:rPr lang="ko-KR" altLang="en-US" sz="1400" dirty="0"/>
              <a:t>년대인데 백인과 흑인이 화장실 조차 같이 사용하지 않던 인종차별이 극심했던 그 당시의 시대적 배경 또한 생각해 볼 때</a:t>
            </a:r>
            <a:r>
              <a:rPr lang="en-US" altLang="ko-KR" sz="1400" dirty="0"/>
              <a:t>, </a:t>
            </a:r>
            <a:r>
              <a:rPr lang="ko-KR" altLang="en-US" sz="1400" dirty="0"/>
              <a:t>영화 관람객들의 이러한 동사 사용의 차이는 낮은 평점의 댓글을 단 관람객들은 작품이 전달하는 메시지를 이해하려고 하기 보다는 단지 </a:t>
            </a:r>
            <a:r>
              <a:rPr lang="en-US" altLang="ko-KR" sz="1400" dirty="0"/>
              <a:t>‘</a:t>
            </a:r>
            <a:r>
              <a:rPr lang="ko-KR" altLang="en-US" sz="1400" dirty="0"/>
              <a:t>영화의 흥행적 측면</a:t>
            </a:r>
            <a:r>
              <a:rPr lang="en-US" altLang="ko-KR" sz="1400" dirty="0"/>
              <a:t>, </a:t>
            </a:r>
            <a:r>
              <a:rPr lang="ko-KR" altLang="en-US" sz="1400" dirty="0"/>
              <a:t>재미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요소를 찾았지만 높은 평점의 댓글을 단 관람객들은 </a:t>
            </a:r>
            <a:r>
              <a:rPr lang="en-US" altLang="ko-KR" sz="1400" dirty="0"/>
              <a:t>‘</a:t>
            </a:r>
            <a:r>
              <a:rPr lang="ko-KR" altLang="en-US" sz="1400" dirty="0"/>
              <a:t>풀다</a:t>
            </a:r>
            <a:r>
              <a:rPr lang="en-US" altLang="ko-KR" sz="1400" dirty="0"/>
              <a:t>,</a:t>
            </a:r>
            <a:r>
              <a:rPr lang="ko-KR" altLang="en-US" sz="1400" dirty="0"/>
              <a:t>이겨내다</a:t>
            </a:r>
            <a:r>
              <a:rPr lang="en-US" altLang="ko-KR" sz="1400" dirty="0"/>
              <a:t>,</a:t>
            </a:r>
            <a:r>
              <a:rPr lang="ko-KR" altLang="en-US" sz="1400" dirty="0"/>
              <a:t>숨기다</a:t>
            </a:r>
            <a:r>
              <a:rPr lang="en-US" altLang="ko-KR" sz="1400" dirty="0"/>
              <a:t>(</a:t>
            </a:r>
            <a:r>
              <a:rPr lang="ko-KR" altLang="en-US" sz="1400" dirty="0"/>
              <a:t>숨겨진</a:t>
            </a:r>
            <a:r>
              <a:rPr lang="en-US" altLang="ko-KR" sz="1400" dirty="0"/>
              <a:t> </a:t>
            </a:r>
            <a:r>
              <a:rPr lang="ko-KR" altLang="en-US" sz="1400" dirty="0"/>
              <a:t>의미</a:t>
            </a:r>
            <a:r>
              <a:rPr lang="en-US" altLang="ko-KR" sz="1400" dirty="0"/>
              <a:t>)’ </a:t>
            </a:r>
            <a:r>
              <a:rPr lang="ko-KR" altLang="en-US" sz="1400" dirty="0"/>
              <a:t>등의 동사의 사용을 봐서 작품의 메시지를 잘 이해하려는 노력과 더불어 그 시대적 배경에서의 흑인과 백인의 인종차별에 대한 문제점들을 인식하며 영화를 감상했다고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DF66FC-34AE-40EF-9346-B2EBD9BE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6" y="1782310"/>
            <a:ext cx="5901074" cy="33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6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485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이병걸</dc:creator>
  <cp:lastModifiedBy>이병걸</cp:lastModifiedBy>
  <cp:revision>21</cp:revision>
  <dcterms:created xsi:type="dcterms:W3CDTF">2020-11-24T06:39:08Z</dcterms:created>
  <dcterms:modified xsi:type="dcterms:W3CDTF">2020-12-08T17:18:40Z</dcterms:modified>
</cp:coreProperties>
</file>