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3" r:id="rId4"/>
    <p:sldId id="308" r:id="rId5"/>
    <p:sldId id="299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b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26778" y="387156"/>
            <a:ext cx="3930354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중국 문화 데이터 포트폴리오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201602321 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경제학전공 이병걸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3430747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미국 인종차별과 관련된 영화의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댓글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078739" y="2006251"/>
            <a:ext cx="4478503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fontAlgn="base">
              <a:spcAft>
                <a:spcPts val="600"/>
              </a:spcAft>
            </a:pP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목적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인종차별을 주제로한 영화를 선정해 영화의 네이버 댓글 내용을 텍스트 마이닝 방법을 통해 밝힘으로써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사람들의 인종 차별에 대한 생각과 사회적으로 문제가 되는 인종 차별 문제의 원인을 탐색한다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78739" y="3370243"/>
            <a:ext cx="4478503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대상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영화를 선정해서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(Get out,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그린 북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히든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피겨스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영화 평점 댓글을 중심으로 분석</a:t>
            </a:r>
          </a:p>
          <a:p>
            <a:pPr marL="0" lvl="1">
              <a:lnSpc>
                <a:spcPct val="150000"/>
              </a:lnSpc>
            </a:pP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78739" y="4749866"/>
            <a:ext cx="4478503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방법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 영화 평점 및 댓글에 대해서 낮은 평점의 댓글과 높은 평점의 댓글을 비교해서 언어분석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형태소 분석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수행</a:t>
            </a:r>
          </a:p>
          <a:p>
            <a:pPr marL="0" lvl="1">
              <a:lnSpc>
                <a:spcPct val="150000"/>
              </a:lnSpc>
            </a:pP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619967" y="1377245"/>
            <a:ext cx="458771" cy="3962964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557242" y="1398495"/>
            <a:ext cx="629883" cy="3941714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CC47F3-42CF-4986-99FB-9C0EDA629A7B}"/>
              </a:ext>
            </a:extLst>
          </p:cNvPr>
          <p:cNvSpPr/>
          <p:nvPr/>
        </p:nvSpPr>
        <p:spPr>
          <a:xfrm>
            <a:off x="3078740" y="467423"/>
            <a:ext cx="4478503" cy="142479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배경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과거부터 인종차별은 미국 뿐 만이 아닌 사회적인 문제점 중 하나이다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세계에서 흑인의 경제력과 문화 수준이 가장 높으며 완전히 미국화 되어 있는데도 불구하고 흑인문제가 가장 심각한 곳이 미국이다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B5895B-8E63-423D-9A72-C86DCC00938B}"/>
              </a:ext>
            </a:extLst>
          </p:cNvPr>
          <p:cNvSpPr/>
          <p:nvPr/>
        </p:nvSpPr>
        <p:spPr>
          <a:xfrm>
            <a:off x="481615" y="431984"/>
            <a:ext cx="177844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데이터 프로젝트 기획서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World cloud</a:t>
            </a:r>
            <a:r>
              <a:rPr lang="ko-KR" altLang="en-US" sz="1600" dirty="0">
                <a:solidFill>
                  <a:prstClr val="white"/>
                </a:solidFill>
              </a:rPr>
              <a:t>를 통한 시각화 </a:t>
            </a: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4547" y="4160468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영화 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get out 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시각화 자료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동사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형용사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명사에 대하여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03721" y="4160468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영화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그린북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시각화 자료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49080" y="4160468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영화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히든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피겨스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시각화 자료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074537DD-BD7B-45C4-B9E3-6E1DF321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7" y="1890037"/>
            <a:ext cx="3240000" cy="19561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0D4120A6-D43A-47B7-87AD-3E21C2BC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06" y="1890035"/>
            <a:ext cx="3240000" cy="19561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C53D9870-BE70-41A5-82AB-BEE7BE73D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265" y="1890035"/>
            <a:ext cx="3240000" cy="19561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394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11542" y="472588"/>
            <a:ext cx="482618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피벗 테이블을 통한 형태소 분석</a:t>
            </a:r>
            <a:r>
              <a:rPr lang="en-US" altLang="ko-KR" sz="1600" dirty="0">
                <a:solidFill>
                  <a:prstClr val="white"/>
                </a:solidFill>
              </a:rPr>
              <a:t>(</a:t>
            </a:r>
            <a:r>
              <a:rPr lang="ko-KR" altLang="en-US" sz="1600" dirty="0">
                <a:solidFill>
                  <a:prstClr val="white"/>
                </a:solidFill>
              </a:rPr>
              <a:t>낮은 평점과 높은 평점의 댓글 비교를 중심으로</a:t>
            </a:r>
            <a:r>
              <a:rPr lang="en-US" altLang="ko-KR" sz="1600" dirty="0">
                <a:solidFill>
                  <a:prstClr val="white"/>
                </a:solidFill>
              </a:rPr>
              <a:t>)</a:t>
            </a: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7536" y="4160468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영화 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get out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의 네이버 댓글에 대한 피벗 테이블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품사 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형용사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65586" y="233276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영화 그린 북의 네이버 댓글에 대한 피벗 테이블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품사 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명사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55858" y="4910276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영화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히든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prstClr val="white"/>
                </a:solidFill>
                <a:latin typeface="+mn-ea"/>
              </a:rPr>
              <a:t>피겨스의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네이버 댓글에 대한 피벗 테이블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품사 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동사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)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54BBA83-5671-428C-9EBA-B04F2797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4" y="1727656"/>
            <a:ext cx="5400040" cy="24328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3D3F5A-ABB1-44E1-817A-BEBC67C3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28" y="426308"/>
            <a:ext cx="5371846" cy="20281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6259F6D6-13D7-4B5B-AFEF-3519F78BE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028" y="3429000"/>
            <a:ext cx="5400040" cy="178028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434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1579525"/>
            <a:ext cx="10205226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/>
              <a:t>1. </a:t>
            </a:r>
            <a:r>
              <a:rPr lang="ko-KR" altLang="en-US" sz="1400" dirty="0"/>
              <a:t>피벗 테이블의 내용들을 종합해서 고려해볼 때</a:t>
            </a:r>
            <a:r>
              <a:rPr lang="en-US" altLang="ko-KR" sz="1400" dirty="0"/>
              <a:t>, 3</a:t>
            </a:r>
            <a:r>
              <a:rPr lang="ko-KR" altLang="en-US" sz="1400" dirty="0"/>
              <a:t>개의 영화에서 모두 낮은 평점을 부여한 영화 시청자들은 사회적인 문제인 인종차별에는 크게 관심이 없으며 영화가 주는 사회적인 문제에 대한 메시지나 의미 해석을 중요시하기보다는 단순히 재미</a:t>
            </a:r>
            <a:r>
              <a:rPr lang="en-US" altLang="ko-KR" sz="1400" dirty="0"/>
              <a:t>, </a:t>
            </a:r>
            <a:r>
              <a:rPr lang="ko-KR" altLang="en-US" sz="1400" dirty="0"/>
              <a:t>유흥의 측면에서 영화를 감상했으며 단순히 </a:t>
            </a:r>
            <a:r>
              <a:rPr lang="ko-KR" altLang="en-US" sz="1400" dirty="0" err="1"/>
              <a:t>킬링타임을</a:t>
            </a:r>
            <a:r>
              <a:rPr lang="ko-KR" altLang="en-US" sz="1400" dirty="0"/>
              <a:t> 위하여 영화를 감상했음을 알 수 있었다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lvl="1">
              <a:lnSpc>
                <a:spcPct val="150000"/>
              </a:lnSpc>
            </a:pP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5590" y="569496"/>
            <a:ext cx="110799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비교분석결과</a:t>
            </a:r>
            <a:endParaRPr lang="en-US" altLang="ko-KR" sz="1200" b="1" dirty="0">
              <a:solidFill>
                <a:srgbClr val="21212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5590" y="3377498"/>
            <a:ext cx="10205226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</a:t>
            </a:r>
            <a:r>
              <a:rPr lang="ko-KR" altLang="en-US" sz="1400" dirty="0"/>
              <a:t> 높은 평점을 부여한 시청자들은 작품에서 흑백 인종차별 때문에 흑인이 여러 가지 난제에 부딪히는 것을 보고선 그 당시의 사회적 분위기에 공감하며 인종차별에 대해 문제 의식을 어느 정도 가지고 영화를 감상했음을 알 수 있다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0" lvl="1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5590" y="5168966"/>
            <a:ext cx="10205226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하지만 인종차별 문제를 의식하고 영화를 감상한 높은 평점을 부여한 시청자들도 피벗 테이블의 분석을 보면 </a:t>
            </a:r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</a:rPr>
              <a:t>흑형</a:t>
            </a:r>
            <a:r>
              <a:rPr lang="en-US" altLang="ko-KR" sz="1400" dirty="0">
                <a:solidFill>
                  <a:schemeClr val="bg1"/>
                </a:solidFill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</a:rPr>
              <a:t>이라는 단어를 많이 사용 하였다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이는 차별에 대한 문제 의식은 가지고 있으나 어떠한 행위나 발언이 인종 차별적 행위이고 발언인지를 제대로 인지하지 못했음을 시사한다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895590" y="234844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통계자료</a:t>
            </a:r>
            <a:endParaRPr lang="ko-KR" altLang="en-US" sz="10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5590" y="4799219"/>
            <a:ext cx="5200410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&lt;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인종차별에 대한 한국인들의 일반적 인식</a:t>
            </a: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출처 </a:t>
            </a: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prstClr val="white"/>
                </a:solidFill>
                <a:latin typeface="+mn-ea"/>
              </a:rPr>
              <a:t>국가인권위원회 연구자료</a:t>
            </a:r>
            <a:r>
              <a:rPr lang="en-US" altLang="ko-KR" sz="1100" dirty="0">
                <a:solidFill>
                  <a:prstClr val="white"/>
                </a:solidFill>
                <a:latin typeface="+mn-ea"/>
              </a:rPr>
              <a:t>&gt;</a:t>
            </a:r>
            <a:endParaRPr lang="ko-KR" altLang="en-US" sz="11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31B5CB9-9665-433F-909E-F1C31686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90" y="1364243"/>
            <a:ext cx="7756577" cy="326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67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95590" y="1929149"/>
            <a:ext cx="10205226" cy="262786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fontAlgn="base"/>
            <a:r>
              <a:rPr lang="ko-KR" altLang="en-US" sz="1600" dirty="0"/>
              <a:t>우리 한국 사회에는 아직 인종차별에 대한 인식이 조금 부족함을 알 수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문제의식을 가지고 있더라도 어떤 행동과 발언이 인종 차별적 행위인지를 잘 모르는 것을 연구를 통해 밝혀낼 수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그렇기에 우리 사회가 앞으로 성장해 나가기 위해서는 시민들의 인종차별에 대한 인식적인 노력과 더불어 교육적인 부분을 강화해 나갈 필요성이 있다고 생각한다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  <a:p>
            <a:pPr marL="0" lvl="1">
              <a:lnSpc>
                <a:spcPct val="150000"/>
              </a:lnSpc>
            </a:pP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5590" y="677073"/>
            <a:ext cx="1579278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결론</a:t>
            </a:r>
            <a:r>
              <a:rPr lang="en-US" altLang="ko-KR" sz="1200" b="1" dirty="0">
                <a:solidFill>
                  <a:srgbClr val="212121"/>
                </a:solidFill>
              </a:rPr>
              <a:t>(</a:t>
            </a:r>
            <a:r>
              <a:rPr lang="ko-KR" altLang="en-US" sz="1200" b="1" dirty="0">
                <a:solidFill>
                  <a:srgbClr val="212121"/>
                </a:solidFill>
              </a:rPr>
              <a:t>연구의 시사점</a:t>
            </a:r>
            <a:r>
              <a:rPr lang="en-US" altLang="ko-KR" sz="1200" b="1" dirty="0">
                <a:solidFill>
                  <a:srgbClr val="21212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808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289891" y="2496260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prstClr val="white"/>
                </a:solidFill>
                <a:latin typeface="+mn-ea"/>
              </a:rPr>
              <a:t>감사합니다</a:t>
            </a:r>
            <a:r>
              <a:rPr lang="en-US" altLang="ko-KR" sz="3200" b="1" dirty="0">
                <a:solidFill>
                  <a:prstClr val="white"/>
                </a:solidFill>
                <a:latin typeface="+mn-ea"/>
              </a:rPr>
              <a:t>. </a:t>
            </a:r>
            <a:endParaRPr lang="ko-KR" altLang="en-US" sz="3200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759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410</Words>
  <Application>Microsoft Office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진병현</cp:lastModifiedBy>
  <cp:revision>109</cp:revision>
  <dcterms:created xsi:type="dcterms:W3CDTF">2017-10-09T06:24:25Z</dcterms:created>
  <dcterms:modified xsi:type="dcterms:W3CDTF">2020-12-21T18:02:10Z</dcterms:modified>
</cp:coreProperties>
</file>