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sldIdLst>
    <p:sldId id="257" r:id="rId5"/>
    <p:sldId id="321" r:id="rId6"/>
    <p:sldId id="1171" r:id="rId7"/>
    <p:sldId id="322" r:id="rId8"/>
    <p:sldId id="301" r:id="rId9"/>
    <p:sldId id="1182" r:id="rId10"/>
    <p:sldId id="1189" r:id="rId11"/>
    <p:sldId id="1180" r:id="rId12"/>
    <p:sldId id="1176" r:id="rId13"/>
    <p:sldId id="1190" r:id="rId14"/>
    <p:sldId id="1177" r:id="rId15"/>
    <p:sldId id="1186" r:id="rId16"/>
    <p:sldId id="1187" r:id="rId17"/>
    <p:sldId id="1178" r:id="rId18"/>
    <p:sldId id="1191" r:id="rId19"/>
    <p:sldId id="1193" r:id="rId20"/>
    <p:sldId id="1194" r:id="rId21"/>
    <p:sldId id="1197" r:id="rId22"/>
    <p:sldId id="270" r:id="rId23"/>
    <p:sldId id="1173" r:id="rId24"/>
    <p:sldId id="1174" r:id="rId25"/>
    <p:sldId id="1172" r:id="rId26"/>
    <p:sldId id="1185" r:id="rId27"/>
    <p:sldId id="11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8558"/>
    <p:restoredTop sz="96148"/>
  </p:normalViewPr>
  <p:slideViewPr>
    <p:cSldViewPr snapToGrid="0">
      <p:cViewPr varScale="1">
        <p:scale>
          <a:sx n="228" d="100"/>
          <a:sy n="228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1EA85-6B79-5E4B-8F0E-8175A856623A}" type="datetimeFigureOut">
              <a:rPr lang="en-US" smtClean="0"/>
              <a:t>5/30/25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48F6E-3AA4-4949-B454-A5A901963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34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81675A-82DA-48EF-9B86-3CC2752D2C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870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Consistency and compatibility of analyses and communication across:</a:t>
            </a:r>
          </a:p>
          <a:p>
            <a:pPr lvl="1"/>
            <a:r>
              <a:rPr lang="en-US" dirty="0"/>
              <a:t>inter-program, </a:t>
            </a:r>
          </a:p>
          <a:p>
            <a:pPr lvl="1"/>
            <a:r>
              <a:rPr lang="en-US" dirty="0"/>
              <a:t>inter-function, </a:t>
            </a:r>
          </a:p>
          <a:p>
            <a:pPr lvl="1"/>
            <a:r>
              <a:rPr lang="en-US" dirty="0"/>
              <a:t>inter-departmental and </a:t>
            </a:r>
          </a:p>
          <a:p>
            <a:pPr lvl="1"/>
            <a:r>
              <a:rPr lang="en-US" dirty="0"/>
              <a:t>inter-organizational activities;</a:t>
            </a:r>
          </a:p>
          <a:p>
            <a:pPr lvl="1"/>
            <a:endParaRPr lang="en-US" dirty="0"/>
          </a:p>
          <a:p>
            <a:r>
              <a:rPr lang="en-US" dirty="0"/>
              <a:t>Mitigation of errors and their associated impacts on:</a:t>
            </a:r>
          </a:p>
          <a:p>
            <a:pPr lvl="1"/>
            <a:r>
              <a:rPr lang="en-US" dirty="0"/>
              <a:t>Budgets,</a:t>
            </a:r>
          </a:p>
          <a:p>
            <a:pPr lvl="1"/>
            <a:r>
              <a:rPr lang="en-US" dirty="0"/>
              <a:t>schedules, </a:t>
            </a:r>
          </a:p>
          <a:p>
            <a:pPr lvl="1"/>
            <a:r>
              <a:rPr lang="en-US" dirty="0"/>
              <a:t>quality of deliverables and</a:t>
            </a:r>
          </a:p>
          <a:p>
            <a:pPr lvl="1"/>
            <a:r>
              <a:rPr lang="en-US" dirty="0"/>
              <a:t>mission safety.</a:t>
            </a:r>
          </a:p>
          <a:p>
            <a:pPr lvl="1"/>
            <a:endParaRPr lang="en-US" dirty="0"/>
          </a:p>
          <a:p>
            <a:r>
              <a:rPr lang="en-US" dirty="0"/>
              <a:t>Satisfying the life-cycle development and operational needs of the science and engineering communities;</a:t>
            </a:r>
          </a:p>
          <a:p>
            <a:r>
              <a:rPr lang="en-US" dirty="0"/>
              <a:t>Structured and web-based access to additional model-based QUDT information, tools and services.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48F6E-3AA4-4949-B454-A5A9019630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12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900"/>
              </a:spcAft>
            </a:pPr>
            <a:r>
              <a:rPr lang="en-US" sz="1200" dirty="0"/>
              <a:t>A nonprofit organization, </a:t>
            </a:r>
            <a:r>
              <a:rPr lang="en-US" sz="1200" dirty="0" err="1"/>
              <a:t>QUDT.org</a:t>
            </a:r>
            <a:r>
              <a:rPr lang="en-US" sz="1200" dirty="0"/>
              <a:t>, to represent standards for Units of Measure and Quantity Kinds as machine - processable W3C Linked Data models and vocabularies</a:t>
            </a:r>
          </a:p>
          <a:p>
            <a:pPr>
              <a:spcAft>
                <a:spcPts val="900"/>
              </a:spcAft>
            </a:pPr>
            <a:r>
              <a:rPr lang="en-US" sz="1200" dirty="0"/>
              <a:t>Began as a NASA-sponsored project for a “semantically enhanced” version of Standard Engineering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48F6E-3AA4-4949-B454-A5A9019630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8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48F6E-3AA4-4949-B454-A5A9019630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70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9C93A-EC1D-F137-C352-7389EC3A2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B1D992-3A0E-0E9D-63F2-2A0515DC72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A3E93-FD3A-3191-5347-86454DEC4D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D137B-3A42-E3E2-5415-050F117BAD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48F6E-3AA4-4949-B454-A5A9019630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44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A44A8-3EF9-9065-C17D-4855238AA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E0252F-E61E-FB11-E412-F2C8E12740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C146D1-85E8-D0D0-61EB-9B3FE5F69A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0DDFF-B768-6107-400D-6D6607F4A0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48F6E-3AA4-4949-B454-A5A9019630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59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0198F74-EDF0-8C46-9115-B348A8CC7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1BC27-08F7-2547-BEB5-4E8727924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20th May,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0378-770D-2A4F-8470-33D0B672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QUDT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20F45-7C04-0B49-A5C3-FA99CD1A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4566-E730-314F-8C05-3849AEE2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56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33CF-8059-524E-8A6A-B44C38234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56" y="136526"/>
            <a:ext cx="10378504" cy="963070"/>
          </a:xfrm>
          <a:solidFill>
            <a:srgbClr val="003746"/>
          </a:solidFill>
          <a:ln w="19050">
            <a:solidFill>
              <a:srgbClr val="00FF78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rgbClr val="00FF78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6B5D4-BAFE-1A44-86BC-BB13D222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53314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DD423-216E-564A-9FE3-9BD48827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20th May,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F4F16-CD58-0B49-9153-A654ADE3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QUDT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65B42-7B74-CC4B-AA17-A37F2C68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4566-E730-314F-8C05-3849AEE2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958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33CF-8059-524E-8A6A-B44C38234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904" y="136526"/>
            <a:ext cx="10309056" cy="1032518"/>
          </a:xfrm>
          <a:solidFill>
            <a:srgbClr val="003746"/>
          </a:solidFill>
          <a:ln w="19050">
            <a:solidFill>
              <a:srgbClr val="00FF78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rgbClr val="00FF78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6B5D4-BAFE-1A44-86BC-BB13D222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DD423-216E-564A-9FE3-9BD48827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20th May,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F4F16-CD58-0B49-9153-A654ADE3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QUDT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65B42-7B74-CC4B-AA17-A37F2C68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4566-E730-314F-8C05-3849AEE2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6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2970AE-62BF-191C-57AD-C121882714D5}"/>
              </a:ext>
            </a:extLst>
          </p:cNvPr>
          <p:cNvSpPr/>
          <p:nvPr userDrawn="1"/>
        </p:nvSpPr>
        <p:spPr>
          <a:xfrm>
            <a:off x="965522" y="1980445"/>
            <a:ext cx="10515600" cy="2083443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D33CF-8059-524E-8A6A-B44C38234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750" y="2359386"/>
            <a:ext cx="10243145" cy="1325563"/>
          </a:xfr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>
              <a:defRPr lang="en-US" sz="4000" b="1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/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DD423-216E-564A-9FE3-9BD48827B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20th May,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F4F16-CD58-0B49-9153-A654ADE3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QUDT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65B42-7B74-CC4B-AA17-A37F2C68C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4566-E730-314F-8C05-3849AEE2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5A3F-8B7B-884C-B4E0-6EE367631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29356-D14A-0B45-A402-FF829AFC1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20th May,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5AEB94-6C15-5A4C-AF51-78BA2A5F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QUDT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FAC2C-846A-D341-AD1C-7C6DFB41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4566-E730-314F-8C05-3849AEE21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6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886F38-70A7-7842-AE19-B22A013B2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029" y="136525"/>
            <a:ext cx="10475089" cy="1044093"/>
          </a:xfrm>
          <a:prstGeom prst="rect">
            <a:avLst/>
          </a:prstGeom>
          <a:solidFill>
            <a:srgbClr val="003746"/>
          </a:solidFill>
          <a:ln w="19050">
            <a:solidFill>
              <a:srgbClr val="00FF78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D3811-064E-D745-8151-8B73C3885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721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20th May,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9C45A-6501-2046-8B07-53B66142E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QUDT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2C906-59DD-474D-9A44-66BD24B2C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94566-E730-314F-8C05-3849AEE21A5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3D683D06-058C-9242-9E58-FC5E0EFBA09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4881" y="419878"/>
            <a:ext cx="1301961" cy="47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72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7" r:id="rId4"/>
    <p:sldLayoutId id="2147483654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>
          <a:solidFill>
            <a:srgbClr val="00FF7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industrialontologies.org/" TargetMode="External"/><Relationship Id="rId2" Type="http://schemas.openxmlformats.org/officeDocument/2006/relationships/hyperlink" Target="https://github.com/EDIorg/Units-WG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qudtlib/qudtlib-java" TargetMode="External"/><Relationship Id="rId2" Type="http://schemas.openxmlformats.org/officeDocument/2006/relationships/hyperlink" Target="https://github.com/egonw/jqudt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occamsystems/occam-qudt" TargetMode="External"/><Relationship Id="rId4" Type="http://schemas.openxmlformats.org/officeDocument/2006/relationships/hyperlink" Target="https://github.com/qudtlib/qudtlib-j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qudt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info@qudt.org" TargetMode="External"/><Relationship Id="rId5" Type="http://schemas.openxmlformats.org/officeDocument/2006/relationships/hyperlink" Target="https://github.com/qudt/qudt-public-repo/wiki/User-Guide-for-QUDT" TargetMode="External"/><Relationship Id="rId4" Type="http://schemas.openxmlformats.org/officeDocument/2006/relationships/hyperlink" Target="https://github.com/qudt/qudt-public-repo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7" Type="http://schemas.openxmlformats.org/officeDocument/2006/relationships/slide" Target="slide24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3.xml"/><Relationship Id="rId5" Type="http://schemas.openxmlformats.org/officeDocument/2006/relationships/slide" Target="slide22.xml"/><Relationship Id="rId4" Type="http://schemas.openxmlformats.org/officeDocument/2006/relationships/slide" Target="slide2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info@interoptx.com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qudt/qudt-public-repo/wiki/Unit-Vocabulary-Submission-Guidelines#qname-naming-rules" TargetMode="External"/><Relationship Id="rId3" Type="http://schemas.openxmlformats.org/officeDocument/2006/relationships/hyperlink" Target="https://qudt.org/" TargetMode="External"/><Relationship Id="rId7" Type="http://schemas.openxmlformats.org/officeDocument/2006/relationships/hyperlink" Target="https://www.nist.gov/pml/special-publication-811" TargetMode="External"/><Relationship Id="rId2" Type="http://schemas.openxmlformats.org/officeDocument/2006/relationships/hyperlink" Target="https://www.go-fair.org/fair-principl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www.qudt.org/edg/tbl" TargetMode="External"/><Relationship Id="rId4" Type="http://schemas.openxmlformats.org/officeDocument/2006/relationships/hyperlink" Target="http://www.qudt.org/fuseki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qudt/qudt-public-repo/discussions/315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dt.org/pages/TAB.html" TargetMode="External"/><Relationship Id="rId2" Type="http://schemas.openxmlformats.org/officeDocument/2006/relationships/hyperlink" Target="http://www.qudt.org/pages/BoardOfDirectors.html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udt.org)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://www.qudt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81DD8-173F-4108-BCE6-B941ED773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5146" y="2853467"/>
            <a:ext cx="9144000" cy="2405371"/>
          </a:xfrm>
        </p:spPr>
        <p:txBody>
          <a:bodyPr lIns="91440" tIns="45720" rIns="91440" bIns="45720" anchor="t">
            <a:normAutofit fontScale="25000" lnSpcReduction="20000"/>
          </a:bodyPr>
          <a:lstStyle/>
          <a:p>
            <a:pPr marL="0" indent="0" algn="ctr">
              <a:buNone/>
            </a:pPr>
            <a:r>
              <a:rPr lang="en-US" sz="14400" dirty="0"/>
              <a:t>Quantities, Units, Dimensions and Types</a:t>
            </a:r>
            <a:endParaRPr lang="en-US" sz="14400" dirty="0">
              <a:ea typeface="Calibri"/>
              <a:cs typeface="Calibri"/>
            </a:endParaRPr>
          </a:p>
          <a:p>
            <a:pPr marL="0" indent="0" algn="ctr">
              <a:buNone/>
            </a:pPr>
            <a:r>
              <a:rPr lang="en-US" sz="12800" dirty="0"/>
              <a:t>May 20, 2025</a:t>
            </a:r>
            <a:endParaRPr lang="en-US" sz="9600" dirty="0">
              <a:ea typeface="Calibri"/>
              <a:cs typeface="Calibri"/>
            </a:endParaRPr>
          </a:p>
          <a:p>
            <a:endParaRPr lang="en-US" sz="9600" dirty="0">
              <a:ea typeface="Calibri"/>
              <a:cs typeface="Calibri"/>
            </a:endParaRPr>
          </a:p>
          <a:p>
            <a:r>
              <a:rPr lang="en-US" sz="9600" dirty="0">
                <a:ea typeface="Calibri"/>
                <a:cs typeface="Calibri"/>
              </a:rPr>
              <a:t>Steve Ray, CEO </a:t>
            </a:r>
            <a:r>
              <a:rPr lang="en-US" sz="9600" dirty="0" err="1">
                <a:ea typeface="Calibri"/>
                <a:cs typeface="Calibri"/>
              </a:rPr>
              <a:t>QUDT.org</a:t>
            </a:r>
            <a:endParaRPr lang="en-US" sz="9600" dirty="0">
              <a:ea typeface="Calibri"/>
              <a:cs typeface="Calibri"/>
            </a:endParaRPr>
          </a:p>
          <a:p>
            <a:r>
              <a:rPr lang="en-US" sz="9600" dirty="0">
                <a:ea typeface="Calibri"/>
                <a:cs typeface="Calibri"/>
              </a:rPr>
              <a:t>Ralph Hodgson, President </a:t>
            </a:r>
            <a:r>
              <a:rPr lang="en-US" sz="9600" dirty="0" err="1">
                <a:ea typeface="Calibri" panose="020F0502020204030204"/>
                <a:cs typeface="Calibri" panose="020F0502020204030204"/>
              </a:rPr>
              <a:t>QUDT.org</a:t>
            </a:r>
            <a:endParaRPr lang="en-US" sz="9600" dirty="0">
              <a:ea typeface="Calibri"/>
              <a:cs typeface="Calibri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6962D-A6CA-E253-3119-23B6FA314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20th May,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114CD-FDA2-0519-0221-556B9E9E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4566-E730-314F-8C05-3849AEE21A50}" type="slidenum">
              <a:rPr lang="en-US" smtClean="0"/>
              <a:t>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77A3A-670D-4CB3-8E64-3472AE9CF97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6313" y="1216103"/>
            <a:ext cx="10377487" cy="963613"/>
          </a:xfrm>
          <a:solidFill>
            <a:srgbClr val="003746"/>
          </a:solidFill>
          <a:ln w="19050">
            <a:solidFill>
              <a:srgbClr val="00FF78"/>
            </a:solidFill>
          </a:ln>
        </p:spPr>
        <p:txBody>
          <a:bodyPr/>
          <a:lstStyle/>
          <a:p>
            <a:pPr algn="ctr"/>
            <a:r>
              <a:rPr lang="en-US" sz="6000" dirty="0"/>
              <a:t>QUDT </a:t>
            </a:r>
            <a:r>
              <a:rPr lang="en-US" dirty="0"/>
              <a:t>Introduction</a:t>
            </a:r>
            <a:r>
              <a:rPr lang="en-US" dirty="0">
                <a:solidFill>
                  <a:srgbClr val="00FF78"/>
                </a:solidFill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E43B9F-CBFC-5723-6D46-FF1927A663E6}"/>
              </a:ext>
            </a:extLst>
          </p:cNvPr>
          <p:cNvSpPr txBox="1"/>
          <p:nvPr/>
        </p:nvSpPr>
        <p:spPr>
          <a:xfrm>
            <a:off x="11430000" y="6455229"/>
            <a:ext cx="5551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v5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0752D141-DC98-B4A4-636E-35A8842B6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QUDT Introduction</a:t>
            </a:r>
          </a:p>
        </p:txBody>
      </p:sp>
    </p:spTree>
    <p:extLst>
      <p:ext uri="{BB962C8B-B14F-4D97-AF65-F5344CB8AC3E}">
        <p14:creationId xmlns:p14="http://schemas.microsoft.com/office/powerpoint/2010/main" val="4197620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F2CE7-41CC-76A5-12D1-13B4BD1B4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9B02-4CDC-B0EF-A631-23E91BE26C4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3746"/>
          </a:solidFill>
          <a:ln w="19050">
            <a:solidFill>
              <a:srgbClr val="00FF78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Adoption – Sample of </a:t>
            </a:r>
            <a:r>
              <a:rPr lang="en-US" dirty="0" err="1"/>
              <a:t>Organisations</a:t>
            </a:r>
            <a:endParaRPr lang="en-US" dirty="0" err="1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FECB1-2742-407A-AB8C-E460CAB90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539" y="1253331"/>
            <a:ext cx="11571517" cy="5367388"/>
          </a:xfrm>
        </p:spPr>
        <p:txBody>
          <a:bodyPr lIns="91440" tIns="45720" rIns="91440" bIns="45720" anchor="t"/>
          <a:lstStyle/>
          <a:p>
            <a:r>
              <a:rPr lang="en-US" sz="2400" dirty="0"/>
              <a:t>Commonwealth Scientific and Industrial Research </a:t>
            </a:r>
            <a:r>
              <a:rPr lang="en-US" sz="2400" dirty="0" err="1"/>
              <a:t>Organisation</a:t>
            </a:r>
            <a:r>
              <a:rPr lang="en-US" sz="2400" dirty="0"/>
              <a:t> (CSIRO) - geosciences and ecological research</a:t>
            </a:r>
          </a:p>
          <a:p>
            <a:r>
              <a:rPr lang="en-US" sz="2400" dirty="0"/>
              <a:t>DSA Data Society Alliance (https://data-society-alliance.org/#top) in Japan (formerly DTA Data Trading Alliance) - Guidelines call for use of QUDT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Siemens - Manufacturing (SCADA), Building Environments and </a:t>
            </a:r>
            <a:r>
              <a:rPr lang="en-US" sz="2400" dirty="0" err="1"/>
              <a:t>SmartGrid</a:t>
            </a:r>
            <a:r>
              <a:rPr lang="en-US" sz="2400" dirty="0"/>
              <a:t> Research, "Digital Twins," Enterprise-wide Ontology Library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Corning - manufacturing line configuration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Australian National Biodiversity data store (under development)</a:t>
            </a:r>
            <a:endParaRPr lang="en-US" sz="2400" dirty="0">
              <a:ea typeface="Calibri"/>
              <a:cs typeface="Calibri"/>
            </a:endParaRPr>
          </a:p>
          <a:p>
            <a:pPr lvl="1"/>
            <a:r>
              <a:rPr lang="en-US" sz="2000" dirty="0"/>
              <a:t>QUDT use is mandated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400" dirty="0"/>
              <a:t>Environmental Data Initiative (EDI) - mandates QUDT use</a:t>
            </a:r>
            <a:endParaRPr lang="en-US" sz="2400" dirty="0">
              <a:ea typeface="Calibri"/>
              <a:cs typeface="Calibri"/>
            </a:endParaRP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https://github.com/EDIorg/Units-WG</a:t>
            </a:r>
            <a:r>
              <a:rPr lang="en-US" dirty="0"/>
              <a:t> </a:t>
            </a:r>
            <a:endParaRPr lang="en-US" dirty="0">
              <a:ea typeface="Calibri"/>
              <a:cs typeface="Calibri"/>
            </a:endParaRPr>
          </a:p>
          <a:p>
            <a:r>
              <a:rPr lang="en-US" sz="2400" dirty="0"/>
              <a:t>Industrial Ontology Foundry (</a:t>
            </a:r>
            <a:r>
              <a:rPr lang="en-US" sz="2400" dirty="0">
                <a:hlinkClick r:id="rId3"/>
              </a:rPr>
              <a:t>https://industrialontologies.org/</a:t>
            </a:r>
            <a:r>
              <a:rPr lang="en-US" sz="2400" dirty="0"/>
              <a:t>)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Semantic Arts - consulting firm specializing in data-centric transformation</a:t>
            </a:r>
            <a:endParaRPr lang="en-US" sz="2400" dirty="0">
              <a:ea typeface="Calibri"/>
              <a:cs typeface="Calibri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1AD49A1-0A70-761A-D9A8-7376D9D78B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5468" y="6492875"/>
            <a:ext cx="2743200" cy="365125"/>
          </a:xfrm>
        </p:spPr>
        <p:txBody>
          <a:bodyPr/>
          <a:lstStyle/>
          <a:p>
            <a:r>
              <a:rPr lang="en-US"/>
              <a:t>20th May, 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5B05DDF-E624-3E80-B18E-9377052E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8535"/>
            <a:ext cx="4114800" cy="365125"/>
          </a:xfrm>
        </p:spPr>
        <p:txBody>
          <a:bodyPr/>
          <a:lstStyle/>
          <a:p>
            <a:r>
              <a:rPr lang="en-US"/>
              <a:t>QUDT Introduction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145927A-1690-CE88-9936-017F17BD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7628" y="6438156"/>
            <a:ext cx="2743200" cy="365125"/>
          </a:xfrm>
        </p:spPr>
        <p:txBody>
          <a:bodyPr/>
          <a:lstStyle/>
          <a:p>
            <a:fld id="{E8B94566-E730-314F-8C05-3849AEE21A50}" type="slidenum">
              <a:rPr lang="en-US" smtClean="0"/>
              <a:t>10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440284B-BA6C-7276-E689-DA1E92E2513F}"/>
              </a:ext>
            </a:extLst>
          </p:cNvPr>
          <p:cNvSpPr txBox="1">
            <a:spLocks/>
          </p:cNvSpPr>
          <p:nvPr/>
        </p:nvSpPr>
        <p:spPr>
          <a:xfrm>
            <a:off x="393539" y="1533084"/>
            <a:ext cx="11571517" cy="4755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351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94DF0-93A1-ABDD-9774-C8D997968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AA391-4855-CE13-0D67-0E261925A26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3746"/>
          </a:solidFill>
          <a:ln w="19050">
            <a:solidFill>
              <a:srgbClr val="00FF78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Community Software Contributions</a:t>
            </a:r>
            <a:endParaRPr lang="en-US" dirty="0">
              <a:solidFill>
                <a:srgbClr val="00FF7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17E27-9069-8F5B-1FAA-11B736925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10" y="1253331"/>
            <a:ext cx="10515600" cy="471027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u="sng">
                <a:solidFill>
                  <a:schemeClr val="tx2"/>
                </a:solidFill>
              </a:rPr>
              <a:t>Tools and libraries based on QUDT:</a:t>
            </a:r>
          </a:p>
          <a:p>
            <a:pPr marL="457200" lvl="1" indent="0">
              <a:buNone/>
            </a:pPr>
            <a:r>
              <a:rPr lang="en-US" sz="2000">
                <a:hlinkClick r:id="rId2"/>
              </a:rPr>
              <a:t>https://github.com/egonw/jqudt</a:t>
            </a:r>
            <a:r>
              <a:rPr lang="en-US" sz="2000"/>
              <a:t> </a:t>
            </a:r>
          </a:p>
          <a:p>
            <a:pPr lvl="1">
              <a:buFontTx/>
              <a:buChar char="-"/>
            </a:pPr>
            <a:r>
              <a:rPr lang="en-US" sz="2000"/>
              <a:t>Java Library to deal with QUDT units and conversions between them.</a:t>
            </a:r>
          </a:p>
          <a:p>
            <a:pPr marL="457200" lvl="1" indent="0">
              <a:buNone/>
            </a:pPr>
            <a:r>
              <a:rPr lang="en-US" sz="2000">
                <a:hlinkClick r:id="rId3"/>
              </a:rPr>
              <a:t>https://github.com/qudtlib/qudtlib-java</a:t>
            </a:r>
            <a:r>
              <a:rPr lang="en-US" sz="2000"/>
              <a:t> and </a:t>
            </a:r>
            <a:r>
              <a:rPr lang="en-US" sz="2000">
                <a:hlinkClick r:id="rId4"/>
              </a:rPr>
              <a:t>https://github.com/qudtlib/qudtlib-js</a:t>
            </a:r>
            <a:r>
              <a:rPr lang="en-US" sz="2000"/>
              <a:t> </a:t>
            </a:r>
          </a:p>
          <a:p>
            <a:pPr lvl="1">
              <a:buFontTx/>
              <a:buChar char="-"/>
            </a:pPr>
            <a:r>
              <a:rPr lang="en-US" sz="2000"/>
              <a:t>Java and JavaScript libraries supporting factorization of units</a:t>
            </a:r>
          </a:p>
          <a:p>
            <a:pPr marL="457200" lvl="1" indent="0">
              <a:buNone/>
            </a:pPr>
            <a:r>
              <a:rPr lang="en-US" sz="2000" b="0" i="0" u="none" strike="noStrike">
                <a:effectLst/>
                <a:hlinkClick r:id="rId5"/>
              </a:rPr>
              <a:t>https://github.com/occamsystems/occam-qudt</a:t>
            </a:r>
            <a:r>
              <a:rPr lang="en-US" sz="2000" b="0" i="0" u="none" strike="noStrike">
                <a:effectLst/>
              </a:rPr>
              <a:t> </a:t>
            </a:r>
          </a:p>
          <a:p>
            <a:pPr lvl="1">
              <a:buFontTx/>
              <a:buChar char="-"/>
            </a:pPr>
            <a:r>
              <a:rPr lang="en-US" sz="2000" b="0" i="0" u="none" strike="noStrike">
                <a:effectLst/>
              </a:rPr>
              <a:t>Java library for math operations using QUDT</a:t>
            </a:r>
            <a:endParaRPr lang="en-US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u="sng">
                <a:solidFill>
                  <a:schemeClr val="tx2"/>
                </a:solidFill>
              </a:rPr>
              <a:t>Registries and repositories:</a:t>
            </a:r>
          </a:p>
          <a:p>
            <a:pPr marL="457200" lvl="1" indent="0">
              <a:buNone/>
            </a:pPr>
            <a:r>
              <a:rPr lang="en-US" sz="2000"/>
              <a:t>- TriplyDB</a:t>
            </a:r>
          </a:p>
          <a:p>
            <a:pPr marL="457200" lvl="1" indent="0">
              <a:buNone/>
            </a:pPr>
            <a:r>
              <a:rPr lang="en-US" sz="2000"/>
              <a:t>- LOV</a:t>
            </a:r>
          </a:p>
          <a:p>
            <a:pPr marL="457200" lvl="1" indent="0">
              <a:buNone/>
            </a:pPr>
            <a:r>
              <a:rPr lang="en-US" sz="2000"/>
              <a:t>- FAIRSharing.org</a:t>
            </a:r>
          </a:p>
          <a:p>
            <a:pPr marL="457200" lvl="1" indent="0">
              <a:buNone/>
            </a:pPr>
            <a:r>
              <a:rPr lang="en-US" sz="2000"/>
              <a:t>- BioPortal</a:t>
            </a:r>
          </a:p>
          <a:p>
            <a:pPr marL="457200" lvl="1" indent="0">
              <a:buNone/>
            </a:pPr>
            <a:r>
              <a:rPr lang="en-US" sz="2000"/>
              <a:t>- EcoPortal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A3A02E9-6BCE-0447-C391-2466EA732727}"/>
              </a:ext>
            </a:extLst>
          </p:cNvPr>
          <p:cNvSpPr txBox="1">
            <a:spLocks/>
          </p:cNvSpPr>
          <p:nvPr/>
        </p:nvSpPr>
        <p:spPr>
          <a:xfrm>
            <a:off x="226944" y="1253331"/>
            <a:ext cx="10756465" cy="49900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B82BDC-6153-6AA2-1F02-6F51D128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20th May, 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113D01-2EE8-5566-A4B5-C2571B37E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QUDT Introduction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763420-F73E-49C6-AF8A-3C216B4F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4566-E730-314F-8C05-3849AEE21A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7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79DA2-67F1-380D-13F8-0F81D7C1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20th May,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FA5A8-14B9-FC9C-624B-DFEFE4A0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QUDT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6D55D-4642-EB0C-3882-71E210E41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4566-E730-314F-8C05-3849AEE21A50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 descr="A screenshot of a graph&#10;&#10;AI-generated content may be incorrect.">
            <a:extLst>
              <a:ext uri="{FF2B5EF4-FFF2-40B4-BE49-F238E27FC236}">
                <a16:creationId xmlns:a16="http://schemas.microsoft.com/office/drawing/2014/main" id="{765F8533-3A40-F4E8-C876-B7DD309FB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968" y="114189"/>
            <a:ext cx="7758155" cy="6424723"/>
          </a:xfrm>
          <a:prstGeom prst="rect">
            <a:avLst/>
          </a:prstGeom>
        </p:spPr>
      </p:pic>
      <p:pic>
        <p:nvPicPr>
          <p:cNvPr id="10" name="Picture 6" descr="4Color">
            <a:extLst>
              <a:ext uri="{FF2B5EF4-FFF2-40B4-BE49-F238E27FC236}">
                <a16:creationId xmlns:a16="http://schemas.microsoft.com/office/drawing/2014/main" id="{A1C96B09-BEE0-D49F-03ED-3995833BA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30416" y="710955"/>
            <a:ext cx="687388" cy="5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63915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2EA7C-C6A1-7A68-7AF7-A6A9D1277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3">
            <a:extLst>
              <a:ext uri="{FF2B5EF4-FFF2-40B4-BE49-F238E27FC236}">
                <a16:creationId xmlns:a16="http://schemas.microsoft.com/office/drawing/2014/main" id="{9749E589-9AC2-4B6D-D468-9DAFE82E76C3}"/>
              </a:ext>
            </a:extLst>
          </p:cNvPr>
          <p:cNvSpPr/>
          <p:nvPr/>
        </p:nvSpPr>
        <p:spPr>
          <a:xfrm>
            <a:off x="6063830" y="2211827"/>
            <a:ext cx="5508884" cy="3611517"/>
          </a:xfrm>
          <a:prstGeom prst="roundRect">
            <a:avLst>
              <a:gd name="adj" fmla="val 275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A1789-611B-DDE1-311B-90CDD2EA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20th May,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71FD5-7F71-C500-2C32-96B92F1F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QUDT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5E619-3C6B-DFD2-2E5B-19733D31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4566-E730-314F-8C05-3849AEE21A50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C25C81-3A4A-6203-38EC-5ACB7977A7A3}"/>
              </a:ext>
            </a:extLst>
          </p:cNvPr>
          <p:cNvSpPr txBox="1"/>
          <p:nvPr/>
        </p:nvSpPr>
        <p:spPr>
          <a:xfrm>
            <a:off x="1966623" y="5493220"/>
            <a:ext cx="207197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GitHub “Stars”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909800-7E46-EFFC-C614-0E935CA8F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191" y="2294753"/>
            <a:ext cx="5251450" cy="338737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DAEC07-948C-6DF8-340A-BB4DD0DCB742}"/>
              </a:ext>
            </a:extLst>
          </p:cNvPr>
          <p:cNvSpPr txBox="1"/>
          <p:nvPr/>
        </p:nvSpPr>
        <p:spPr>
          <a:xfrm>
            <a:off x="7423709" y="5854528"/>
            <a:ext cx="2743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Google Scholar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70A5D00-93DA-9BDD-101E-C672558E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904" y="136526"/>
            <a:ext cx="10309056" cy="1032518"/>
          </a:xfrm>
          <a:solidFill>
            <a:srgbClr val="003746"/>
          </a:solidFill>
          <a:ln w="19050">
            <a:solidFill>
              <a:srgbClr val="00FF78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Interest Trends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B0C5A-CF32-5CB5-B993-3A12DF6F2238}"/>
              </a:ext>
            </a:extLst>
          </p:cNvPr>
          <p:cNvGrpSpPr/>
          <p:nvPr/>
        </p:nvGrpSpPr>
        <p:grpSpPr>
          <a:xfrm>
            <a:off x="619286" y="1437890"/>
            <a:ext cx="4953612" cy="3982219"/>
            <a:chOff x="619286" y="1454753"/>
            <a:chExt cx="4953612" cy="3982219"/>
          </a:xfrm>
        </p:grpSpPr>
        <p:sp>
          <p:nvSpPr>
            <p:cNvPr id="8" name="Rounded Rectangle 3">
              <a:extLst>
                <a:ext uri="{FF2B5EF4-FFF2-40B4-BE49-F238E27FC236}">
                  <a16:creationId xmlns:a16="http://schemas.microsoft.com/office/drawing/2014/main" id="{94E9649F-69DB-0D60-7E1E-7B6CB905F27A}"/>
                </a:ext>
              </a:extLst>
            </p:cNvPr>
            <p:cNvSpPr/>
            <p:nvPr/>
          </p:nvSpPr>
          <p:spPr>
            <a:xfrm>
              <a:off x="619286" y="1454753"/>
              <a:ext cx="4953612" cy="3982219"/>
            </a:xfrm>
            <a:prstGeom prst="roundRect">
              <a:avLst>
                <a:gd name="adj" fmla="val 2754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graph of a rising graph&#10;&#10;AI-generated content may be incorrect.">
              <a:extLst>
                <a:ext uri="{FF2B5EF4-FFF2-40B4-BE49-F238E27FC236}">
                  <a16:creationId xmlns:a16="http://schemas.microsoft.com/office/drawing/2014/main" id="{B3B70ECF-0129-71A6-9B6D-7645B1DD2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358" y="1527864"/>
              <a:ext cx="4696179" cy="37924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4507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17642-9BD0-8BBE-FB05-C46CD1D1A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771C3-AA53-7CA4-56D1-D3F9AADEC14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3746"/>
          </a:solidFill>
          <a:ln w="19050">
            <a:solidFill>
              <a:srgbClr val="00FF78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00FF78"/>
                </a:solidFill>
              </a:rPr>
              <a:t>Finding out more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BB77D-179C-024E-29E6-E6EB37F98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://qudt.org</a:t>
            </a:r>
            <a:r>
              <a:rPr lang="en-US" sz="2800" dirty="0"/>
              <a:t> – Homepage</a:t>
            </a:r>
          </a:p>
          <a:p>
            <a:endParaRPr lang="en-US" sz="2800"/>
          </a:p>
          <a:p>
            <a:r>
              <a:rPr lang="en-US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2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://github.com/qudt/qudt-public-repo</a:t>
            </a:r>
            <a:r>
              <a:rPr lang="en-US" sz="2800" dirty="0"/>
              <a:t> – </a:t>
            </a:r>
            <a:r>
              <a:rPr lang="en-US" sz="2800" dirty="0" err="1"/>
              <a:t>Github</a:t>
            </a:r>
            <a:r>
              <a:rPr lang="en-US" sz="2800" dirty="0"/>
              <a:t> repository</a:t>
            </a:r>
            <a:endParaRPr lang="en-US" sz="2800" dirty="0">
              <a:ea typeface="Calibri"/>
              <a:cs typeface="Calibri"/>
            </a:endParaRPr>
          </a:p>
          <a:p>
            <a:endParaRPr lang="en-US" sz="2800"/>
          </a:p>
          <a:p>
            <a:r>
              <a:rPr lang="en-US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28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://github.com/qudt/qudt-public-repo/wiki/User-Guide-for-QUDT</a:t>
            </a:r>
            <a:r>
              <a:rPr lang="en-US" sz="2800" dirty="0"/>
              <a:t> – User Guide</a:t>
            </a:r>
            <a:endParaRPr lang="en-US" sz="2800" dirty="0">
              <a:ea typeface="Calibri"/>
              <a:cs typeface="Calibri"/>
            </a:endParaRPr>
          </a:p>
          <a:p>
            <a:endParaRPr lang="en-US" sz="2800"/>
          </a:p>
          <a:p>
            <a:r>
              <a:rPr lang="en-US" sz="2800" dirty="0"/>
              <a:t>Email: </a:t>
            </a:r>
            <a:r>
              <a:rPr lang="en-US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</a:t>
            </a:r>
            <a:r>
              <a:rPr lang="en-US" sz="28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@qudt.org</a:t>
            </a:r>
            <a:r>
              <a:rPr lang="en-US" sz="2800" dirty="0"/>
              <a:t> </a:t>
            </a:r>
            <a:endParaRPr lang="en-US" sz="2800" dirty="0">
              <a:ea typeface="Calibri"/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B62D54-A136-D085-652A-BD6F03631C6A}"/>
              </a:ext>
            </a:extLst>
          </p:cNvPr>
          <p:cNvSpPr txBox="1">
            <a:spLocks/>
          </p:cNvSpPr>
          <p:nvPr/>
        </p:nvSpPr>
        <p:spPr>
          <a:xfrm>
            <a:off x="226944" y="2282972"/>
            <a:ext cx="10945692" cy="3960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D5452B-6D74-35FB-16D2-B5A2896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20th May,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50B8AD-8A19-D7FA-420F-49AB91775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QUDT 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98868-7911-7518-80AF-C8419472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4566-E730-314F-8C05-3849AEE21A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75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4B733-1DEE-C627-FAE1-4E7A0525D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9E4A-CE41-968A-1962-442F03717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93" y="201231"/>
            <a:ext cx="10309056" cy="1032518"/>
          </a:xfrm>
          <a:solidFill>
            <a:srgbClr val="003746"/>
          </a:solidFill>
          <a:ln w="19050">
            <a:solidFill>
              <a:srgbClr val="00FF78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Demo 1: Units of Force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99075F2-9FBB-A1AE-6CFF-74ED7D22FC76}"/>
              </a:ext>
            </a:extLst>
          </p:cNvPr>
          <p:cNvSpPr txBox="1">
            <a:spLocks/>
          </p:cNvSpPr>
          <p:nvPr/>
        </p:nvSpPr>
        <p:spPr>
          <a:xfrm>
            <a:off x="226944" y="2282972"/>
            <a:ext cx="10945692" cy="3960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81457-3C57-A275-8C7F-6A81D0D7C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20th May,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62FA4-C85B-1AE1-BC1A-D5F76E17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QUDT 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0C234-C9BF-CA9C-13A9-420C4EB1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4566-E730-314F-8C05-3849AEE21A50}" type="slidenum">
              <a:rPr lang="en-US" smtClean="0"/>
              <a:t>15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C1146D3-3907-422A-DD7F-85DA11A7FB89}"/>
              </a:ext>
            </a:extLst>
          </p:cNvPr>
          <p:cNvGrpSpPr/>
          <p:nvPr/>
        </p:nvGrpSpPr>
        <p:grpSpPr>
          <a:xfrm>
            <a:off x="1915296" y="1233749"/>
            <a:ext cx="8229587" cy="5624251"/>
            <a:chOff x="1915296" y="1233749"/>
            <a:chExt cx="8229587" cy="5624251"/>
          </a:xfrm>
        </p:grpSpPr>
        <p:sp>
          <p:nvSpPr>
            <p:cNvPr id="3" name="Rounded Rectangle 3">
              <a:extLst>
                <a:ext uri="{FF2B5EF4-FFF2-40B4-BE49-F238E27FC236}">
                  <a16:creationId xmlns:a16="http://schemas.microsoft.com/office/drawing/2014/main" id="{01F9935E-0654-0159-8FC7-E556AD29CFCD}"/>
                </a:ext>
              </a:extLst>
            </p:cNvPr>
            <p:cNvSpPr/>
            <p:nvPr/>
          </p:nvSpPr>
          <p:spPr>
            <a:xfrm>
              <a:off x="1915296" y="1233749"/>
              <a:ext cx="8229587" cy="5624251"/>
            </a:xfrm>
            <a:prstGeom prst="roundRect">
              <a:avLst>
                <a:gd name="adj" fmla="val 2754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 screenshot of a computer program&#10;&#10;AI-generated content may be incorrect.">
              <a:extLst>
                <a:ext uri="{FF2B5EF4-FFF2-40B4-BE49-F238E27FC236}">
                  <a16:creationId xmlns:a16="http://schemas.microsoft.com/office/drawing/2014/main" id="{473E7A4B-84C8-9721-7AF8-C0F95B0BA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7116" y="1375084"/>
              <a:ext cx="7935084" cy="53463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7604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D2438-608B-192C-97BE-5C8792DA5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93CA-196A-5E02-34F1-813ED6A5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893" y="201231"/>
            <a:ext cx="10309056" cy="1032518"/>
          </a:xfrm>
          <a:solidFill>
            <a:srgbClr val="003746"/>
          </a:solidFill>
          <a:ln w="19050">
            <a:solidFill>
              <a:srgbClr val="00FF78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Demo 2: Unit Conversion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81F79C-CE7D-37AE-48C0-46C90CC77042}"/>
              </a:ext>
            </a:extLst>
          </p:cNvPr>
          <p:cNvSpPr txBox="1">
            <a:spLocks/>
          </p:cNvSpPr>
          <p:nvPr/>
        </p:nvSpPr>
        <p:spPr>
          <a:xfrm>
            <a:off x="226944" y="2282972"/>
            <a:ext cx="10945692" cy="3960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84714-C9FC-4806-398C-0F5FDA6A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20th May,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E9E33-1379-2F5B-375D-A6B85F90B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QUDT 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63507-EBA1-D87B-3E85-2D504995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4566-E730-314F-8C05-3849AEE21A50}" type="slidenum">
              <a:rPr lang="en-US" smtClean="0"/>
              <a:t>16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D27502-4670-FCFB-9DB1-C26A94C95F16}"/>
              </a:ext>
            </a:extLst>
          </p:cNvPr>
          <p:cNvGrpSpPr/>
          <p:nvPr/>
        </p:nvGrpSpPr>
        <p:grpSpPr>
          <a:xfrm>
            <a:off x="2146737" y="1233749"/>
            <a:ext cx="8158798" cy="5487726"/>
            <a:chOff x="1874889" y="1233750"/>
            <a:chExt cx="8158798" cy="5487726"/>
          </a:xfrm>
        </p:grpSpPr>
        <p:sp>
          <p:nvSpPr>
            <p:cNvPr id="8" name="Rounded Rectangle 3">
              <a:extLst>
                <a:ext uri="{FF2B5EF4-FFF2-40B4-BE49-F238E27FC236}">
                  <a16:creationId xmlns:a16="http://schemas.microsoft.com/office/drawing/2014/main" id="{777BBF3D-182F-CC33-787E-839E528A25FE}"/>
                </a:ext>
              </a:extLst>
            </p:cNvPr>
            <p:cNvSpPr/>
            <p:nvPr/>
          </p:nvSpPr>
          <p:spPr>
            <a:xfrm>
              <a:off x="1874889" y="1233750"/>
              <a:ext cx="8158798" cy="5487726"/>
            </a:xfrm>
            <a:prstGeom prst="roundRect">
              <a:avLst>
                <a:gd name="adj" fmla="val 2754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A screenshot of a computer program&#10;&#10;AI-generated content may be incorrect.">
              <a:extLst>
                <a:ext uri="{FF2B5EF4-FFF2-40B4-BE49-F238E27FC236}">
                  <a16:creationId xmlns:a16="http://schemas.microsoft.com/office/drawing/2014/main" id="{8BEA7ADF-3FE1-6310-4D20-64D4D8FF3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04405" y="1298222"/>
              <a:ext cx="7899766" cy="53587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8236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EF2CA-91E4-5DB5-4339-B0722B789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B6E3-516B-F32F-C3B1-6E7F7D619A2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3746"/>
          </a:solidFill>
          <a:ln w="19050">
            <a:solidFill>
              <a:srgbClr val="00FF78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Supporting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6C590-9AEF-4D55-2653-62C2CE588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709" y="2126843"/>
            <a:ext cx="10313907" cy="3954901"/>
          </a:xfrm>
        </p:spPr>
        <p:txBody>
          <a:bodyPr lIns="91440" tIns="45720" rIns="91440" bIns="45720" anchor="t"/>
          <a:lstStyle/>
          <a:p>
            <a:r>
              <a:rPr lang="en-US" sz="3200" dirty="0">
                <a:ea typeface="Calibri"/>
                <a:cs typeface="Calibri"/>
                <a:hlinkClick r:id="rId2" action="ppaction://hlinksldjump"/>
              </a:rPr>
              <a:t>QUDT Supports Multiple Communities</a:t>
            </a:r>
          </a:p>
          <a:p>
            <a:r>
              <a:rPr lang="en-US" sz="3200" dirty="0">
                <a:ea typeface="Calibri"/>
                <a:cs typeface="Calibri"/>
                <a:hlinkClick r:id="rId3" action="ppaction://hlinksldjump"/>
              </a:rPr>
              <a:t>F.A.I.R.</a:t>
            </a:r>
          </a:p>
          <a:p>
            <a:r>
              <a:rPr lang="en-US" sz="3200" dirty="0">
                <a:ea typeface="Calibri"/>
                <a:cs typeface="Calibri"/>
                <a:hlinkClick r:id="rId4" action="ppaction://hlinksldjump"/>
              </a:rPr>
              <a:t>Governance Management</a:t>
            </a:r>
          </a:p>
          <a:p>
            <a:r>
              <a:rPr lang="en-US" sz="3200" dirty="0">
                <a:ea typeface="Calibri"/>
                <a:cs typeface="Calibri"/>
                <a:hlinkClick r:id="rId5" action="ppaction://hlinksldjump"/>
              </a:rPr>
              <a:t>Governance Policies, Principles, Processes, Issues, Measures</a:t>
            </a:r>
          </a:p>
          <a:p>
            <a:r>
              <a:rPr lang="en-US" sz="3200" dirty="0">
                <a:ea typeface="Calibri"/>
                <a:cs typeface="Calibri"/>
                <a:hlinkClick r:id="rId6" action="ppaction://hlinksldjump"/>
              </a:rPr>
              <a:t>Quality Assurance</a:t>
            </a:r>
          </a:p>
          <a:p>
            <a:r>
              <a:rPr lang="en-US" sz="3200" dirty="0">
                <a:ea typeface="Calibri"/>
                <a:cs typeface="Calibri"/>
                <a:hlinkClick r:id="rId7" action="ppaction://hlinksldjump"/>
              </a:rPr>
              <a:t>Current Developments</a:t>
            </a:r>
          </a:p>
          <a:p>
            <a:pPr marL="342900" indent="-342900"/>
            <a:endParaRPr lang="en-US" sz="3200" dirty="0">
              <a:ea typeface="Calibri"/>
              <a:cs typeface="Calibri"/>
            </a:endParaRPr>
          </a:p>
          <a:p>
            <a:pPr lvl="1"/>
            <a:endParaRPr lang="en-US" sz="2800">
              <a:ea typeface="Calibri" panose="020F0502020204030204"/>
              <a:cs typeface="Calibri" panose="020F0502020204030204"/>
            </a:endParaRPr>
          </a:p>
          <a:p>
            <a:pPr lvl="1"/>
            <a:endParaRPr lang="en-US" sz="2800">
              <a:ea typeface="Calibri" panose="020F0502020204030204"/>
              <a:cs typeface="Calibri" panose="020F0502020204030204"/>
            </a:endParaRPr>
          </a:p>
          <a:p>
            <a:endParaRPr lang="en-US" sz="36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C810DEE-68C7-CC7A-7182-E60F501FF5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85468" y="6492875"/>
            <a:ext cx="2743200" cy="365125"/>
          </a:xfrm>
        </p:spPr>
        <p:txBody>
          <a:bodyPr/>
          <a:lstStyle/>
          <a:p>
            <a:r>
              <a:rPr lang="en-US"/>
              <a:t>20th May, 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14D4503-5362-1621-5792-54DA17A5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8535"/>
            <a:ext cx="4114800" cy="365125"/>
          </a:xfrm>
        </p:spPr>
        <p:txBody>
          <a:bodyPr/>
          <a:lstStyle/>
          <a:p>
            <a:r>
              <a:rPr lang="en-US"/>
              <a:t>QUDT Introduction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24E61C6-6950-5C4B-5AF8-A7B3C683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7628" y="6438156"/>
            <a:ext cx="2743200" cy="365125"/>
          </a:xfrm>
        </p:spPr>
        <p:txBody>
          <a:bodyPr/>
          <a:lstStyle/>
          <a:p>
            <a:fld id="{E8B94566-E730-314F-8C05-3849AEE21A50}" type="slidenum">
              <a:rPr lang="en-US" smtClean="0"/>
              <a:t>17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66EF72-190B-F4FF-515A-BBE392BC533A}"/>
              </a:ext>
            </a:extLst>
          </p:cNvPr>
          <p:cNvSpPr txBox="1">
            <a:spLocks/>
          </p:cNvSpPr>
          <p:nvPr/>
        </p:nvSpPr>
        <p:spPr>
          <a:xfrm>
            <a:off x="393539" y="1533084"/>
            <a:ext cx="11571517" cy="4755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0776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D156-57BA-747E-8D8D-6B3E3435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750" y="2359386"/>
            <a:ext cx="10249888" cy="1163722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ea typeface="Calibri"/>
                <a:cs typeface="Calibri"/>
              </a:rPr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92B04B-10EF-666E-F1D5-24642FCC5BF4}"/>
              </a:ext>
            </a:extLst>
          </p:cNvPr>
          <p:cNvSpPr txBox="1"/>
          <p:nvPr/>
        </p:nvSpPr>
        <p:spPr>
          <a:xfrm>
            <a:off x="3638525" y="4722410"/>
            <a:ext cx="4518053" cy="15081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>
                <a:ea typeface="Calibri"/>
                <a:cs typeface="Calibri"/>
              </a:rPr>
              <a:t>Contact us at:</a:t>
            </a:r>
            <a:endParaRPr lang="en-US" sz="2800"/>
          </a:p>
          <a:p>
            <a:pPr algn="ctr"/>
            <a:r>
              <a:rPr lang="en-US" sz="3200" b="1" u="sng" dirty="0">
                <a:solidFill>
                  <a:srgbClr val="0097A7"/>
                </a:solidFill>
                <a:ea typeface="Calibri"/>
                <a:cs typeface="Calibri"/>
                <a:hlinkClick r:id="rId2"/>
              </a:rPr>
              <a:t>info@qudt</a:t>
            </a:r>
            <a:r>
              <a:rPr lang="en-US" sz="2800">
                <a:solidFill>
                  <a:srgbClr val="000000"/>
                </a:solidFill>
                <a:ea typeface="Calibri"/>
                <a:cs typeface="Calibri"/>
              </a:rPr>
              <a:t>.org</a:t>
            </a:r>
            <a:endParaRPr lang="en-US" sz="2800"/>
          </a:p>
          <a:p>
            <a:pPr algn="l"/>
            <a:endParaRPr lang="en-US" sz="2800" dirty="0">
              <a:ea typeface="Calibri"/>
              <a:cs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8E8E19-E9EE-1A91-C924-C119BF0E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20th May,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CF90F-D97D-9DFC-CB1E-B8D1B986B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QUDT Introduction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9FDD6-A83E-3F4D-E9EF-47333F76E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4566-E730-314F-8C05-3849AEE21A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53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7A3A-670D-4CB3-8E64-3472AE9CF97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3746"/>
          </a:solidFill>
          <a:ln w="19050">
            <a:solidFill>
              <a:srgbClr val="00FF78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00FF78"/>
                </a:solidFill>
              </a:rPr>
              <a:t>QUDT Supports Multiple Communities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81DD8-173F-4108-BCE6-B941ED773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Linked Data community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Resolvable URIs for graphs and individuals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Continuously updated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Industrial User community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Versioning of Releases for embedding and managing within industrial applications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Choice of OWL or SHACL representation for the schemas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Explicit or dynamically inferred (SHACL) properties</a:t>
            </a:r>
          </a:p>
          <a:p>
            <a:pPr lvl="1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E.g. “applicableUnits” for each QuantityKind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Available for use with or without the need for reasoners</a:t>
            </a:r>
          </a:p>
          <a:p>
            <a:pPr marL="0" indent="0">
              <a:buNone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Future standards should keep these disparate needs in mind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6100-D34C-90D6-2AEB-C0C1A253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20th May,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6F29E-2A87-30DD-B530-6F1AB341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QUDT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28758-D5D9-78D7-6290-560C9EB6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4566-E730-314F-8C05-3849AEE21A5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key NASA Motivation</a:t>
            </a:r>
          </a:p>
        </p:txBody>
      </p:sp>
      <p:pic>
        <p:nvPicPr>
          <p:cNvPr id="4" name="Picture 3" descr="800px-Mars_Climate_Orbiter_-_mishap_diagr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664" y="1294957"/>
            <a:ext cx="3606127" cy="2497243"/>
          </a:xfrm>
          <a:prstGeom prst="rect">
            <a:avLst/>
          </a:prstGeom>
        </p:spPr>
      </p:pic>
      <p:pic>
        <p:nvPicPr>
          <p:cNvPr id="6" name="Picture 5" descr="Mars_Climate_Orbiter_-_artist_depiction_-_climate-orbiter-brows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664" y="3956153"/>
            <a:ext cx="3444832" cy="260084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5545" y="2279820"/>
            <a:ext cx="625176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NASA's metric confusion caused Mars orbiter loss</a:t>
            </a:r>
          </a:p>
          <a:p>
            <a:endParaRPr lang="en-US" sz="2800" i="1" dirty="0"/>
          </a:p>
          <a:p>
            <a:r>
              <a:rPr lang="en-US" sz="2800" i="1" dirty="0"/>
              <a:t>Web posted at: 1:46 p.m. EDT (1746 GMT)</a:t>
            </a:r>
            <a:endParaRPr lang="en-US" sz="2800" dirty="0"/>
          </a:p>
          <a:p>
            <a:r>
              <a:rPr lang="en-US" sz="2800" dirty="0"/>
              <a:t>(CNN) -- NASA lost a $125 million Mars orbiter because one engineering team used metric units while another used English units </a:t>
            </a:r>
          </a:p>
          <a:p>
            <a:endParaRPr lang="en-US" dirty="0"/>
          </a:p>
        </p:txBody>
      </p:sp>
      <p:pic>
        <p:nvPicPr>
          <p:cNvPr id="3" name="Picture 6" descr="4Color">
            <a:extLst>
              <a:ext uri="{FF2B5EF4-FFF2-40B4-BE49-F238E27FC236}">
                <a16:creationId xmlns:a16="http://schemas.microsoft.com/office/drawing/2014/main" id="{CD4BF869-7AF8-6FDD-6787-14B34DC58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089" y="998296"/>
            <a:ext cx="1166448" cy="96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Mars_Climate_Orbiter_-_artist_depiction_-_climate-orbiter-browse.jpg">
            <a:extLst>
              <a:ext uri="{FF2B5EF4-FFF2-40B4-BE49-F238E27FC236}">
                <a16:creationId xmlns:a16="http://schemas.microsoft.com/office/drawing/2014/main" id="{B02A7E7D-6097-3DD9-016B-792BD864D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664" y="3906539"/>
            <a:ext cx="3606127" cy="272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00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7A3A-670D-4CB3-8E64-3472AE9CF97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3746"/>
          </a:solidFill>
          <a:ln w="19050">
            <a:solidFill>
              <a:srgbClr val="00FF78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00FF78"/>
                </a:solidFill>
              </a:rPr>
              <a:t>F.A.I.R.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81DD8-173F-4108-BCE6-B941ED7737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256" y="1250760"/>
            <a:ext cx="5616258" cy="492620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/>
              <a:t>1. </a:t>
            </a:r>
            <a:r>
              <a:rPr lang="en-US" b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FAIR Guiding Principles</a:t>
            </a:r>
            <a:endParaRPr lang="en-US" b="1"/>
          </a:p>
          <a:p>
            <a:pPr marL="0" indent="0">
              <a:buNone/>
            </a:pPr>
            <a:r>
              <a:rPr lang="en-US" b="1"/>
              <a:t>Findable</a:t>
            </a:r>
          </a:p>
          <a:p>
            <a:r>
              <a:rPr lang="en-US"/>
              <a:t>Globally unique identifiers for all concepts</a:t>
            </a:r>
          </a:p>
          <a:p>
            <a:r>
              <a:rPr lang="en-US"/>
              <a:t>Metadata specified for each schema and vocabulary graph</a:t>
            </a:r>
          </a:p>
          <a:p>
            <a:r>
              <a:rPr lang="en-US"/>
              <a:t>QUDT is registered with DOI, FAIRSharing.org, LOV, TriplyDB, BioPortal</a:t>
            </a:r>
          </a:p>
          <a:p>
            <a:r>
              <a:rPr lang="en-US"/>
              <a:t>QUDT is cross-referenced by WikiData</a:t>
            </a:r>
          </a:p>
          <a:p>
            <a:pPr marL="0" indent="0">
              <a:buNone/>
            </a:pPr>
            <a:r>
              <a:rPr lang="en-US" b="1"/>
              <a:t>Accessible</a:t>
            </a:r>
          </a:p>
          <a:p>
            <a:r>
              <a:rPr lang="en-US"/>
              <a:t>A website is published at </a:t>
            </a:r>
            <a:r>
              <a:rPr lang="en-US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https://qudt.org/</a:t>
            </a:r>
            <a:endParaRPr lang="en-US"/>
          </a:p>
          <a:p>
            <a:r>
              <a:rPr lang="en-US"/>
              <a:t>A SPARQL endpoint is available at </a:t>
            </a:r>
            <a:r>
              <a:rPr lang="en-US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http://www.qudt.org/fuseki</a:t>
            </a:r>
            <a:endParaRPr lang="en-US"/>
          </a:p>
          <a:p>
            <a:r>
              <a:rPr lang="en-US"/>
              <a:t>A commercial exploration tool is available at </a:t>
            </a:r>
            <a:r>
              <a:rPr lang="en-US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http://www.qudt.org/edg/tbl</a:t>
            </a:r>
            <a:endParaRPr lang="en-US"/>
          </a:p>
          <a:p>
            <a:r>
              <a:rPr lang="en-US"/>
              <a:t>All graphs, classes and vocabulary instances are resolvable on the web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9146707-C654-216B-B1A3-43D34E9358C4}"/>
              </a:ext>
            </a:extLst>
          </p:cNvPr>
          <p:cNvSpPr txBox="1">
            <a:spLocks/>
          </p:cNvSpPr>
          <p:nvPr/>
        </p:nvSpPr>
        <p:spPr>
          <a:xfrm>
            <a:off x="6088380" y="1510434"/>
            <a:ext cx="5708738" cy="440685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/>
              <a:t>Interoperable</a:t>
            </a:r>
          </a:p>
          <a:p>
            <a:r>
              <a:rPr lang="en-US"/>
              <a:t>All artifacts are represented in standard languages</a:t>
            </a:r>
          </a:p>
          <a:p>
            <a:r>
              <a:rPr lang="en-US"/>
              <a:t>All vocabularies are expressed using RDF (Resource Description Framework)</a:t>
            </a:r>
          </a:p>
          <a:p>
            <a:r>
              <a:rPr lang="en-US"/>
              <a:t>QUDT schemas are expressed in both OWL and SHACL</a:t>
            </a:r>
          </a:p>
          <a:p>
            <a:r>
              <a:rPr lang="en-US"/>
              <a:t>Includes cross-references to Digital SI, UCUM, UN-ECE, OM, IEC 61360, UDUNITS codes</a:t>
            </a:r>
          </a:p>
          <a:p>
            <a:pPr marL="0" indent="0">
              <a:buNone/>
            </a:pPr>
            <a:r>
              <a:rPr lang="en-US" b="1"/>
              <a:t>Reusable</a:t>
            </a:r>
          </a:p>
          <a:p>
            <a:r>
              <a:rPr lang="en-US"/>
              <a:t>Licensed under </a:t>
            </a:r>
            <a:r>
              <a:rPr lang="en-US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endParaRPr lang="en-US"/>
          </a:p>
          <a:p>
            <a:r>
              <a:rPr lang="en-US"/>
              <a:t>Definitions are provided with normative and informative references</a:t>
            </a:r>
          </a:p>
          <a:p>
            <a:pPr marL="0" indent="0">
              <a:buNone/>
            </a:pPr>
            <a:r>
              <a:rPr lang="en-US" b="1"/>
              <a:t>2. Symbols consistent with </a:t>
            </a:r>
            <a:r>
              <a:rPr lang="en-US" b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NIST SP811</a:t>
            </a:r>
            <a:endParaRPr lang="en-US" b="1"/>
          </a:p>
          <a:p>
            <a:pPr marL="0" indent="0">
              <a:buNone/>
            </a:pPr>
            <a:r>
              <a:rPr lang="en-US" b="1"/>
              <a:t>3. Naming rules - as documented on </a:t>
            </a:r>
            <a:r>
              <a:rPr lang="en-US" b="1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Wiki</a:t>
            </a:r>
            <a:endParaRPr lang="en-US" b="1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F41EE-57BA-1660-F223-49A006630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20th May,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66479-9DC5-CF4A-5F46-12A85225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QUDT 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A1CE5-BC02-4A07-EB58-28EC73CF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4566-E730-314F-8C05-3849AEE21A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49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7A3A-670D-4CB3-8E64-3472AE9CF97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3746"/>
          </a:solidFill>
          <a:ln w="19050">
            <a:solidFill>
              <a:srgbClr val="00FF78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00FF78"/>
                </a:solidFill>
              </a:rPr>
              <a:t>Governance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81DD8-173F-4108-BCE6-B941ED773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/>
              <a:t>Provenance</a:t>
            </a:r>
          </a:p>
          <a:p>
            <a:r>
              <a:rPr lang="en-US"/>
              <a:t>Provenance - source and expressions of derivation including supercedence         </a:t>
            </a:r>
          </a:p>
          <a:p>
            <a:pPr lvl="1"/>
            <a:r>
              <a:rPr lang="en-US"/>
              <a:t>"Nothing gets deleted unless it is incorrect"</a:t>
            </a:r>
          </a:p>
          <a:p>
            <a:r>
              <a:rPr lang="en-US"/>
              <a:t>Existing non-conformant URIs remain, but equivalent conformant URIs are added</a:t>
            </a:r>
          </a:p>
          <a:p>
            <a:pPr marL="0" indent="0">
              <a:buNone/>
            </a:pPr>
            <a:r>
              <a:rPr lang="en-US" b="1"/>
              <a:t>Traceability </a:t>
            </a:r>
          </a:p>
          <a:p>
            <a:r>
              <a:rPr lang="en-US"/>
              <a:t>to other units of measure vocabularies: UCUM, UNECE, OM, IEC 61360</a:t>
            </a:r>
          </a:p>
          <a:p>
            <a:r>
              <a:rPr lang="en-US"/>
              <a:t>to normative and informative references, including SI Brochure – 9th Edition, ISO-80000, NIST SP811</a:t>
            </a:r>
          </a:p>
          <a:p>
            <a:r>
              <a:rPr lang="en-US"/>
              <a:t>to compliance assurance certification verification and validation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19ED5-31B6-24B5-E939-99E27F41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20th May,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BE9A4-550F-A8CF-67F2-F61B5CBF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QUDT 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3EB1C-DAE4-E099-F2CE-AAA0C1F8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4566-E730-314F-8C05-3849AEE21A50}" type="slidenum">
              <a:rPr lang="en-US" smtClean="0"/>
              <a:t>21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FB56BF-5233-107E-8530-48BA022C7B30}"/>
              </a:ext>
            </a:extLst>
          </p:cNvPr>
          <p:cNvSpPr txBox="1">
            <a:spLocks/>
          </p:cNvSpPr>
          <p:nvPr/>
        </p:nvSpPr>
        <p:spPr>
          <a:xfrm>
            <a:off x="6096000" y="1945827"/>
            <a:ext cx="51504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Governance Processes</a:t>
            </a:r>
          </a:p>
          <a:p>
            <a:r>
              <a:rPr lang="en-US" b="1"/>
              <a:t>Versioning and Configuration Management</a:t>
            </a:r>
          </a:p>
          <a:p>
            <a:pPr lvl="1"/>
            <a:r>
              <a:rPr lang="en-US"/>
              <a:t>Named graphs with </a:t>
            </a:r>
            <a:r>
              <a:rPr lang="en-US" err="1"/>
              <a:t>major.minor.point</a:t>
            </a:r>
            <a:r>
              <a:rPr lang="en-US"/>
              <a:t> identifiers for releases</a:t>
            </a:r>
          </a:p>
          <a:p>
            <a:pPr lvl="1"/>
            <a:r>
              <a:rPr lang="en-US"/>
              <a:t>Frequent repository updates using GitHub Pull Request mechanism</a:t>
            </a:r>
          </a:p>
          <a:p>
            <a:pPr lvl="1"/>
            <a:r>
              <a:rPr lang="en-US"/>
              <a:t>Release schedule approximately every 1-2 months or after major changes</a:t>
            </a:r>
          </a:p>
          <a:p>
            <a:r>
              <a:rPr lang="en-US" b="1"/>
              <a:t>Submission &amp; Approval process</a:t>
            </a:r>
          </a:p>
          <a:p>
            <a:pPr lvl="1"/>
            <a:r>
              <a:rPr lang="en-US"/>
              <a:t>Uses the GitHub Issues/Pull Request mechanism</a:t>
            </a:r>
          </a:p>
          <a:p>
            <a:pPr lvl="1"/>
            <a:r>
              <a:rPr lang="en-US"/>
              <a:t>Review/approval required by at least one Board member</a:t>
            </a:r>
          </a:p>
          <a:p>
            <a:r>
              <a:rPr lang="en-US" b="1"/>
              <a:t>Notification Processes</a:t>
            </a:r>
          </a:p>
          <a:p>
            <a:pPr lvl="1"/>
            <a:r>
              <a:rPr lang="en-US"/>
              <a:t>Announcements on </a:t>
            </a:r>
            <a:r>
              <a:rPr lang="en-US" err="1"/>
              <a:t>QUDT.org</a:t>
            </a:r>
            <a:r>
              <a:rPr lang="en-US"/>
              <a:t> website and on </a:t>
            </a:r>
            <a:r>
              <a:rPr lang="en-US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/>
          </a:p>
          <a:p>
            <a:pPr lvl="1"/>
            <a:r>
              <a:rPr lang="en-US"/>
              <a:t>Discussion posts on the QUDT GitHub repository using Issues, Pull Requests, and GitHub Discussions</a:t>
            </a:r>
          </a:p>
        </p:txBody>
      </p:sp>
    </p:spTree>
    <p:extLst>
      <p:ext uri="{BB962C8B-B14F-4D97-AF65-F5344CB8AC3E}">
        <p14:creationId xmlns:p14="http://schemas.microsoft.com/office/powerpoint/2010/main" val="634839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7A3A-670D-4CB3-8E64-3472AE9CF97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3746"/>
          </a:solidFill>
          <a:ln w="19050">
            <a:solidFill>
              <a:srgbClr val="00FF78"/>
            </a:solidFill>
          </a:ln>
        </p:spPr>
        <p:txBody>
          <a:bodyPr>
            <a:normAutofit fontScale="90000"/>
          </a:bodyPr>
          <a:lstStyle/>
          <a:p>
            <a:r>
              <a:rPr lang="en-US">
                <a:solidFill>
                  <a:srgbClr val="00FF78"/>
                </a:solidFill>
              </a:rPr>
              <a:t>Governance</a:t>
            </a:r>
            <a:br>
              <a:rPr lang="en-US">
                <a:solidFill>
                  <a:srgbClr val="00FF78"/>
                </a:solidFill>
              </a:rPr>
            </a:br>
            <a:r>
              <a:rPr lang="en-US" sz="2800">
                <a:solidFill>
                  <a:srgbClr val="00FF78"/>
                </a:solidFill>
              </a:rPr>
              <a:t>Policies, Principles, Processes, Issues, Measures</a:t>
            </a:r>
            <a:endParaRPr lang="en-US">
              <a:solidFill>
                <a:srgbClr val="00FF7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81DD8-173F-4108-BCE6-B941ED773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Governance Policies</a:t>
            </a:r>
          </a:p>
          <a:p>
            <a:r>
              <a:rPr lang="en-US"/>
              <a:t>Adherence to procedures for compliance with our legal status as a 501(c)(3) Non-profit charity, incorporated in the state of California</a:t>
            </a:r>
          </a:p>
          <a:p>
            <a:r>
              <a:rPr lang="en-US"/>
              <a:t>Managed submission</a:t>
            </a:r>
          </a:p>
          <a:p>
            <a:r>
              <a:rPr lang="en-US"/>
              <a:t>Adherence, where possible, to well-established symbols for units of measure, expressed in Unicode</a:t>
            </a:r>
          </a:p>
          <a:p>
            <a:r>
              <a:rPr lang="en-US"/>
              <a:t>Grammar-based construction of UoM QNames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3504C-866B-59F4-8B4C-F490C11B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20th May,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A2E14-0833-5856-297E-B3F30698C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QUDT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34B3D-21C0-5A11-2A08-724167D4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4566-E730-314F-8C05-3849AEE21A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90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37A58-A444-7EEE-8CA7-A6502A24E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BAF05-A329-F342-8049-BED66305704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3746"/>
          </a:solidFill>
          <a:ln w="19050">
            <a:solidFill>
              <a:srgbClr val="00FF78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00FF78"/>
                </a:solidFill>
              </a:rPr>
              <a:t>Quality Assurance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29BC8-8959-3CDF-49F4-F6D36162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/>
              <a:t>Issue Resolution</a:t>
            </a:r>
          </a:p>
          <a:p>
            <a:pPr lvl="1"/>
            <a:r>
              <a:rPr lang="en-US"/>
              <a:t>Strategic - handled by </a:t>
            </a:r>
            <a:r>
              <a:rPr lang="en-US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QUDT.org Board</a:t>
            </a:r>
            <a:endParaRPr lang="en-US"/>
          </a:p>
          <a:p>
            <a:pPr lvl="1"/>
            <a:r>
              <a:rPr lang="en-US"/>
              <a:t>Technical - handled by </a:t>
            </a:r>
            <a:r>
              <a:rPr lang="en-US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Technical Advisory Board (TAB)</a:t>
            </a:r>
            <a:r>
              <a:rPr lang="en-US"/>
              <a:t> when needed</a:t>
            </a:r>
          </a:p>
          <a:p>
            <a:r>
              <a:rPr lang="en-US" b="1"/>
              <a:t>Quality Processes</a:t>
            </a:r>
          </a:p>
          <a:p>
            <a:pPr lvl="1"/>
            <a:r>
              <a:rPr lang="en-US"/>
              <a:t>How QUDT content is assessed for completeness, consistency and correctness</a:t>
            </a:r>
          </a:p>
          <a:p>
            <a:pPr lvl="1"/>
            <a:r>
              <a:rPr lang="en-US"/>
              <a:t>(SPARQL) Queries for QA V&amp;V</a:t>
            </a:r>
          </a:p>
          <a:p>
            <a:pPr lvl="1"/>
            <a:r>
              <a:rPr lang="en-US"/>
              <a:t>Validation checks using (SHACL) rules</a:t>
            </a:r>
          </a:p>
          <a:p>
            <a:pPr lvl="1"/>
            <a:r>
              <a:rPr lang="en-US"/>
              <a:t>Continuous Integration (CI) workflow </a:t>
            </a:r>
          </a:p>
          <a:p>
            <a:r>
              <a:rPr lang="en-US" b="1"/>
              <a:t>Quality Measures</a:t>
            </a:r>
          </a:p>
          <a:p>
            <a:pPr lvl="1"/>
            <a:r>
              <a:rPr lang="en-US"/>
              <a:t>consistency</a:t>
            </a:r>
          </a:p>
          <a:p>
            <a:pPr lvl="1"/>
            <a:r>
              <a:rPr lang="en-US"/>
              <a:t>completeness</a:t>
            </a:r>
          </a:p>
          <a:p>
            <a:pPr lvl="1"/>
            <a:r>
              <a:rPr lang="en-US"/>
              <a:t>correctness</a:t>
            </a:r>
          </a:p>
          <a:p>
            <a:pPr lvl="1"/>
            <a:r>
              <a:rPr lang="en-US"/>
              <a:t>compliance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05FA3-280E-E180-4FFD-F9CA6252B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20th May,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39BD8-57C9-AE2F-3D8B-C65D8414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QUDT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CFEB6-8240-17F7-E782-2FEE7A81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4566-E730-314F-8C05-3849AEE21A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5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7A3A-670D-4CB3-8E64-3472AE9CF97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3746"/>
          </a:solidFill>
          <a:ln w="19050">
            <a:solidFill>
              <a:srgbClr val="00FF78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00FF78"/>
                </a:solidFill>
              </a:rPr>
              <a:t>Current Developments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81DD8-173F-4108-BCE6-B941ED773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Profiles</a:t>
            </a:r>
          </a:p>
          <a:p>
            <a:pPr lvl="1"/>
            <a:r>
              <a:rPr lang="en-US"/>
              <a:t>Community-Driven subsets of units and quantity kinds appropriate to domains and disciplines</a:t>
            </a:r>
          </a:p>
          <a:p>
            <a:r>
              <a:rPr lang="en-US" b="1"/>
              <a:t>Compact Unique Identifiers</a:t>
            </a:r>
          </a:p>
          <a:p>
            <a:pPr lvl="1"/>
            <a:r>
              <a:rPr lang="en-US"/>
              <a:t>for telemetry, bandwidth-limited or memory-limited devices</a:t>
            </a:r>
          </a:p>
          <a:p>
            <a:r>
              <a:rPr lang="en-US" b="1"/>
              <a:t>Build Automation</a:t>
            </a:r>
          </a:p>
          <a:p>
            <a:pPr lvl="1"/>
            <a:r>
              <a:rPr lang="en-US"/>
              <a:t>Validation</a:t>
            </a:r>
          </a:p>
          <a:p>
            <a:pPr lvl="1"/>
            <a:r>
              <a:rPr lang="en-US"/>
              <a:t>Web page publication</a:t>
            </a:r>
          </a:p>
          <a:p>
            <a:pPr lvl="1"/>
            <a:r>
              <a:rPr lang="en-US"/>
              <a:t>Release generation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4770D-7C04-618C-BE05-6A726756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20th May,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DECD1-6035-D99C-692A-502BC48C6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QUDT 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6771F-BDCE-5A12-CB91-15010599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4566-E730-314F-8C05-3849AEE21A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5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Machine-readable Metadata</a:t>
            </a:r>
          </a:p>
        </p:txBody>
      </p:sp>
      <p:sp>
        <p:nvSpPr>
          <p:cNvPr id="11" name="Slide Number Placeholder 10"/>
          <p:cNvSpPr>
            <a:spLocks noGrp="1" noChangeArrowheads="1"/>
          </p:cNvSpPr>
          <p:nvPr>
            <p:ph type="sldNum" sz="quarter" idx="12"/>
          </p:nvPr>
        </p:nvSpPr>
        <p:spPr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176EB4-C6E9-4E02-AD36-39B43120CAC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1676400" y="1354138"/>
            <a:ext cx="10515600" cy="555625"/>
          </a:xfrm>
          <a:prstGeom prst="rect">
            <a:avLst/>
          </a:prstGeom>
        </p:spPr>
        <p:txBody>
          <a:bodyPr>
            <a:normAutofit fontScale="32500" lnSpcReduction="20000"/>
          </a:bodyPr>
          <a:lstStyle/>
          <a:p>
            <a:pPr>
              <a:buNone/>
            </a:pPr>
            <a:endParaRPr lang="en-US" sz="2000"/>
          </a:p>
          <a:p>
            <a:pPr>
              <a:buNone/>
            </a:pPr>
            <a:r>
              <a:rPr lang="en-US" sz="7400"/>
              <a:t>“</a:t>
            </a:r>
            <a:r>
              <a:rPr lang="en-US" sz="7400" u="sng"/>
              <a:t>Thruster setting </a:t>
            </a:r>
            <a:r>
              <a:rPr lang="en-US" sz="7400"/>
              <a:t>to </a:t>
            </a:r>
            <a:r>
              <a:rPr lang="en-US" sz="7400" u="sng"/>
              <a:t>Impulse</a:t>
            </a:r>
            <a:r>
              <a:rPr lang="en-US" sz="7400"/>
              <a:t> with value </a:t>
            </a:r>
            <a:r>
              <a:rPr lang="en-US" sz="7400" u="sng"/>
              <a:t>324.59</a:t>
            </a:r>
            <a:r>
              <a:rPr lang="en-US" sz="7400"/>
              <a:t> </a:t>
            </a:r>
            <a:r>
              <a:rPr lang="en-US" sz="7400" u="sng"/>
              <a:t>Newton-seconds</a:t>
            </a:r>
            <a:r>
              <a:rPr lang="en-US" sz="7400"/>
              <a:t>”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8819" y="2381060"/>
            <a:ext cx="9208440" cy="3730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510297" y="1926899"/>
            <a:ext cx="2540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accent1"/>
                </a:solidFill>
              </a:defRPr>
            </a:lvl1pPr>
          </a:lstStyle>
          <a:p>
            <a:r>
              <a:rPr lang="en-US"/>
              <a:t>Thruster setting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47968" y="1926711"/>
            <a:ext cx="1353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 i="1">
                <a:solidFill>
                  <a:schemeClr val="accent1"/>
                </a:solidFill>
              </a:defRPr>
            </a:lvl1pPr>
          </a:lstStyle>
          <a:p>
            <a:r>
              <a:rPr lang="en-US"/>
              <a:t>Impulse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40108" y="4507835"/>
            <a:ext cx="2491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>
                <a:solidFill>
                  <a:schemeClr val="accent1"/>
                </a:solidFill>
              </a:rPr>
              <a:t>Newton-second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39325" y="4507835"/>
            <a:ext cx="1189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>
                <a:solidFill>
                  <a:schemeClr val="accent1"/>
                </a:solidFill>
              </a:rPr>
              <a:t>324.59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B8BE6A-E1E4-937B-6ECF-DB1531D3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20th May,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2FEB7B-9062-6E37-39D3-3FDF9752A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QUDT Introduction</a:t>
            </a:r>
          </a:p>
        </p:txBody>
      </p:sp>
    </p:spTree>
    <p:extLst>
      <p:ext uri="{BB962C8B-B14F-4D97-AF65-F5344CB8AC3E}">
        <p14:creationId xmlns:p14="http://schemas.microsoft.com/office/powerpoint/2010/main" val="3848620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NASA Motivations For the Constellation Program (Return to Moon and Mars)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44143" y="1815809"/>
            <a:ext cx="6536175" cy="4016579"/>
          </a:xfrm>
        </p:spPr>
        <p:txBody>
          <a:bodyPr>
            <a:normAutofit/>
          </a:bodyPr>
          <a:lstStyle/>
          <a:p>
            <a:pPr marL="460375" indent="-446088">
              <a:buFont typeface="Wingdings" pitchFamily="2" charset="2"/>
              <a:buChar char="v"/>
            </a:pPr>
            <a:r>
              <a:rPr lang="en-US" sz="3200" dirty="0"/>
              <a:t>Model-based QUDT vocabularies and schemas expressed in W3C RDF and OWL standards.</a:t>
            </a:r>
          </a:p>
          <a:p>
            <a:pPr marL="460375" indent="-446088">
              <a:buFont typeface="Wingdings" pitchFamily="2" charset="2"/>
              <a:buChar char="v"/>
            </a:pPr>
            <a:r>
              <a:rPr lang="en-US" sz="3200" dirty="0"/>
              <a:t>Provided as a QUDT Handbook and Interoperable machine-processable tools  (</a:t>
            </a:r>
            <a:r>
              <a:rPr lang="en-US" sz="3200" dirty="0" err="1"/>
              <a:t>NExIOM</a:t>
            </a:r>
            <a:r>
              <a:rPr lang="en-US" sz="3200" dirty="0"/>
              <a:t>)</a:t>
            </a:r>
          </a:p>
        </p:txBody>
      </p:sp>
      <p:pic>
        <p:nvPicPr>
          <p:cNvPr id="3" name="Picture 6" descr="4Color">
            <a:extLst>
              <a:ext uri="{FF2B5EF4-FFF2-40B4-BE49-F238E27FC236}">
                <a16:creationId xmlns:a16="http://schemas.microsoft.com/office/drawing/2014/main" id="{845CA5F0-3FB8-1F9C-C29F-63CB14907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089" y="998296"/>
            <a:ext cx="1166448" cy="96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Screen Shot 2013-05-13 at 12.11.53 AM.png">
            <a:extLst>
              <a:ext uri="{FF2B5EF4-FFF2-40B4-BE49-F238E27FC236}">
                <a16:creationId xmlns:a16="http://schemas.microsoft.com/office/drawing/2014/main" id="{C241D066-C93B-2654-83B5-3F7C194198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924" y="1169044"/>
            <a:ext cx="3931036" cy="511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6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NASA QUDT started with ISO-80000 standards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32029" y="1359878"/>
            <a:ext cx="9598680" cy="495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3225" indent="-403225">
              <a:lnSpc>
                <a:spcPct val="120000"/>
              </a:lnSpc>
              <a:buFont typeface="+mj-lt"/>
              <a:buAutoNum type="arabicPeriod"/>
            </a:pPr>
            <a:r>
              <a:rPr lang="en-US" sz="1200"/>
              <a:t>ISO-80000-01 2009 ISO 80000-1:2009 Quantities and units – Part 1: Generals</a:t>
            </a:r>
          </a:p>
          <a:p>
            <a:pPr marL="403225" indent="-403225">
              <a:lnSpc>
                <a:spcPct val="120000"/>
              </a:lnSpc>
              <a:buFont typeface="+mj-lt"/>
              <a:buAutoNum type="arabicPeriod"/>
            </a:pPr>
            <a:r>
              <a:rPr lang="en-US" sz="1200"/>
              <a:t>ISO-80000-01 2009/</a:t>
            </a:r>
            <a:r>
              <a:rPr lang="en-US" sz="1200" err="1"/>
              <a:t>Cor</a:t>
            </a:r>
            <a:r>
              <a:rPr lang="en-US" sz="1200"/>
              <a:t> 1:2011 ISO 80000-1:2009 Quantities and units – Part 1: General (Correction 1)</a:t>
            </a:r>
          </a:p>
          <a:p>
            <a:pPr marL="403225" indent="-403225">
              <a:lnSpc>
                <a:spcPct val="120000"/>
              </a:lnSpc>
              <a:buFont typeface="+mj-lt"/>
              <a:buAutoNum type="arabicPeriod"/>
            </a:pPr>
            <a:r>
              <a:rPr lang="en-US" sz="1200"/>
              <a:t>ISO-80000-02 2009 ISO 80000-2:2009 Quantities and units – Part 2: Mathematical signs and symbols to be used in the natural sciences and technology</a:t>
            </a:r>
          </a:p>
          <a:p>
            <a:pPr marL="403225" indent="-403225">
              <a:lnSpc>
                <a:spcPct val="120000"/>
              </a:lnSpc>
              <a:buFont typeface="+mj-lt"/>
              <a:buAutoNum type="arabicPeriod"/>
            </a:pPr>
            <a:r>
              <a:rPr lang="en-US" sz="1200"/>
              <a:t>ISO-80000-03 2006 ISO 80000-3:2006 Quantities and units – Part 3: Space and time</a:t>
            </a:r>
          </a:p>
          <a:p>
            <a:pPr marL="403225" indent="-403225">
              <a:lnSpc>
                <a:spcPct val="120000"/>
              </a:lnSpc>
              <a:buFont typeface="+mj-lt"/>
              <a:buAutoNum type="arabicPeriod"/>
            </a:pPr>
            <a:r>
              <a:rPr lang="en-US" sz="1200"/>
              <a:t>ISO-80000-04 2006 ISO 80000-4:2006 Quantities and units – Part 4: Mechanics</a:t>
            </a:r>
          </a:p>
          <a:p>
            <a:pPr marL="403225" indent="-403225">
              <a:lnSpc>
                <a:spcPct val="120000"/>
              </a:lnSpc>
              <a:buFont typeface="+mj-lt"/>
              <a:buAutoNum type="arabicPeriod"/>
            </a:pPr>
            <a:r>
              <a:rPr lang="en-US" sz="1200"/>
              <a:t>ISO-80000-05 2007 ISO 80000-5:2007Quantities and units – Part 5: Thermodynamics</a:t>
            </a:r>
          </a:p>
          <a:p>
            <a:pPr marL="403225" indent="-403225">
              <a:lnSpc>
                <a:spcPct val="120000"/>
              </a:lnSpc>
              <a:buFont typeface="+mj-lt"/>
              <a:buAutoNum type="arabicPeriod"/>
            </a:pPr>
            <a:r>
              <a:rPr lang="en-US" sz="1200"/>
              <a:t>ISO-80000-06 2008 IEC 80000-6:2008 Quantities and units – Part 6: Electromagnetism</a:t>
            </a:r>
          </a:p>
          <a:p>
            <a:pPr marL="403225" indent="-403225">
              <a:lnSpc>
                <a:spcPct val="120000"/>
              </a:lnSpc>
              <a:buFont typeface="+mj-lt"/>
              <a:buAutoNum type="arabicPeriod"/>
            </a:pPr>
            <a:r>
              <a:rPr lang="en-US" sz="1200"/>
              <a:t>ISO-80000-07 2008 ISO 80000-7:2008 Quantities and units – Part 7: Light</a:t>
            </a:r>
          </a:p>
          <a:p>
            <a:pPr marL="403225" indent="-403225">
              <a:lnSpc>
                <a:spcPct val="120000"/>
              </a:lnSpc>
              <a:buFont typeface="+mj-lt"/>
              <a:buAutoNum type="arabicPeriod"/>
            </a:pPr>
            <a:r>
              <a:rPr lang="en-US" sz="1200"/>
              <a:t>ISO-80000-08 2007 ISO 80000-8:2007 Quantities and units – Part 8: Acoustics</a:t>
            </a:r>
          </a:p>
          <a:p>
            <a:pPr marL="403225" indent="-403225">
              <a:lnSpc>
                <a:spcPct val="120000"/>
              </a:lnSpc>
              <a:buFont typeface="+mj-lt"/>
              <a:buAutoNum type="arabicPeriod"/>
            </a:pPr>
            <a:r>
              <a:rPr lang="en-US" sz="1200"/>
              <a:t>ISO-80000-09 2009 ISO 80000-9:2009 Quantities and units – Part 9: Physical chemistry and molecular physics</a:t>
            </a:r>
          </a:p>
          <a:p>
            <a:pPr marL="403225" indent="-403225">
              <a:lnSpc>
                <a:spcPct val="120000"/>
              </a:lnSpc>
              <a:buFont typeface="+mj-lt"/>
              <a:buAutoNum type="arabicPeriod"/>
            </a:pPr>
            <a:r>
              <a:rPr lang="nl-NL" sz="1200"/>
              <a:t>ISO-80000-09 2009/</a:t>
            </a:r>
            <a:r>
              <a:rPr lang="nl-NL" sz="1200" err="1"/>
              <a:t>Amd</a:t>
            </a:r>
            <a:r>
              <a:rPr lang="nl-NL" sz="1200"/>
              <a:t> 1:2011 ISO 80000-9:2009/</a:t>
            </a:r>
            <a:r>
              <a:rPr lang="nl-NL" sz="1200" err="1"/>
              <a:t>Amd</a:t>
            </a:r>
            <a:r>
              <a:rPr lang="nl-NL" sz="1200"/>
              <a:t> 1:2011</a:t>
            </a:r>
          </a:p>
          <a:p>
            <a:pPr marL="403225" indent="-403225">
              <a:lnSpc>
                <a:spcPct val="120000"/>
              </a:lnSpc>
              <a:buFont typeface="+mj-lt"/>
              <a:buAutoNum type="arabicPeriod"/>
            </a:pPr>
            <a:r>
              <a:rPr lang="nl-NL" sz="1200"/>
              <a:t>ISO-80000-10 2009 ISO 80000-10:2009 </a:t>
            </a:r>
            <a:r>
              <a:rPr lang="nl-NL" sz="1200" err="1"/>
              <a:t>Quantities</a:t>
            </a:r>
            <a:r>
              <a:rPr lang="nl-NL" sz="1200"/>
              <a:t> </a:t>
            </a:r>
            <a:r>
              <a:rPr lang="nl-NL" sz="1200" err="1"/>
              <a:t>and</a:t>
            </a:r>
            <a:r>
              <a:rPr lang="nl-NL" sz="1200"/>
              <a:t> units – Part 10: Atomic </a:t>
            </a:r>
            <a:r>
              <a:rPr lang="nl-NL" sz="1200" err="1"/>
              <a:t>and</a:t>
            </a:r>
            <a:r>
              <a:rPr lang="nl-NL" sz="1200"/>
              <a:t> </a:t>
            </a:r>
            <a:r>
              <a:rPr lang="nl-NL" sz="1200" err="1"/>
              <a:t>nuclear</a:t>
            </a:r>
            <a:r>
              <a:rPr lang="nl-NL" sz="1200"/>
              <a:t> </a:t>
            </a:r>
            <a:r>
              <a:rPr lang="nl-NL" sz="1200" err="1"/>
              <a:t>physics</a:t>
            </a:r>
            <a:endParaRPr lang="nl-NL" sz="1200"/>
          </a:p>
          <a:p>
            <a:pPr marL="403225" indent="-403225">
              <a:lnSpc>
                <a:spcPct val="120000"/>
              </a:lnSpc>
              <a:buFont typeface="+mj-lt"/>
              <a:buAutoNum type="arabicPeriod"/>
            </a:pPr>
            <a:r>
              <a:rPr lang="nl-NL" sz="1200"/>
              <a:t>ISO-80000-11 2009 ISO 80000-11:2008 </a:t>
            </a:r>
            <a:r>
              <a:rPr lang="nl-NL" sz="1200" err="1"/>
              <a:t>Quantities</a:t>
            </a:r>
            <a:r>
              <a:rPr lang="nl-NL" sz="1200"/>
              <a:t> </a:t>
            </a:r>
            <a:r>
              <a:rPr lang="nl-NL" sz="1200" err="1"/>
              <a:t>and</a:t>
            </a:r>
            <a:r>
              <a:rPr lang="nl-NL" sz="1200"/>
              <a:t> units – Part 11: </a:t>
            </a:r>
            <a:r>
              <a:rPr lang="nl-NL" sz="1200" err="1"/>
              <a:t>Characteristic</a:t>
            </a:r>
            <a:r>
              <a:rPr lang="nl-NL" sz="1200"/>
              <a:t> </a:t>
            </a:r>
            <a:r>
              <a:rPr lang="nl-NL" sz="1200" err="1"/>
              <a:t>numbers</a:t>
            </a:r>
            <a:endParaRPr lang="nl-NL" sz="1200"/>
          </a:p>
          <a:p>
            <a:pPr marL="403225" indent="-403225">
              <a:lnSpc>
                <a:spcPct val="120000"/>
              </a:lnSpc>
              <a:buFont typeface="+mj-lt"/>
              <a:buAutoNum type="arabicPeriod"/>
            </a:pPr>
            <a:r>
              <a:rPr lang="nl-NL" sz="1200"/>
              <a:t>ISO-80000-12 2009 ISO 80000-12:2009 </a:t>
            </a:r>
            <a:r>
              <a:rPr lang="nl-NL" sz="1200" err="1"/>
              <a:t>Quantities</a:t>
            </a:r>
            <a:r>
              <a:rPr lang="nl-NL" sz="1200"/>
              <a:t> </a:t>
            </a:r>
            <a:r>
              <a:rPr lang="nl-NL" sz="1200" err="1"/>
              <a:t>and</a:t>
            </a:r>
            <a:r>
              <a:rPr lang="nl-NL" sz="1200"/>
              <a:t> units – Part 12: Solid state </a:t>
            </a:r>
            <a:r>
              <a:rPr lang="nl-NL" sz="1200" err="1"/>
              <a:t>physics</a:t>
            </a:r>
            <a:endParaRPr lang="nl-NL" sz="1200"/>
          </a:p>
          <a:p>
            <a:pPr marL="403225" indent="-403225">
              <a:lnSpc>
                <a:spcPct val="120000"/>
              </a:lnSpc>
              <a:buFont typeface="+mj-lt"/>
              <a:buAutoNum type="arabicPeriod"/>
            </a:pPr>
            <a:r>
              <a:rPr lang="nl-NL" sz="1200"/>
              <a:t>ISO-80000-13 2008 IEC 80000-13:2008 </a:t>
            </a:r>
            <a:r>
              <a:rPr lang="nl-NL" sz="1200" err="1"/>
              <a:t>Quantities</a:t>
            </a:r>
            <a:r>
              <a:rPr lang="nl-NL" sz="1200"/>
              <a:t> </a:t>
            </a:r>
            <a:r>
              <a:rPr lang="nl-NL" sz="1200" err="1"/>
              <a:t>and</a:t>
            </a:r>
            <a:r>
              <a:rPr lang="nl-NL" sz="1200"/>
              <a:t> units – Part 13: Information </a:t>
            </a:r>
            <a:r>
              <a:rPr lang="nl-NL" sz="1200" err="1"/>
              <a:t>science</a:t>
            </a:r>
            <a:r>
              <a:rPr lang="nl-NL" sz="1200"/>
              <a:t> </a:t>
            </a:r>
            <a:r>
              <a:rPr lang="nl-NL" sz="1200" err="1"/>
              <a:t>and</a:t>
            </a:r>
            <a:r>
              <a:rPr lang="nl-NL" sz="1200"/>
              <a:t> </a:t>
            </a:r>
            <a:r>
              <a:rPr lang="nl-NL" sz="1200" err="1"/>
              <a:t>technology</a:t>
            </a:r>
            <a:endParaRPr lang="nl-NL" sz="1200"/>
          </a:p>
          <a:p>
            <a:pPr marL="403225" indent="-403225">
              <a:lnSpc>
                <a:spcPct val="120000"/>
              </a:lnSpc>
              <a:buFont typeface="+mj-lt"/>
              <a:buAutoNum type="arabicPeriod"/>
            </a:pPr>
            <a:r>
              <a:rPr lang="nl-NL" sz="1200"/>
              <a:t>ISO-80000-14 2008 IEC 80000-14:2008 </a:t>
            </a:r>
            <a:r>
              <a:rPr lang="nl-NL" sz="1200" err="1"/>
              <a:t>Quantities</a:t>
            </a:r>
            <a:r>
              <a:rPr lang="nl-NL" sz="1200"/>
              <a:t> </a:t>
            </a:r>
            <a:r>
              <a:rPr lang="nl-NL" sz="1200" err="1"/>
              <a:t>and</a:t>
            </a:r>
            <a:r>
              <a:rPr lang="nl-NL" sz="1200"/>
              <a:t> units – Part 14: </a:t>
            </a:r>
            <a:r>
              <a:rPr lang="nl-NL" sz="1200" err="1"/>
              <a:t>Telebiometrics</a:t>
            </a:r>
            <a:r>
              <a:rPr lang="nl-NL" sz="1200"/>
              <a:t> </a:t>
            </a:r>
            <a:r>
              <a:rPr lang="nl-NL" sz="1200" err="1"/>
              <a:t>related</a:t>
            </a:r>
            <a:r>
              <a:rPr lang="nl-NL" sz="1200"/>
              <a:t> </a:t>
            </a:r>
            <a:r>
              <a:rPr lang="nl-NL" sz="1200" err="1"/>
              <a:t>to</a:t>
            </a:r>
            <a:r>
              <a:rPr lang="nl-NL" sz="1200"/>
              <a:t> human </a:t>
            </a:r>
            <a:r>
              <a:rPr lang="nl-NL" sz="1200" err="1"/>
              <a:t>physiology</a:t>
            </a:r>
            <a:endParaRPr lang="nl-NL" sz="1200"/>
          </a:p>
          <a:p>
            <a:pPr marL="403225" indent="-403225">
              <a:lnSpc>
                <a:spcPct val="120000"/>
              </a:lnSpc>
              <a:buFont typeface="+mj-lt"/>
              <a:buAutoNum type="arabicPeriod"/>
            </a:pPr>
            <a:r>
              <a:rPr lang="nl-NL" sz="1200"/>
              <a:t>ISO/DIS 80003-02 ISO/DIS 80003-2 </a:t>
            </a:r>
            <a:r>
              <a:rPr lang="nl-NL" sz="1200" err="1"/>
              <a:t>Physiological</a:t>
            </a:r>
            <a:r>
              <a:rPr lang="nl-NL" sz="1200"/>
              <a:t> </a:t>
            </a:r>
            <a:r>
              <a:rPr lang="nl-NL" sz="1200" err="1"/>
              <a:t>quantities</a:t>
            </a:r>
            <a:r>
              <a:rPr lang="nl-NL" sz="1200"/>
              <a:t> </a:t>
            </a:r>
            <a:r>
              <a:rPr lang="nl-NL" sz="1200" err="1"/>
              <a:t>and</a:t>
            </a:r>
            <a:r>
              <a:rPr lang="nl-NL" sz="1200"/>
              <a:t> </a:t>
            </a:r>
            <a:r>
              <a:rPr lang="nl-NL" sz="1200" err="1"/>
              <a:t>their</a:t>
            </a:r>
            <a:r>
              <a:rPr lang="nl-NL" sz="1200"/>
              <a:t> units – Part 2: </a:t>
            </a:r>
            <a:r>
              <a:rPr lang="nl-NL" sz="1200" err="1"/>
              <a:t>Physics</a:t>
            </a:r>
            <a:endParaRPr lang="nl-NL" sz="1200"/>
          </a:p>
          <a:p>
            <a:pPr marL="403225" indent="-403225">
              <a:lnSpc>
                <a:spcPct val="120000"/>
              </a:lnSpc>
              <a:buFont typeface="+mj-lt"/>
              <a:buAutoNum type="arabicPeriod"/>
            </a:pPr>
            <a:r>
              <a:rPr lang="nl-NL" sz="1200"/>
              <a:t>ISO/DIS 80003-03 ISO/DIS 80003-3 </a:t>
            </a:r>
            <a:r>
              <a:rPr lang="nl-NL" sz="1200" err="1"/>
              <a:t>Physiological</a:t>
            </a:r>
            <a:r>
              <a:rPr lang="nl-NL" sz="1200"/>
              <a:t> </a:t>
            </a:r>
            <a:r>
              <a:rPr lang="nl-NL" sz="1200" err="1"/>
              <a:t>quantities</a:t>
            </a:r>
            <a:r>
              <a:rPr lang="nl-NL" sz="1200"/>
              <a:t> </a:t>
            </a:r>
            <a:r>
              <a:rPr lang="nl-NL" sz="1200" err="1"/>
              <a:t>and</a:t>
            </a:r>
            <a:r>
              <a:rPr lang="nl-NL" sz="1200"/>
              <a:t> </a:t>
            </a:r>
            <a:r>
              <a:rPr lang="nl-NL" sz="1200" err="1"/>
              <a:t>their</a:t>
            </a:r>
            <a:r>
              <a:rPr lang="nl-NL" sz="1200"/>
              <a:t> units – Part 3: Chemistry</a:t>
            </a:r>
          </a:p>
          <a:p>
            <a:pPr marL="403225" indent="-403225">
              <a:lnSpc>
                <a:spcPct val="120000"/>
              </a:lnSpc>
              <a:buFont typeface="+mj-lt"/>
              <a:buAutoNum type="arabicPeriod"/>
            </a:pPr>
            <a:r>
              <a:rPr lang="nl-NL" sz="1200"/>
              <a:t>ISO/NP 80003-02 ISO/NP 80003-7 </a:t>
            </a:r>
            <a:r>
              <a:rPr lang="nl-NL" sz="1200" err="1"/>
              <a:t>Physiological</a:t>
            </a:r>
            <a:r>
              <a:rPr lang="nl-NL" sz="1200"/>
              <a:t> </a:t>
            </a:r>
            <a:r>
              <a:rPr lang="nl-NL" sz="1200" err="1"/>
              <a:t>quantities</a:t>
            </a:r>
            <a:r>
              <a:rPr lang="nl-NL" sz="1200"/>
              <a:t> </a:t>
            </a:r>
            <a:r>
              <a:rPr lang="nl-NL" sz="1200" err="1"/>
              <a:t>and</a:t>
            </a:r>
            <a:r>
              <a:rPr lang="nl-NL" sz="1200"/>
              <a:t> </a:t>
            </a:r>
            <a:r>
              <a:rPr lang="nl-NL" sz="1200" err="1"/>
              <a:t>their</a:t>
            </a:r>
            <a:r>
              <a:rPr lang="nl-NL" sz="1200"/>
              <a:t> units – Part 7: </a:t>
            </a:r>
            <a:r>
              <a:rPr lang="nl-NL" sz="1200" err="1"/>
              <a:t>Physicopharmacology</a:t>
            </a:r>
            <a:endParaRPr lang="nl-NL" sz="1200"/>
          </a:p>
          <a:p>
            <a:pPr marL="403225" indent="-403225">
              <a:lnSpc>
                <a:spcPct val="120000"/>
              </a:lnSpc>
              <a:buFont typeface="+mj-lt"/>
              <a:buAutoNum type="arabicPeriod"/>
            </a:pPr>
            <a:r>
              <a:rPr lang="nl-NL" sz="1200"/>
              <a:t>ISO/NP 80003-06 ISO/NP 80003-8 </a:t>
            </a:r>
            <a:r>
              <a:rPr lang="nl-NL" sz="1200" err="1"/>
              <a:t>Physiological</a:t>
            </a:r>
            <a:r>
              <a:rPr lang="nl-NL" sz="1200"/>
              <a:t> </a:t>
            </a:r>
            <a:r>
              <a:rPr lang="nl-NL" sz="1200" err="1"/>
              <a:t>quantities</a:t>
            </a:r>
            <a:r>
              <a:rPr lang="nl-NL" sz="1200"/>
              <a:t> </a:t>
            </a:r>
            <a:r>
              <a:rPr lang="nl-NL" sz="1200" err="1"/>
              <a:t>and</a:t>
            </a:r>
            <a:r>
              <a:rPr lang="nl-NL" sz="1200"/>
              <a:t> </a:t>
            </a:r>
            <a:r>
              <a:rPr lang="nl-NL" sz="1200" err="1"/>
              <a:t>their</a:t>
            </a:r>
            <a:r>
              <a:rPr lang="nl-NL" sz="1200"/>
              <a:t> units – Part 8: </a:t>
            </a:r>
            <a:r>
              <a:rPr lang="nl-NL" sz="1200" err="1"/>
              <a:t>Chemopharmacology</a:t>
            </a:r>
            <a:endParaRPr lang="nl-NL" sz="1200"/>
          </a:p>
          <a:p>
            <a:pPr marL="403225" indent="-403225">
              <a:lnSpc>
                <a:spcPct val="120000"/>
              </a:lnSpc>
              <a:buFont typeface="+mj-lt"/>
              <a:buAutoNum type="arabicPeriod"/>
            </a:pPr>
            <a:r>
              <a:rPr lang="nl-NL" sz="1200"/>
              <a:t>ISO/NP 80003-08 ISO/NP 80003-8 </a:t>
            </a:r>
            <a:r>
              <a:rPr lang="nl-NL" sz="1200" err="1"/>
              <a:t>Physiological</a:t>
            </a:r>
            <a:r>
              <a:rPr lang="nl-NL" sz="1200"/>
              <a:t> </a:t>
            </a:r>
            <a:r>
              <a:rPr lang="nl-NL" sz="1200" err="1"/>
              <a:t>quantities</a:t>
            </a:r>
            <a:r>
              <a:rPr lang="nl-NL" sz="1200"/>
              <a:t> </a:t>
            </a:r>
            <a:r>
              <a:rPr lang="nl-NL" sz="1200" err="1"/>
              <a:t>and</a:t>
            </a:r>
            <a:r>
              <a:rPr lang="nl-NL" sz="1200"/>
              <a:t> </a:t>
            </a:r>
            <a:r>
              <a:rPr lang="nl-NL" sz="1200" err="1"/>
              <a:t>their</a:t>
            </a:r>
            <a:r>
              <a:rPr lang="nl-NL" sz="1200"/>
              <a:t> units – Part 8: </a:t>
            </a:r>
            <a:r>
              <a:rPr lang="nl-NL" sz="1200" err="1"/>
              <a:t>Chemopharmacology</a:t>
            </a:r>
            <a:endParaRPr lang="nl-NL" sz="1200"/>
          </a:p>
        </p:txBody>
      </p:sp>
      <p:pic>
        <p:nvPicPr>
          <p:cNvPr id="2" name="Picture 6" descr="4Color">
            <a:extLst>
              <a:ext uri="{FF2B5EF4-FFF2-40B4-BE49-F238E27FC236}">
                <a16:creationId xmlns:a16="http://schemas.microsoft.com/office/drawing/2014/main" id="{72A7D03C-2920-4263-1791-BB9F7D997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089" y="998296"/>
            <a:ext cx="1166448" cy="96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6344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1C705-C4B7-3FA0-505E-D06AD3515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BAAFB-AD82-F5B2-106B-FDBDF7A11CD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3746"/>
          </a:solidFill>
          <a:ln w="19050">
            <a:solidFill>
              <a:srgbClr val="00FF78"/>
            </a:solidFill>
          </a:ln>
        </p:spPr>
        <p:txBody>
          <a:bodyPr/>
          <a:lstStyle/>
          <a:p>
            <a:r>
              <a:rPr lang="en-US">
                <a:solidFill>
                  <a:srgbClr val="00FF78"/>
                </a:solidFill>
              </a:rPr>
              <a:t>What is </a:t>
            </a:r>
            <a:r>
              <a:rPr lang="en-US" err="1">
                <a:solidFill>
                  <a:srgbClr val="00FF78"/>
                </a:solidFill>
              </a:rPr>
              <a:t>QUDT.org</a:t>
            </a:r>
            <a:r>
              <a:rPr lang="en-US">
                <a:solidFill>
                  <a:srgbClr val="00FF78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3B287-F381-F321-A609-A5C5FCCAF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992" y="1504658"/>
            <a:ext cx="5603646" cy="4779960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900"/>
              </a:spcAft>
            </a:pPr>
            <a:r>
              <a:rPr lang="en-US" sz="3000" dirty="0" err="1"/>
              <a:t>QUDT.org</a:t>
            </a:r>
            <a:r>
              <a:rPr lang="en-US" sz="3000" dirty="0"/>
              <a:t> publishes curated work</a:t>
            </a:r>
            <a:r>
              <a:rPr lang="en-US" dirty="0"/>
              <a:t>:</a:t>
            </a:r>
          </a:p>
          <a:p>
            <a:pPr lvl="1">
              <a:spcAft>
                <a:spcPts val="900"/>
              </a:spcAft>
            </a:pPr>
            <a:r>
              <a:rPr lang="en-US" dirty="0"/>
              <a:t>for humans: as QUDT Web pages </a:t>
            </a:r>
            <a:r>
              <a:rPr lang="en-US" dirty="0">
                <a:hlinkClick r:id="rId3"/>
              </a:rPr>
              <a:t>www.qudt.org</a:t>
            </a:r>
            <a:endParaRPr lang="en-US" dirty="0"/>
          </a:p>
          <a:p>
            <a:pPr lvl="1">
              <a:spcAft>
                <a:spcPts val="900"/>
              </a:spcAft>
            </a:pPr>
            <a:r>
              <a:rPr lang="en-US" dirty="0"/>
              <a:t>for machines: as RDF/OWL and SHACL Ontologies at </a:t>
            </a:r>
            <a:r>
              <a:rPr lang="en-US" dirty="0">
                <a:hlinkClick r:id="rId4"/>
              </a:rPr>
              <a:t>www.qudt.org</a:t>
            </a:r>
            <a:r>
              <a:rPr lang="en-US" dirty="0"/>
              <a:t> </a:t>
            </a:r>
          </a:p>
          <a:p>
            <a:pPr>
              <a:spcAft>
                <a:spcPts val="900"/>
              </a:spcAft>
            </a:pPr>
            <a:r>
              <a:rPr lang="en-US" sz="3000" dirty="0"/>
              <a:t>QUDT enables Web Services</a:t>
            </a:r>
          </a:p>
          <a:p>
            <a:pPr lvl="1">
              <a:spcAft>
                <a:spcPts val="900"/>
              </a:spcAft>
            </a:pPr>
            <a:r>
              <a:rPr lang="en-US" sz="2600" dirty="0"/>
              <a:t>for Conversions</a:t>
            </a:r>
          </a:p>
          <a:p>
            <a:pPr lvl="1">
              <a:spcAft>
                <a:spcPts val="900"/>
              </a:spcAft>
            </a:pPr>
            <a:r>
              <a:rPr lang="en-US" sz="2600" dirty="0"/>
              <a:t>for Error detection - consistency and correctness auditing for engineering reviews, reports and software code</a:t>
            </a:r>
          </a:p>
          <a:p>
            <a:pPr lvl="1">
              <a:spcAft>
                <a:spcPts val="900"/>
              </a:spcAft>
            </a:pPr>
            <a:r>
              <a:rPr lang="en-US" sz="2600" dirty="0"/>
              <a:t>for Dimensional analysis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CAEDA-3352-00C1-D698-C8A2DB34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20th May, 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84B9D2-407E-ACBF-CFC0-DD4E40BC6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QUDT Introduction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47123-3189-AE32-8BDF-AD12A906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4566-E730-314F-8C05-3849AEE21A50}" type="slidenum">
              <a:rPr lang="en-US" smtClean="0"/>
              <a:t>6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E6F785-A466-9273-6DB6-DA8DD3719417}"/>
              </a:ext>
            </a:extLst>
          </p:cNvPr>
          <p:cNvGrpSpPr/>
          <p:nvPr/>
        </p:nvGrpSpPr>
        <p:grpSpPr>
          <a:xfrm>
            <a:off x="5930919" y="1397003"/>
            <a:ext cx="6068041" cy="4887196"/>
            <a:chOff x="5930919" y="1397003"/>
            <a:chExt cx="6068041" cy="488719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492EE82-0786-96F1-E126-437503EE9E8F}"/>
                </a:ext>
              </a:extLst>
            </p:cNvPr>
            <p:cNvSpPr/>
            <p:nvPr/>
          </p:nvSpPr>
          <p:spPr>
            <a:xfrm>
              <a:off x="5930919" y="1397003"/>
              <a:ext cx="6068041" cy="4887196"/>
            </a:xfrm>
            <a:prstGeom prst="roundRect">
              <a:avLst>
                <a:gd name="adj" fmla="val 2754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A1F10A5-2468-2543-ACFB-1222E079B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14173" y="1504658"/>
              <a:ext cx="5895506" cy="46784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187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551B7-C761-C311-9D9B-064120116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590C9-BC97-7834-5E47-C68E8721B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4970" y="180069"/>
            <a:ext cx="10378504" cy="963070"/>
          </a:xfrm>
          <a:solidFill>
            <a:srgbClr val="003746"/>
          </a:solidFill>
          <a:ln w="19050">
            <a:solidFill>
              <a:srgbClr val="00FF78"/>
            </a:solidFill>
          </a:ln>
        </p:spPr>
        <p:txBody>
          <a:bodyPr/>
          <a:lstStyle/>
          <a:p>
            <a:r>
              <a:rPr lang="en-US">
                <a:solidFill>
                  <a:srgbClr val="00FF78"/>
                </a:solidFill>
              </a:rPr>
              <a:t>What is QUDT?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7C00E8-0F7E-AE66-7821-E96AE588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20th May, 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D7CB71-9112-6DD0-4377-EF8C6BED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QUDT Introduction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01E17-6F99-D708-E638-D65023BBD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4566-E730-314F-8C05-3849AEE21A50}" type="slidenum">
              <a:rPr lang="en-US" smtClean="0"/>
              <a:t>7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42F539-E8CF-4634-C434-5DFED829EEA1}"/>
              </a:ext>
            </a:extLst>
          </p:cNvPr>
          <p:cNvSpPr txBox="1"/>
          <p:nvPr/>
        </p:nvSpPr>
        <p:spPr>
          <a:xfrm>
            <a:off x="2220685" y="3808039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Schema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1CCD21-EA7A-88C8-8C9F-A47486E771F4}"/>
              </a:ext>
            </a:extLst>
          </p:cNvPr>
          <p:cNvSpPr txBox="1"/>
          <p:nvPr/>
        </p:nvSpPr>
        <p:spPr>
          <a:xfrm>
            <a:off x="7880989" y="2933458"/>
            <a:ext cx="22383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 data: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29FBCC-3095-F4F5-8888-78B55C11FAC3}"/>
              </a:ext>
            </a:extLst>
          </p:cNvPr>
          <p:cNvSpPr txBox="1"/>
          <p:nvPr/>
        </p:nvSpPr>
        <p:spPr>
          <a:xfrm>
            <a:off x="6176592" y="1302060"/>
            <a:ext cx="590282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>
                <a:ea typeface="Calibri"/>
                <a:cs typeface="Calibri"/>
              </a:rPr>
              <a:t>Options for alignment between IDO and QUDT classes and vocabularies are being explored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GB" sz="2400" dirty="0">
                <a:ea typeface="Calibri"/>
                <a:cs typeface="Calibri"/>
              </a:rPr>
              <a:t>Will lead to improvements to IDO &amp; QUDT</a:t>
            </a:r>
            <a:endParaRPr lang="en-GB" sz="2400" dirty="0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92A95024-5570-08F4-9869-41F83224446A}"/>
              </a:ext>
            </a:extLst>
          </p:cNvPr>
          <p:cNvSpPr/>
          <p:nvPr/>
        </p:nvSpPr>
        <p:spPr>
          <a:xfrm>
            <a:off x="6047031" y="3399973"/>
            <a:ext cx="6140613" cy="3036627"/>
          </a:xfrm>
          <a:prstGeom prst="roundRect">
            <a:avLst>
              <a:gd name="adj" fmla="val 275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diagram of a function&#10;&#10;AI-generated content may be incorrect.">
            <a:extLst>
              <a:ext uri="{FF2B5EF4-FFF2-40B4-BE49-F238E27FC236}">
                <a16:creationId xmlns:a16="http://schemas.microsoft.com/office/drawing/2014/main" id="{D9694BF2-2495-B407-6D10-4A9438F67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761" y="3407557"/>
            <a:ext cx="6001437" cy="2985034"/>
          </a:xfrm>
          <a:prstGeom prst="rect">
            <a:avLst/>
          </a:prstGeom>
        </p:spPr>
      </p:pic>
      <p:sp>
        <p:nvSpPr>
          <p:cNvPr id="16" name="Rounded Rectangle 3">
            <a:extLst>
              <a:ext uri="{FF2B5EF4-FFF2-40B4-BE49-F238E27FC236}">
                <a16:creationId xmlns:a16="http://schemas.microsoft.com/office/drawing/2014/main" id="{A290401F-C48B-CE9C-7F7F-6B6AD904E114}"/>
              </a:ext>
            </a:extLst>
          </p:cNvPr>
          <p:cNvSpPr/>
          <p:nvPr/>
        </p:nvSpPr>
        <p:spPr>
          <a:xfrm>
            <a:off x="125015" y="1345146"/>
            <a:ext cx="5763242" cy="3123711"/>
          </a:xfrm>
          <a:prstGeom prst="roundRect">
            <a:avLst>
              <a:gd name="adj" fmla="val 275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3">
            <a:extLst>
              <a:ext uri="{FF2B5EF4-FFF2-40B4-BE49-F238E27FC236}">
                <a16:creationId xmlns:a16="http://schemas.microsoft.com/office/drawing/2014/main" id="{66D1A646-E470-2DBA-2D2D-32161E37EF2F}"/>
              </a:ext>
            </a:extLst>
          </p:cNvPr>
          <p:cNvSpPr/>
          <p:nvPr/>
        </p:nvSpPr>
        <p:spPr>
          <a:xfrm>
            <a:off x="226803" y="1382489"/>
            <a:ext cx="5585901" cy="2991803"/>
          </a:xfrm>
          <a:prstGeom prst="roundRect">
            <a:avLst>
              <a:gd name="adj" fmla="val 275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87326AFC-0620-8D51-24FC-AAAD17082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35" y="1470453"/>
            <a:ext cx="5391202" cy="270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218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7D173-ECC9-507E-182B-13281228D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CC74D-C08B-4A0E-0771-F56D010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3746"/>
          </a:solidFill>
          <a:ln w="19050">
            <a:solidFill>
              <a:srgbClr val="00FF78"/>
            </a:solidFill>
          </a:ln>
        </p:spPr>
        <p:txBody>
          <a:bodyPr/>
          <a:lstStyle/>
          <a:p>
            <a:r>
              <a:rPr lang="en-US">
                <a:solidFill>
                  <a:srgbClr val="00FF78"/>
                </a:solidFill>
              </a:rPr>
              <a:t>Key Features of QUDT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1FCD2-30A6-8596-9CCB-D06E50389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322" y="1206114"/>
            <a:ext cx="5933021" cy="4822165"/>
          </a:xfrm>
        </p:spPr>
        <p:txBody>
          <a:bodyPr lIns="91440" tIns="45720" rIns="91440" bIns="45720" anchor="t">
            <a:normAutofit fontScale="70000" lnSpcReduction="20000"/>
          </a:bodyPr>
          <a:lstStyle/>
          <a:p>
            <a:r>
              <a:rPr lang="en-US" dirty="0">
                <a:latin typeface="Arial"/>
                <a:cs typeface="Arial"/>
              </a:rPr>
              <a:t>Exists as a set of FAIR-compliant modular graphs for</a:t>
            </a:r>
          </a:p>
          <a:p>
            <a:pPr lvl="1"/>
            <a:r>
              <a:rPr lang="en-US" dirty="0">
                <a:latin typeface="Arial"/>
                <a:cs typeface="Arial"/>
              </a:rPr>
              <a:t>Schema (both OWL and SHACL)</a:t>
            </a:r>
          </a:p>
          <a:p>
            <a:pPr lvl="1"/>
            <a:r>
              <a:rPr lang="en-US" dirty="0">
                <a:latin typeface="Arial"/>
                <a:cs typeface="Arial"/>
              </a:rPr>
              <a:t>Vocabularies of</a:t>
            </a:r>
          </a:p>
          <a:p>
            <a:pPr lvl="2"/>
            <a:r>
              <a:rPr lang="en-US" dirty="0">
                <a:latin typeface="Arial"/>
                <a:cs typeface="Arial"/>
              </a:rPr>
              <a:t>2807 Units</a:t>
            </a:r>
          </a:p>
          <a:p>
            <a:pPr lvl="2"/>
            <a:r>
              <a:rPr lang="en-US" dirty="0">
                <a:latin typeface="Arial"/>
                <a:cs typeface="Arial"/>
              </a:rPr>
              <a:t>1169 Quantity Kinds</a:t>
            </a:r>
          </a:p>
          <a:p>
            <a:pPr lvl="2"/>
            <a:r>
              <a:rPr lang="en-US" dirty="0">
                <a:latin typeface="Arial"/>
                <a:cs typeface="Arial"/>
              </a:rPr>
              <a:t>224 Dimension Vectors (for the 7 SI base dimensions)</a:t>
            </a:r>
          </a:p>
          <a:p>
            <a:pPr lvl="2"/>
            <a:r>
              <a:rPr lang="en-US" dirty="0">
                <a:latin typeface="Arial"/>
                <a:cs typeface="Arial"/>
              </a:rPr>
              <a:t>328 Physical Constants</a:t>
            </a:r>
          </a:p>
          <a:p>
            <a:pPr lvl="2"/>
            <a:r>
              <a:rPr lang="en-US" dirty="0">
                <a:latin typeface="Arial"/>
                <a:cs typeface="Arial"/>
              </a:rPr>
              <a:t>11 Systems of Units</a:t>
            </a:r>
          </a:p>
          <a:p>
            <a:pPr lvl="2"/>
            <a:r>
              <a:rPr lang="en-US" dirty="0">
                <a:latin typeface="Arial"/>
                <a:cs typeface="Arial"/>
              </a:rPr>
              <a:t>10 Systems of Quantity Kinds</a:t>
            </a:r>
          </a:p>
          <a:p>
            <a:r>
              <a:rPr lang="en-US" dirty="0">
                <a:latin typeface="Arial"/>
                <a:cs typeface="Arial"/>
              </a:rPr>
              <a:t>Fully resolvable URIs for all vocabulary instances</a:t>
            </a:r>
            <a:r>
              <a:rPr lang="en-US" sz="2700" dirty="0">
                <a:latin typeface="Arial"/>
                <a:cs typeface="Arial"/>
              </a:rPr>
              <a:t>, (with </a:t>
            </a:r>
            <a:r>
              <a:rPr lang="en-US" sz="2700" u="sng" dirty="0">
                <a:latin typeface="Arial"/>
                <a:cs typeface="Arial"/>
              </a:rPr>
              <a:t>content negotiation</a:t>
            </a:r>
            <a:r>
              <a:rPr lang="en-US" sz="2700" dirty="0">
                <a:latin typeface="Arial"/>
                <a:cs typeface="Arial"/>
              </a:rPr>
              <a:t>)</a:t>
            </a:r>
            <a:r>
              <a:rPr lang="en-US" dirty="0">
                <a:latin typeface="Arial"/>
                <a:cs typeface="Arial"/>
              </a:rPr>
              <a:t>, and for the entire graphs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/>
                <a:cs typeface="Arial"/>
              </a:rPr>
              <a:t>Defined grammar for unit URI names</a:t>
            </a:r>
          </a:p>
          <a:p>
            <a:r>
              <a:rPr lang="en-US" dirty="0">
                <a:latin typeface="Arial"/>
                <a:cs typeface="Arial"/>
              </a:rPr>
              <a:t>Encoded as Turtle RDF files</a:t>
            </a:r>
          </a:p>
          <a:p>
            <a:r>
              <a:rPr lang="en-US" dirty="0">
                <a:latin typeface="Arial"/>
                <a:cs typeface="Arial"/>
              </a:rPr>
              <a:t>Web-based browsing and SPARQL querying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rial"/>
                <a:cs typeface="Arial"/>
              </a:rPr>
              <a:t>QUDT is licensed under a Creative Commons Attribution 4.0 International License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id="{0663595F-170C-2FAC-ACE9-DFA0374D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20th May, 2025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A948CC54-2655-225D-96A9-E2A350D4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QUDT Introduction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9C824136-9C7C-7690-3D8C-9AF35629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4566-E730-314F-8C05-3849AEE21A50}" type="slidenum">
              <a:rPr lang="en-US" smtClean="0"/>
              <a:t>8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02345E2-ED9E-216E-A844-E43D1D3B338E}"/>
              </a:ext>
            </a:extLst>
          </p:cNvPr>
          <p:cNvGrpSpPr/>
          <p:nvPr/>
        </p:nvGrpSpPr>
        <p:grpSpPr>
          <a:xfrm>
            <a:off x="6912453" y="577754"/>
            <a:ext cx="3842633" cy="5142347"/>
            <a:chOff x="6725544" y="1578430"/>
            <a:chExt cx="2960914" cy="396239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EC2F2B6-D187-C669-0F7F-73CA85B03D08}"/>
                </a:ext>
              </a:extLst>
            </p:cNvPr>
            <p:cNvSpPr/>
            <p:nvPr/>
          </p:nvSpPr>
          <p:spPr>
            <a:xfrm>
              <a:off x="6725544" y="1578430"/>
              <a:ext cx="2960914" cy="3962399"/>
            </a:xfrm>
            <a:prstGeom prst="roundRect">
              <a:avLst>
                <a:gd name="adj" fmla="val 2754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3F143ADF-AC54-EEE6-8840-ADFC1E4B9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1737" y="1669983"/>
              <a:ext cx="2788528" cy="376351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CCE07D-3828-8960-4BF9-AB3E650EC49A}"/>
              </a:ext>
            </a:extLst>
          </p:cNvPr>
          <p:cNvGrpSpPr/>
          <p:nvPr/>
        </p:nvGrpSpPr>
        <p:grpSpPr>
          <a:xfrm>
            <a:off x="8826487" y="3019080"/>
            <a:ext cx="3365513" cy="2808512"/>
            <a:chOff x="8499916" y="3212810"/>
            <a:chExt cx="3365513" cy="280851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517743A-2D77-70BC-D97F-D8CBF644DE96}"/>
                </a:ext>
              </a:extLst>
            </p:cNvPr>
            <p:cNvSpPr/>
            <p:nvPr/>
          </p:nvSpPr>
          <p:spPr>
            <a:xfrm>
              <a:off x="8499916" y="3212810"/>
              <a:ext cx="3365513" cy="2808512"/>
            </a:xfrm>
            <a:prstGeom prst="roundRect">
              <a:avLst>
                <a:gd name="adj" fmla="val 2754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A screenshot of a computer code&#10;&#10;Description automatically generated">
              <a:extLst>
                <a:ext uri="{FF2B5EF4-FFF2-40B4-BE49-F238E27FC236}">
                  <a16:creationId xmlns:a16="http://schemas.microsoft.com/office/drawing/2014/main" id="{2458458B-EB42-C066-CB5A-DD2EA5C8AF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81452" y="3304361"/>
              <a:ext cx="3202441" cy="2597217"/>
            </a:xfrm>
            <a:prstGeom prst="rect">
              <a:avLst/>
            </a:prstGeom>
          </p:spPr>
        </p:pic>
      </p:grp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0662AC68-508A-B289-74A4-5CB40B7BAA76}"/>
              </a:ext>
            </a:extLst>
          </p:cNvPr>
          <p:cNvSpPr/>
          <p:nvPr/>
        </p:nvSpPr>
        <p:spPr>
          <a:xfrm>
            <a:off x="9004528" y="6034488"/>
            <a:ext cx="3176587" cy="365125"/>
          </a:xfrm>
          <a:prstGeom prst="wedgeRoundRectCallout">
            <a:avLst>
              <a:gd name="adj1" fmla="val 20441"/>
              <a:gd name="adj2" fmla="val -10734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https://</a:t>
            </a:r>
            <a:r>
              <a:rPr lang="en-US" sz="1600" err="1"/>
              <a:t>qudt.org</a:t>
            </a:r>
            <a:r>
              <a:rPr lang="en-US" sz="1600"/>
              <a:t>/vocab/unit/</a:t>
            </a:r>
            <a:r>
              <a:rPr lang="en-US" sz="1600" err="1"/>
              <a:t>A.ttl</a:t>
            </a:r>
            <a:endParaRPr lang="en-US" sz="1600"/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D2AC1E65-FCFF-D980-61A8-AB75C2853EDE}"/>
              </a:ext>
            </a:extLst>
          </p:cNvPr>
          <p:cNvSpPr/>
          <p:nvPr/>
        </p:nvSpPr>
        <p:spPr>
          <a:xfrm>
            <a:off x="5558294" y="6024836"/>
            <a:ext cx="3176587" cy="365125"/>
          </a:xfrm>
          <a:prstGeom prst="wedgeRoundRectCallout">
            <a:avLst>
              <a:gd name="adj1" fmla="val 21707"/>
              <a:gd name="adj2" fmla="val -12978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https://</a:t>
            </a:r>
            <a:r>
              <a:rPr lang="en-US" sz="1600" err="1"/>
              <a:t>qudt.org</a:t>
            </a:r>
            <a:r>
              <a:rPr lang="en-US" sz="1600"/>
              <a:t>/vocab/unit/</a:t>
            </a:r>
            <a:r>
              <a:rPr lang="en-US" sz="1600" err="1"/>
              <a:t>A.html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487595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77A3A-670D-4CB3-8E64-3472AE9CF97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3746"/>
          </a:solidFill>
          <a:ln w="19050">
            <a:solidFill>
              <a:srgbClr val="00FF78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00FF78"/>
                </a:solidFill>
              </a:rPr>
              <a:t>Adoption – Standards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B6BD-782B-A3EA-11AA-FB01916F4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21" y="1279555"/>
            <a:ext cx="7828202" cy="5261407"/>
          </a:xfrm>
        </p:spPr>
        <p:txBody>
          <a:bodyPr lIns="91440" tIns="45720" rIns="91440" bIns="45720" anchor="t"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solidFill>
                  <a:schemeClr val="tx2"/>
                </a:solidFill>
              </a:rPr>
              <a:t>Sample standards activities adopting QUDT</a:t>
            </a:r>
          </a:p>
          <a:p>
            <a:pPr marL="0" indent="0">
              <a:buNone/>
            </a:pPr>
            <a:r>
              <a:rPr lang="en-US" sz="2400" dirty="0"/>
              <a:t>-  ASHRAE Standard 223 (Public Review underway) - building automation interoperability standard</a:t>
            </a:r>
            <a:endParaRPr lang="en-US" sz="2400" dirty="0">
              <a:ea typeface="Calibri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-  Australia and New Zealand Soil Data Standards</a:t>
            </a:r>
            <a:endParaRPr lang="en-US" sz="2400" dirty="0">
              <a:ea typeface="Calibri"/>
              <a:cs typeface="Calibri"/>
            </a:endParaRPr>
          </a:p>
          <a:p>
            <a:pPr>
              <a:buFontTx/>
              <a:buChar char="-"/>
            </a:pPr>
            <a:r>
              <a:rPr lang="en-US" sz="2400" dirty="0"/>
              <a:t>Brick - open source semantic standard for building metadata</a:t>
            </a:r>
            <a:endParaRPr lang="en-US" sz="24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/>
              <a:t>-  Letter of Intent signed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with POSC Caesar Association (PCA)</a:t>
            </a:r>
            <a:endParaRPr lang="en-US" sz="2400" u="sng" dirty="0"/>
          </a:p>
          <a:p>
            <a:pPr marL="0" indent="0">
              <a:buNone/>
            </a:pPr>
            <a:r>
              <a:rPr lang="en-US" b="1" u="sng" dirty="0">
                <a:solidFill>
                  <a:schemeClr val="tx2"/>
                </a:solidFill>
              </a:rPr>
              <a:t>Harmonization activities</a:t>
            </a:r>
            <a:endParaRPr lang="en-US" b="1" u="sng" dirty="0">
              <a:solidFill>
                <a:schemeClr val="tx2"/>
              </a:solidFill>
              <a:ea typeface="Calibri"/>
              <a:cs typeface="Calibri"/>
            </a:endParaRPr>
          </a:p>
          <a:p>
            <a:pPr>
              <a:buFontTx/>
              <a:buChar char="-"/>
            </a:pPr>
            <a:r>
              <a:rPr lang="en-US" sz="2400" dirty="0"/>
              <a:t>IEC/SC3D</a:t>
            </a:r>
            <a:endParaRPr lang="en-US" sz="2400" dirty="0">
              <a:ea typeface="Calibri"/>
              <a:cs typeface="Calibri"/>
            </a:endParaRPr>
          </a:p>
          <a:p>
            <a:pPr>
              <a:buFontTx/>
              <a:buChar char="-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ISO 23726-3 (IDO) with POSC Caesar Association (PCA)</a:t>
            </a:r>
            <a:endParaRPr lang="en-US" sz="2400" b="0" i="0" dirty="0">
              <a:solidFill>
                <a:srgbClr val="000000"/>
              </a:solidFill>
              <a:effectLst/>
              <a:ea typeface="Calibri"/>
              <a:cs typeface="Calibri"/>
            </a:endParaRPr>
          </a:p>
          <a:p>
            <a:pPr lvl="1">
              <a:buFontTx/>
              <a:buChar char="-"/>
            </a:pPr>
            <a:r>
              <a:rPr lang="en-US" sz="2000" dirty="0"/>
              <a:t>PCA is a candidate as ISO 23726 Maintenance Agency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230E0F-887C-722E-21EC-DFE2AD0823D5}"/>
              </a:ext>
            </a:extLst>
          </p:cNvPr>
          <p:cNvSpPr txBox="1">
            <a:spLocks/>
          </p:cNvSpPr>
          <p:nvPr/>
        </p:nvSpPr>
        <p:spPr>
          <a:xfrm>
            <a:off x="226944" y="1533084"/>
            <a:ext cx="6405349" cy="4080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80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B56BEA3-5D3B-E1EA-0C69-F507C73F15D7}"/>
              </a:ext>
            </a:extLst>
          </p:cNvPr>
          <p:cNvSpPr/>
          <p:nvPr/>
        </p:nvSpPr>
        <p:spPr>
          <a:xfrm>
            <a:off x="8324604" y="1277602"/>
            <a:ext cx="3674358" cy="2295801"/>
          </a:xfrm>
          <a:prstGeom prst="roundRect">
            <a:avLst>
              <a:gd name="adj" fmla="val 275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800" u="sng"/>
              <a:t>Cross-references from QUDT</a:t>
            </a:r>
          </a:p>
          <a:p>
            <a:r>
              <a:rPr lang="en-US" sz="1800"/>
              <a:t>- Digital SI</a:t>
            </a:r>
          </a:p>
          <a:p>
            <a:r>
              <a:rPr lang="en-US" sz="1800"/>
              <a:t>- IEC 61360 </a:t>
            </a:r>
          </a:p>
          <a:p>
            <a:r>
              <a:rPr lang="en-US"/>
              <a:t>     (CDD, Common Data Dictionary)</a:t>
            </a:r>
          </a:p>
          <a:p>
            <a:pPr marL="0" indent="0">
              <a:buNone/>
            </a:pPr>
            <a:r>
              <a:rPr lang="en-US" sz="1800"/>
              <a:t>- UNECE</a:t>
            </a:r>
          </a:p>
          <a:p>
            <a:pPr marL="0" indent="0">
              <a:buNone/>
            </a:pPr>
            <a:r>
              <a:rPr lang="en-US" sz="1800"/>
              <a:t>- UCUM</a:t>
            </a:r>
          </a:p>
          <a:p>
            <a:pPr marL="0" indent="0">
              <a:buNone/>
            </a:pPr>
            <a:r>
              <a:rPr lang="en-US" sz="1800"/>
              <a:t>- OM</a:t>
            </a:r>
          </a:p>
          <a:p>
            <a:pPr marL="0" indent="0">
              <a:buNone/>
            </a:pPr>
            <a:r>
              <a:rPr lang="en-US" sz="1800"/>
              <a:t>- UDUNITS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C5882FB-BCD0-FCC6-C3B0-20BE29B5F036}"/>
              </a:ext>
            </a:extLst>
          </p:cNvPr>
          <p:cNvSpPr/>
          <p:nvPr/>
        </p:nvSpPr>
        <p:spPr>
          <a:xfrm>
            <a:off x="8324603" y="3757196"/>
            <a:ext cx="3674357" cy="2295801"/>
          </a:xfrm>
          <a:prstGeom prst="roundRect">
            <a:avLst>
              <a:gd name="adj" fmla="val 275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1800" u="sng"/>
              <a:t>Cross-references to QUDT</a:t>
            </a:r>
          </a:p>
          <a:p>
            <a:pPr>
              <a:buFontTx/>
              <a:buChar char="-"/>
            </a:pPr>
            <a:r>
              <a:rPr lang="en-US" sz="1800" err="1"/>
              <a:t>Wikidata</a:t>
            </a:r>
            <a:endParaRPr lang="en-US" sz="1800"/>
          </a:p>
          <a:p>
            <a:pPr>
              <a:buFontTx/>
              <a:buChar char="-"/>
            </a:pPr>
            <a:r>
              <a:rPr lang="en-US" sz="1800"/>
              <a:t>Semantic Arts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40CBCE2-4314-EE60-3C81-46F2F4EB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20th May, 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27BDF34-EF07-25B4-227A-4F1E7694C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QUDT Introduction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CE64035-064F-8B20-79D2-BA7A3A46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94566-E730-314F-8C05-3849AEE21A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11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46A818752B9F4CBB985E83FAD0E430" ma:contentTypeVersion="3" ma:contentTypeDescription="Create a new document." ma:contentTypeScope="" ma:versionID="7e932c4f3751fc2ebd252abb35c4897a">
  <xsd:schema xmlns:xsd="http://www.w3.org/2001/XMLSchema" xmlns:xs="http://www.w3.org/2001/XMLSchema" xmlns:p="http://schemas.microsoft.com/office/2006/metadata/properties" xmlns:ns2="5f8bc302-f02a-4f83-8524-41cf8cf564d2" targetNamespace="http://schemas.microsoft.com/office/2006/metadata/properties" ma:root="true" ma:fieldsID="73f2604ef1465883c5f3678585903aef" ns2:_="">
    <xsd:import namespace="5f8bc302-f02a-4f83-8524-41cf8cf564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8bc302-f02a-4f83-8524-41cf8cf564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F4F187-5340-4518-B5BB-8A26819D169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82BE622-A483-4FA2-856C-6C3A5AD626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71B21D-8B8E-4B87-9FD7-487A379274F3}">
  <ds:schemaRefs>
    <ds:schemaRef ds:uri="5f8bc302-f02a-4f83-8524-41cf8cf564d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1941</Words>
  <Application>Microsoft Macintosh PowerPoint</Application>
  <PresentationFormat>Widescreen</PresentationFormat>
  <Paragraphs>327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 Theme</vt:lpstr>
      <vt:lpstr>QUDT Introduction </vt:lpstr>
      <vt:lpstr>A key NASA Motivation</vt:lpstr>
      <vt:lpstr>Machine-readable Metadata</vt:lpstr>
      <vt:lpstr>NASA Motivations For the Constellation Program (Return to Moon and Mars)</vt:lpstr>
      <vt:lpstr>NASA QUDT started with ISO-80000 standards</vt:lpstr>
      <vt:lpstr>What is QUDT.org?</vt:lpstr>
      <vt:lpstr>What is QUDT?</vt:lpstr>
      <vt:lpstr>Key Features of QUDT</vt:lpstr>
      <vt:lpstr>Adoption – Standards Activities</vt:lpstr>
      <vt:lpstr>Adoption – Sample of Organisations</vt:lpstr>
      <vt:lpstr>Community Software Contributions</vt:lpstr>
      <vt:lpstr>PowerPoint Presentation</vt:lpstr>
      <vt:lpstr>Interest Trends</vt:lpstr>
      <vt:lpstr>Finding out more …</vt:lpstr>
      <vt:lpstr>Demo 1: Units of Force</vt:lpstr>
      <vt:lpstr>Demo 2: Unit Conversion</vt:lpstr>
      <vt:lpstr>Supporting information</vt:lpstr>
      <vt:lpstr>Thank You</vt:lpstr>
      <vt:lpstr>QUDT Supports Multiple Communities</vt:lpstr>
      <vt:lpstr>F.A.I.R.</vt:lpstr>
      <vt:lpstr>Governance Management</vt:lpstr>
      <vt:lpstr>Governance Policies, Principles, Processes, Issues, Measures</vt:lpstr>
      <vt:lpstr>Quality Assurance</vt:lpstr>
      <vt:lpstr>Current Developments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 QUDT Ontology v3</dc:title>
  <dc:subject/>
  <dc:creator>Steve Ray</dc:creator>
  <cp:keywords/>
  <dc:description/>
  <cp:lastModifiedBy>Steve Ray</cp:lastModifiedBy>
  <cp:revision>236</cp:revision>
  <dcterms:created xsi:type="dcterms:W3CDTF">2020-04-24T17:02:07Z</dcterms:created>
  <dcterms:modified xsi:type="dcterms:W3CDTF">2025-05-30T18:04:29Z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0x010100E246A818752B9F4CBB985E83FAD0E430</vt:lpwstr>
  </property>
</Properties>
</file>