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336" r:id="rId2"/>
    <p:sldId id="340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4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1" clrIdx="0">
    <p:extLst>
      <p:ext uri="{19B8F6BF-5375-455C-9EA6-DF929625EA0E}">
        <p15:presenceInfo xmlns:p15="http://schemas.microsoft.com/office/powerpoint/2012/main" userId="신강식" providerId="None"/>
      </p:ext>
    </p:extLst>
  </p:cmAuthor>
  <p:cmAuthor id="2" name="강동현" initials="강" lastIdx="2" clrIdx="1">
    <p:extLst>
      <p:ext uri="{19B8F6BF-5375-455C-9EA6-DF929625EA0E}">
        <p15:presenceInfo xmlns:p15="http://schemas.microsoft.com/office/powerpoint/2012/main" userId="S::rkdehd63602@st.dima.ac.kr::e75b7a30-dc9e-45e2-8f86-93e22e4de7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872"/>
    <a:srgbClr val="6327BB"/>
    <a:srgbClr val="7C449E"/>
    <a:srgbClr val="9B6DBB"/>
    <a:srgbClr val="CEDEE2"/>
    <a:srgbClr val="E7E6F4"/>
    <a:srgbClr val="D7C3E3"/>
    <a:srgbClr val="8784C7"/>
    <a:srgbClr val="874EDA"/>
    <a:srgbClr val="62C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844EA-1B95-C869-51F9-C566D313E258}" v="1" dt="2025-05-23T04:58:3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tenantanon#ad274dda-3834-4598-b89a-16880f5e877e::" providerId="AD" clId="Web-{93C844EA-1B95-C869-51F9-C566D313E258}"/>
    <pc:docChg chg="modSld">
      <pc:chgData name="게스트 사용자" userId="S::urn:spo:tenantanon#ad274dda-3834-4598-b89a-16880f5e877e::" providerId="AD" clId="Web-{93C844EA-1B95-C869-51F9-C566D313E258}" dt="2025-05-23T04:58:31.246" v="0"/>
      <pc:docMkLst>
        <pc:docMk/>
      </pc:docMkLst>
      <pc:sldChg chg="delSp">
        <pc:chgData name="게스트 사용자" userId="S::urn:spo:tenantanon#ad274dda-3834-4598-b89a-16880f5e877e::" providerId="AD" clId="Web-{93C844EA-1B95-C869-51F9-C566D313E258}" dt="2025-05-23T04:58:31.246" v="0"/>
        <pc:sldMkLst>
          <pc:docMk/>
          <pc:sldMk cId="3699638627" sldId="336"/>
        </pc:sldMkLst>
        <pc:spChg chg="del">
          <ac:chgData name="게스트 사용자" userId="S::urn:spo:tenantanon#ad274dda-3834-4598-b89a-16880f5e877e::" providerId="AD" clId="Web-{93C844EA-1B95-C869-51F9-C566D313E258}" dt="2025-05-23T04:58:31.246" v="0"/>
          <ac:spMkLst>
            <pc:docMk/>
            <pc:sldMk cId="3699638627" sldId="336"/>
            <ac:spMk id="16" creationId="{17ED3415-AD07-459C-89BA-EA9D8D819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6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8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3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0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2A74-0086-4B25-B673-DC49D7A853D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269E77-44C9-441C-A1D5-2DB35A141C3B}"/>
              </a:ext>
            </a:extLst>
          </p:cNvPr>
          <p:cNvSpPr/>
          <p:nvPr/>
        </p:nvSpPr>
        <p:spPr>
          <a:xfrm>
            <a:off x="1718245" y="2657719"/>
            <a:ext cx="65621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" panose="02000503000000020004" pitchFamily="50" charset="-127"/>
              </a:rPr>
              <a:t>CARD MANAGEMENT</a:t>
            </a:r>
            <a:endParaRPr lang="ko-KR" altLang="en-US" sz="4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Pretendard" panose="02000503000000020004" pitchFamily="50" charset="-127"/>
            </a:endParaRPr>
          </a:p>
          <a:p>
            <a:endParaRPr lang="ko-KR" altLang="en-US" sz="4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A798EB-6FAC-4552-ACB1-49052F38CA72}"/>
              </a:ext>
            </a:extLst>
          </p:cNvPr>
          <p:cNvSpPr/>
          <p:nvPr/>
        </p:nvSpPr>
        <p:spPr>
          <a:xfrm>
            <a:off x="1770860" y="4024267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TEAM</a:t>
            </a:r>
          </a:p>
          <a:p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김래원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김정훈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 박선하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박종호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우병준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임병남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장현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황태현</a:t>
            </a:r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haroni" panose="020B0604020202020204" pitchFamily="2" charset="-79"/>
              </a:rPr>
              <a:t> 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haroni" panose="020B0604020202020204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6084" y="0"/>
            <a:ext cx="11516881" cy="6858000"/>
            <a:chOff x="635404" y="0"/>
            <a:chExt cx="11516881" cy="6858000"/>
          </a:xfrm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25069D7D-190C-4623-9568-FC7B5CAAE124}"/>
                </a:ext>
              </a:extLst>
            </p:cNvPr>
            <p:cNvSpPr/>
            <p:nvPr/>
          </p:nvSpPr>
          <p:spPr>
            <a:xfrm>
              <a:off x="6522475" y="0"/>
              <a:ext cx="5463101" cy="5312229"/>
            </a:xfrm>
            <a:prstGeom prst="parallelogram">
              <a:avLst>
                <a:gd name="adj" fmla="val 55361"/>
              </a:avLst>
            </a:prstGeom>
            <a:solidFill>
              <a:srgbClr val="D7C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C657B6B4-9A90-48C0-9742-76D54F9B6C53}"/>
                </a:ext>
              </a:extLst>
            </p:cNvPr>
            <p:cNvSpPr/>
            <p:nvPr/>
          </p:nvSpPr>
          <p:spPr>
            <a:xfrm>
              <a:off x="6689184" y="1545771"/>
              <a:ext cx="5463101" cy="5312229"/>
            </a:xfrm>
            <a:prstGeom prst="parallelogram">
              <a:avLst>
                <a:gd name="adj" fmla="val 55361"/>
              </a:avLst>
            </a:prstGeom>
            <a:solidFill>
              <a:schemeClr val="accent5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B6631794-25A3-4C3E-B178-367585B7CDFB}"/>
                </a:ext>
              </a:extLst>
            </p:cNvPr>
            <p:cNvSpPr/>
            <p:nvPr/>
          </p:nvSpPr>
          <p:spPr>
            <a:xfrm>
              <a:off x="635404" y="4773291"/>
              <a:ext cx="2143917" cy="2084709"/>
            </a:xfrm>
            <a:prstGeom prst="parallelogram">
              <a:avLst>
                <a:gd name="adj" fmla="val 55361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F6BFBA73-CC86-4A70-BA35-644A6EA955BD}"/>
                </a:ext>
              </a:extLst>
            </p:cNvPr>
            <p:cNvSpPr/>
            <p:nvPr/>
          </p:nvSpPr>
          <p:spPr>
            <a:xfrm>
              <a:off x="8424785" y="0"/>
              <a:ext cx="1306069" cy="1270000"/>
            </a:xfrm>
            <a:prstGeom prst="parallelogram">
              <a:avLst>
                <a:gd name="adj" fmla="val 55361"/>
              </a:avLst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402C245E-7585-431E-A869-96740794A512}"/>
                </a:ext>
              </a:extLst>
            </p:cNvPr>
            <p:cNvSpPr/>
            <p:nvPr/>
          </p:nvSpPr>
          <p:spPr>
            <a:xfrm>
              <a:off x="3377836" y="2144"/>
              <a:ext cx="2143917" cy="2084709"/>
            </a:xfrm>
            <a:prstGeom prst="parallelogram">
              <a:avLst>
                <a:gd name="adj" fmla="val 55361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69E77-44C9-441C-A1D5-2DB35A141C3B}"/>
              </a:ext>
            </a:extLst>
          </p:cNvPr>
          <p:cNvSpPr/>
          <p:nvPr/>
        </p:nvSpPr>
        <p:spPr>
          <a:xfrm>
            <a:off x="1731995" y="3184137"/>
            <a:ext cx="65621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" panose="02000503000000020004" pitchFamily="50" charset="-127"/>
              </a:rPr>
              <a:t>SYSTEM</a:t>
            </a:r>
            <a:endParaRPr lang="ko-KR" altLang="en-US" sz="4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63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25BA7FE-8A7A-0C9F-F70D-2597691EA932}"/>
              </a:ext>
            </a:extLst>
          </p:cNvPr>
          <p:cNvSpPr txBox="1">
            <a:spLocks/>
          </p:cNvSpPr>
          <p:nvPr/>
        </p:nvSpPr>
        <p:spPr>
          <a:xfrm>
            <a:off x="528817" y="75638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추심 전처리 </a:t>
            </a:r>
            <a:r>
              <a:rPr lang="en-US" altLang="ko-KR" dirty="0"/>
              <a:t>(</a:t>
            </a:r>
            <a:r>
              <a:rPr lang="ko-KR" altLang="en-US" dirty="0"/>
              <a:t>최근</a:t>
            </a:r>
            <a:r>
              <a:rPr lang="en-US" altLang="ko-KR" dirty="0"/>
              <a:t>, b1m , b2m)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02DC63-9D93-4F7C-A15E-B41E2833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9" y="1467421"/>
            <a:ext cx="3072084" cy="4119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3AF88D-57AE-C8A8-8CCB-A9F751B9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32" y="1467423"/>
            <a:ext cx="2743799" cy="4119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312405-582E-9E13-C7DC-BD3212FB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718" y="1467422"/>
            <a:ext cx="2710239" cy="4119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4CDA77-5A19-5601-B31C-E0ACA464A848}"/>
              </a:ext>
            </a:extLst>
          </p:cNvPr>
          <p:cNvSpPr txBox="1"/>
          <p:nvPr/>
        </p:nvSpPr>
        <p:spPr>
          <a:xfrm>
            <a:off x="1883372" y="6036178"/>
            <a:ext cx="902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일</a:t>
            </a:r>
            <a:r>
              <a:rPr lang="en-US" altLang="ko-KR" dirty="0"/>
              <a:t>? -99999999? / 0</a:t>
            </a:r>
            <a:r>
              <a:rPr lang="ko-KR" altLang="en-US" dirty="0"/>
              <a:t>일은 당일 환납</a:t>
            </a:r>
            <a:r>
              <a:rPr lang="en-US" altLang="ko-KR" dirty="0"/>
              <a:t>(</a:t>
            </a:r>
            <a:r>
              <a:rPr lang="ko-KR" altLang="en-US" dirty="0"/>
              <a:t>구독</a:t>
            </a:r>
            <a:r>
              <a:rPr lang="en-US" altLang="ko-KR" dirty="0"/>
              <a:t>, </a:t>
            </a:r>
            <a:r>
              <a:rPr lang="ko-KR" altLang="en-US" dirty="0"/>
              <a:t>정기결제 등</a:t>
            </a:r>
            <a:r>
              <a:rPr lang="en-US" altLang="ko-KR" dirty="0"/>
              <a:t>) , -99999999</a:t>
            </a:r>
            <a:r>
              <a:rPr lang="ko-KR" altLang="en-US" dirty="0"/>
              <a:t>는 사용</a:t>
            </a:r>
            <a:r>
              <a:rPr lang="en-US" altLang="ko-KR" dirty="0"/>
              <a:t> </a:t>
            </a:r>
            <a:r>
              <a:rPr lang="ko-KR" altLang="en-US" dirty="0" err="1"/>
              <a:t>이력없음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38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F08A610-DC11-B861-0A52-B7D701B0E173}"/>
              </a:ext>
            </a:extLst>
          </p:cNvPr>
          <p:cNvSpPr txBox="1">
            <a:spLocks/>
          </p:cNvSpPr>
          <p:nvPr/>
        </p:nvSpPr>
        <p:spPr>
          <a:xfrm>
            <a:off x="838200" y="8463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추심 전처리 </a:t>
            </a:r>
            <a:r>
              <a:rPr lang="en-US" altLang="ko-KR"/>
              <a:t>: </a:t>
            </a:r>
            <a:r>
              <a:rPr lang="ko-KR" altLang="en-US"/>
              <a:t>결측 논리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42535E-B216-3EFE-4096-A2484B2F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67" y="4168998"/>
            <a:ext cx="8527736" cy="1479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4D477A-1D80-846A-4550-3C22A780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67" y="2171950"/>
            <a:ext cx="8699202" cy="1479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344524-F268-FE5D-00ED-956D92B30AEF}"/>
              </a:ext>
            </a:extLst>
          </p:cNvPr>
          <p:cNvSpPr txBox="1"/>
          <p:nvPr/>
        </p:nvSpPr>
        <p:spPr>
          <a:xfrm>
            <a:off x="1759293" y="5981379"/>
            <a:ext cx="84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-99999999</a:t>
            </a:r>
            <a:r>
              <a:rPr lang="ko-KR" altLang="en-US" dirty="0"/>
              <a:t>는 사용</a:t>
            </a:r>
            <a:r>
              <a:rPr lang="en-US" altLang="ko-KR" dirty="0"/>
              <a:t> </a:t>
            </a:r>
            <a:r>
              <a:rPr lang="ko-KR" altLang="en-US" dirty="0" err="1"/>
              <a:t>이력없음인데</a:t>
            </a:r>
            <a:r>
              <a:rPr lang="ko-KR" altLang="en-US" dirty="0"/>
              <a:t> 연체 및 잔액 발생 </a:t>
            </a:r>
            <a:r>
              <a:rPr lang="en-US" altLang="ko-KR" dirty="0"/>
              <a:t>= </a:t>
            </a:r>
            <a:r>
              <a:rPr lang="ko-KR" altLang="en-US" dirty="0"/>
              <a:t>입력 누락으로 최종 규정 </a:t>
            </a:r>
          </a:p>
        </p:txBody>
      </p:sp>
    </p:spTree>
    <p:extLst>
      <p:ext uri="{BB962C8B-B14F-4D97-AF65-F5344CB8AC3E}">
        <p14:creationId xmlns:p14="http://schemas.microsoft.com/office/powerpoint/2010/main" val="422573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DD046DF-9F6A-6F2C-2A3E-33B9FC38067E}"/>
              </a:ext>
            </a:extLst>
          </p:cNvPr>
          <p:cNvSpPr txBox="1">
            <a:spLocks/>
          </p:cNvSpPr>
          <p:nvPr/>
        </p:nvSpPr>
        <p:spPr>
          <a:xfrm>
            <a:off x="1223210" y="103325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추심 전처리 </a:t>
            </a:r>
            <a:r>
              <a:rPr lang="en-US" altLang="ko-KR"/>
              <a:t>: </a:t>
            </a:r>
            <a:r>
              <a:rPr lang="ko-KR" altLang="en-US"/>
              <a:t>파생변수 생성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649293-4400-9AF8-9783-03FF3CD4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10" y="2627022"/>
            <a:ext cx="8573616" cy="33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F6DC3A-8008-AC24-1B3B-DFFCD0A709F8}"/>
              </a:ext>
            </a:extLst>
          </p:cNvPr>
          <p:cNvSpPr txBox="1">
            <a:spLocks/>
          </p:cNvSpPr>
          <p:nvPr/>
        </p:nvSpPr>
        <p:spPr>
          <a:xfrm>
            <a:off x="425119" y="7735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추심 </a:t>
            </a:r>
            <a:r>
              <a:rPr lang="en-US" altLang="ko-KR" dirty="0"/>
              <a:t>: </a:t>
            </a:r>
            <a:r>
              <a:rPr lang="ko-KR" altLang="en-US" dirty="0" err="1"/>
              <a:t>위험군</a:t>
            </a:r>
            <a:r>
              <a:rPr lang="ko-KR" altLang="en-US" dirty="0"/>
              <a:t> 라벨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1C08D2-B397-436C-7C76-AA04956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81" y="1436357"/>
            <a:ext cx="7400707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1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921A64C-8D65-1929-98F0-02F2A8A0AB61}"/>
              </a:ext>
            </a:extLst>
          </p:cNvPr>
          <p:cNvSpPr txBox="1">
            <a:spLocks/>
          </p:cNvSpPr>
          <p:nvPr/>
        </p:nvSpPr>
        <p:spPr>
          <a:xfrm>
            <a:off x="899984" y="8223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추심모델</a:t>
            </a:r>
            <a:r>
              <a:rPr lang="ko-KR" altLang="en-US" dirty="0"/>
              <a:t>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A92043-C80A-ADC7-5CDA-480A3128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02" y="1828514"/>
            <a:ext cx="7224618" cy="39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82" y="7942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kern="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소개</a:t>
            </a:r>
            <a:endParaRPr lang="en-US" altLang="ko-KR" kern="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위쪽 모서리 38">
            <a:extLst>
              <a:ext uri="{FF2B5EF4-FFF2-40B4-BE49-F238E27FC236}">
                <a16:creationId xmlns:a16="http://schemas.microsoft.com/office/drawing/2014/main" id="{4A807F8B-56C2-CCE8-E256-A7A53CF08B9D}"/>
              </a:ext>
            </a:extLst>
          </p:cNvPr>
          <p:cNvSpPr/>
          <p:nvPr/>
        </p:nvSpPr>
        <p:spPr>
          <a:xfrm>
            <a:off x="350044" y="1375041"/>
            <a:ext cx="2850908" cy="2120325"/>
          </a:xfrm>
          <a:prstGeom prst="round2SameRect">
            <a:avLst>
              <a:gd name="adj1" fmla="val 5004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김래원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위쪽 모서리 40">
            <a:extLst>
              <a:ext uri="{FF2B5EF4-FFF2-40B4-BE49-F238E27FC236}">
                <a16:creationId xmlns:a16="http://schemas.microsoft.com/office/drawing/2014/main" id="{7B11261F-476C-1C92-3848-DD94FEC32C7C}"/>
              </a:ext>
            </a:extLst>
          </p:cNvPr>
          <p:cNvSpPr/>
          <p:nvPr/>
        </p:nvSpPr>
        <p:spPr>
          <a:xfrm>
            <a:off x="3230620" y="1375040"/>
            <a:ext cx="2850908" cy="2120325"/>
          </a:xfrm>
          <a:prstGeom prst="round2SameRect">
            <a:avLst>
              <a:gd name="adj1" fmla="val 439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김정훈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사각형: 둥근 위쪽 모서리 42">
            <a:extLst>
              <a:ext uri="{FF2B5EF4-FFF2-40B4-BE49-F238E27FC236}">
                <a16:creationId xmlns:a16="http://schemas.microsoft.com/office/drawing/2014/main" id="{51B78C2D-175E-DD76-8F7D-C2D62632049F}"/>
              </a:ext>
            </a:extLst>
          </p:cNvPr>
          <p:cNvSpPr/>
          <p:nvPr/>
        </p:nvSpPr>
        <p:spPr>
          <a:xfrm>
            <a:off x="6110714" y="1375041"/>
            <a:ext cx="2850908" cy="2120325"/>
          </a:xfrm>
          <a:prstGeom prst="round2SameRect">
            <a:avLst>
              <a:gd name="adj1" fmla="val 5618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박선하</a:t>
            </a:r>
          </a:p>
        </p:txBody>
      </p:sp>
      <p:sp>
        <p:nvSpPr>
          <p:cNvPr id="25" name="사각형: 둥근 위쪽 모서리 44">
            <a:extLst>
              <a:ext uri="{FF2B5EF4-FFF2-40B4-BE49-F238E27FC236}">
                <a16:creationId xmlns:a16="http://schemas.microsoft.com/office/drawing/2014/main" id="{25936779-9431-C05E-24CE-A46812DD2ABD}"/>
              </a:ext>
            </a:extLst>
          </p:cNvPr>
          <p:cNvSpPr/>
          <p:nvPr/>
        </p:nvSpPr>
        <p:spPr>
          <a:xfrm>
            <a:off x="8991049" y="1375041"/>
            <a:ext cx="2850908" cy="2120325"/>
          </a:xfrm>
          <a:prstGeom prst="round2SameRect">
            <a:avLst>
              <a:gd name="adj1" fmla="val 3776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박종호</a:t>
            </a:r>
          </a:p>
        </p:txBody>
      </p:sp>
      <p:sp>
        <p:nvSpPr>
          <p:cNvPr id="56" name="사각형: 둥근 위쪽 모서리 38">
            <a:extLst>
              <a:ext uri="{FF2B5EF4-FFF2-40B4-BE49-F238E27FC236}">
                <a16:creationId xmlns:a16="http://schemas.microsoft.com/office/drawing/2014/main" id="{4A807F8B-56C2-CCE8-E256-A7A53CF08B9D}"/>
              </a:ext>
            </a:extLst>
          </p:cNvPr>
          <p:cNvSpPr/>
          <p:nvPr/>
        </p:nvSpPr>
        <p:spPr>
          <a:xfrm>
            <a:off x="350044" y="3829483"/>
            <a:ext cx="2850908" cy="2120325"/>
          </a:xfrm>
          <a:prstGeom prst="round2SameRect">
            <a:avLst>
              <a:gd name="adj1" fmla="val 5004"/>
              <a:gd name="adj2" fmla="val 0"/>
            </a:avLst>
          </a:prstGeom>
          <a:solidFill>
            <a:srgbClr val="E7E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우병준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사각형: 둥근 위쪽 모서리 40">
            <a:extLst>
              <a:ext uri="{FF2B5EF4-FFF2-40B4-BE49-F238E27FC236}">
                <a16:creationId xmlns:a16="http://schemas.microsoft.com/office/drawing/2014/main" id="{7B11261F-476C-1C92-3848-DD94FEC32C7C}"/>
              </a:ext>
            </a:extLst>
          </p:cNvPr>
          <p:cNvSpPr/>
          <p:nvPr/>
        </p:nvSpPr>
        <p:spPr>
          <a:xfrm>
            <a:off x="3230379" y="3829483"/>
            <a:ext cx="2850908" cy="2120325"/>
          </a:xfrm>
          <a:prstGeom prst="round2SameRect">
            <a:avLst>
              <a:gd name="adj1" fmla="val 4390"/>
              <a:gd name="adj2" fmla="val 0"/>
            </a:avLst>
          </a:prstGeom>
          <a:solidFill>
            <a:srgbClr val="CE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임병남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사각형: 둥근 위쪽 모서리 42">
            <a:extLst>
              <a:ext uri="{FF2B5EF4-FFF2-40B4-BE49-F238E27FC236}">
                <a16:creationId xmlns:a16="http://schemas.microsoft.com/office/drawing/2014/main" id="{51B78C2D-175E-DD76-8F7D-C2D62632049F}"/>
              </a:ext>
            </a:extLst>
          </p:cNvPr>
          <p:cNvSpPr/>
          <p:nvPr/>
        </p:nvSpPr>
        <p:spPr>
          <a:xfrm>
            <a:off x="6108787" y="3829482"/>
            <a:ext cx="2850908" cy="2120325"/>
          </a:xfrm>
          <a:prstGeom prst="round2SameRect">
            <a:avLst>
              <a:gd name="adj1" fmla="val 5618"/>
              <a:gd name="adj2" fmla="val 0"/>
            </a:avLst>
          </a:prstGeom>
          <a:solidFill>
            <a:srgbClr val="E7E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장현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사각형: 둥근 위쪽 모서리 44">
            <a:extLst>
              <a:ext uri="{FF2B5EF4-FFF2-40B4-BE49-F238E27FC236}">
                <a16:creationId xmlns:a16="http://schemas.microsoft.com/office/drawing/2014/main" id="{25936779-9431-C05E-24CE-A46812DD2ABD}"/>
              </a:ext>
            </a:extLst>
          </p:cNvPr>
          <p:cNvSpPr/>
          <p:nvPr/>
        </p:nvSpPr>
        <p:spPr>
          <a:xfrm>
            <a:off x="8991049" y="3829483"/>
            <a:ext cx="2850908" cy="2120325"/>
          </a:xfrm>
          <a:prstGeom prst="round2SameRect">
            <a:avLst>
              <a:gd name="adj1" fmla="val 3776"/>
              <a:gd name="adj2" fmla="val 0"/>
            </a:avLst>
          </a:prstGeom>
          <a:solidFill>
            <a:srgbClr val="CED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황태현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1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382" y="794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kern="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US" altLang="ko-KR" kern="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BAB4AB-C501-DA83-4424-36FE2720FE47}"/>
              </a:ext>
            </a:extLst>
          </p:cNvPr>
          <p:cNvSpPr/>
          <p:nvPr/>
        </p:nvSpPr>
        <p:spPr>
          <a:xfrm>
            <a:off x="1040002" y="2203312"/>
            <a:ext cx="3182426" cy="3182425"/>
          </a:xfrm>
          <a:prstGeom prst="ellipse">
            <a:avLst/>
          </a:prstGeom>
          <a:noFill/>
          <a:ln>
            <a:solidFill>
              <a:srgbClr val="1E1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A21B75-B638-AD7C-5431-17EF540934AC}"/>
              </a:ext>
            </a:extLst>
          </p:cNvPr>
          <p:cNvSpPr/>
          <p:nvPr/>
        </p:nvSpPr>
        <p:spPr>
          <a:xfrm>
            <a:off x="4474825" y="2203312"/>
            <a:ext cx="3182426" cy="3182425"/>
          </a:xfrm>
          <a:prstGeom prst="ellipse">
            <a:avLst/>
          </a:prstGeom>
          <a:noFill/>
          <a:ln>
            <a:solidFill>
              <a:srgbClr val="62C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23FFD3-34C9-A71B-8CEA-907BED2853A1}"/>
              </a:ext>
            </a:extLst>
          </p:cNvPr>
          <p:cNvSpPr/>
          <p:nvPr/>
        </p:nvSpPr>
        <p:spPr>
          <a:xfrm>
            <a:off x="7909649" y="2203312"/>
            <a:ext cx="3182426" cy="3182425"/>
          </a:xfrm>
          <a:prstGeom prst="ellipse">
            <a:avLst/>
          </a:prstGeom>
          <a:noFill/>
          <a:ln>
            <a:solidFill>
              <a:srgbClr val="1E18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D7175-595F-FD01-91D9-5DC565224429}"/>
              </a:ext>
            </a:extLst>
          </p:cNvPr>
          <p:cNvSpPr txBox="1"/>
          <p:nvPr/>
        </p:nvSpPr>
        <p:spPr>
          <a:xfrm>
            <a:off x="1312039" y="3190760"/>
            <a:ext cx="2638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고객의 신용카드 및 대출 이력 데이터를 분석하여 </a:t>
            </a:r>
            <a:r>
              <a:rPr lang="ko-KR" altLang="en-US" sz="1600" kern="100" spc="-8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연체금액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kern="100" spc="-8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연체일수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연체 빈도 등을 기준으로 고객별 금융 </a:t>
            </a:r>
            <a:r>
              <a:rPr lang="ko-KR" altLang="en-US" sz="1600" kern="100" spc="-8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위험군을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 분류하는 것이 핵심 목표입니다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.</a:t>
            </a:r>
            <a:endParaRPr lang="ko-KR" altLang="en-US" sz="1600" kern="100" spc="-8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4F30E-D9CA-B08E-703C-1A3E2410E0C6}"/>
              </a:ext>
            </a:extLst>
          </p:cNvPr>
          <p:cNvSpPr txBox="1"/>
          <p:nvPr/>
        </p:nvSpPr>
        <p:spPr>
          <a:xfrm>
            <a:off x="4746862" y="3190760"/>
            <a:ext cx="26383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분류된 고객 </a:t>
            </a:r>
            <a:r>
              <a:rPr lang="ko-KR" altLang="en-US" sz="1600" kern="100" spc="-8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위험군은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 </a:t>
            </a:r>
            <a:endParaRPr lang="en-US" altLang="ko-KR" sz="1600" kern="100" spc="-8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2" charset="-127"/>
            </a:endParaRPr>
          </a:p>
          <a:p>
            <a:pPr algn="ctr"/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추심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채권 회수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), 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고객 상담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사전 모니터링 등의 실무적 조치의 우선순위 결정에 활용될 수 있습니다</a:t>
            </a:r>
            <a:r>
              <a:rPr lang="en-US" altLang="ko-KR" sz="16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.</a:t>
            </a:r>
            <a:endParaRPr lang="ko-KR" altLang="en-US" sz="1600" kern="100" spc="-8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2960" y="1941702"/>
            <a:ext cx="2236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E189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19680" y="1941702"/>
            <a:ext cx="14927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62CEB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활용방안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09621" y="1941702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E189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3" name="타원 2"/>
          <p:cNvSpPr/>
          <p:nvPr/>
        </p:nvSpPr>
        <p:spPr>
          <a:xfrm>
            <a:off x="9003549" y="2420441"/>
            <a:ext cx="1282478" cy="128935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업무 효율성 향상</a:t>
            </a:r>
          </a:p>
        </p:txBody>
      </p:sp>
      <p:sp>
        <p:nvSpPr>
          <p:cNvPr id="46" name="타원 45"/>
          <p:cNvSpPr/>
          <p:nvPr/>
        </p:nvSpPr>
        <p:spPr>
          <a:xfrm>
            <a:off x="9668053" y="3567001"/>
            <a:ext cx="1289353" cy="12893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리스크 대응력 강화</a:t>
            </a:r>
          </a:p>
        </p:txBody>
      </p:sp>
      <p:sp>
        <p:nvSpPr>
          <p:cNvPr id="47" name="타원 46"/>
          <p:cNvSpPr/>
          <p:nvPr/>
        </p:nvSpPr>
        <p:spPr>
          <a:xfrm>
            <a:off x="8140208" y="3577365"/>
            <a:ext cx="1488939" cy="1488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kern="100" spc="-80" dirty="0" err="1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금융사</a:t>
            </a:r>
            <a:r>
              <a:rPr lang="ko-KR" altLang="en-US" sz="1500" kern="100" spc="-8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2" charset="-127"/>
              </a:rPr>
              <a:t> 내부 시스템 연계 가능성</a:t>
            </a:r>
          </a:p>
        </p:txBody>
      </p:sp>
    </p:spTree>
    <p:extLst>
      <p:ext uri="{BB962C8B-B14F-4D97-AF65-F5344CB8AC3E}">
        <p14:creationId xmlns:p14="http://schemas.microsoft.com/office/powerpoint/2010/main" val="381138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30526D-3D3C-4A38-953D-BD8C2A02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793" y="1483604"/>
            <a:ext cx="4490325" cy="4087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DC58AC-BC79-18C8-E4ED-A1E73680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99" y="1483604"/>
            <a:ext cx="4490325" cy="35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70B09413-AD01-6C28-1CF9-59376D77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72" y="1366440"/>
            <a:ext cx="5753455" cy="41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66214" y="1106311"/>
            <a:ext cx="8024453" cy="4930709"/>
            <a:chOff x="786525" y="234779"/>
            <a:chExt cx="10397760" cy="62142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21F8F46-1806-20AB-F906-6E9A30DF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25" y="234779"/>
              <a:ext cx="10397760" cy="621428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CAF75D-6D4C-98C2-1980-08EB7608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653" y="408935"/>
              <a:ext cx="1895757" cy="15085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AB425BF-F71E-29D6-5FB4-72ED0AA5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997" y="408935"/>
              <a:ext cx="1657350" cy="1508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460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A953D6-9FF8-0257-3B0D-02FB1946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" y="1515559"/>
            <a:ext cx="4490325" cy="3573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814007-7239-897B-688A-63D630464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42" y="1267908"/>
            <a:ext cx="5969307" cy="3645087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920044" y="1710267"/>
            <a:ext cx="1117600" cy="366889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22274" y="1515559"/>
            <a:ext cx="1664186" cy="366889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8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D3318F-1154-D9CA-3C92-1109CF303FC1}"/>
              </a:ext>
            </a:extLst>
          </p:cNvPr>
          <p:cNvSpPr txBox="1">
            <a:spLocks/>
          </p:cNvSpPr>
          <p:nvPr/>
        </p:nvSpPr>
        <p:spPr>
          <a:xfrm>
            <a:off x="480690" y="11832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전처리 </a:t>
            </a:r>
            <a:r>
              <a:rPr lang="en-US" altLang="ko-KR" dirty="0"/>
              <a:t>: </a:t>
            </a:r>
            <a:r>
              <a:rPr lang="ko-KR" altLang="en-US" dirty="0" err="1"/>
              <a:t>파생변수</a:t>
            </a:r>
            <a:r>
              <a:rPr lang="ko-KR" altLang="en-US" dirty="0"/>
              <a:t> 사용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42D619-B60E-D4A4-332A-847301B4C73C}"/>
              </a:ext>
            </a:extLst>
          </p:cNvPr>
          <p:cNvSpPr txBox="1">
            <a:spLocks/>
          </p:cNvSpPr>
          <p:nvPr/>
        </p:nvSpPr>
        <p:spPr>
          <a:xfrm>
            <a:off x="266700" y="2141537"/>
            <a:ext cx="1137299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preprocessing_data</a:t>
            </a:r>
            <a:r>
              <a:rPr lang="en-US" altLang="ko-KR" sz="1600" dirty="0"/>
              <a:t>(data):</a:t>
            </a:r>
          </a:p>
          <a:p>
            <a:r>
              <a:rPr lang="en-US" altLang="ko-KR" sz="1600" dirty="0"/>
              <a:t>    data['</a:t>
            </a:r>
            <a:r>
              <a:rPr lang="ko-KR" altLang="en-US" sz="1600" dirty="0" err="1"/>
              <a:t>이용건수</a:t>
            </a:r>
            <a:r>
              <a:rPr lang="en-US" altLang="ko-KR" sz="1600" dirty="0"/>
              <a:t>_B0M'] = data[['</a:t>
            </a:r>
            <a:r>
              <a:rPr lang="ko-KR" altLang="en-US" sz="1600" dirty="0" err="1"/>
              <a:t>이용건수</a:t>
            </a:r>
            <a:r>
              <a:rPr lang="en-US" altLang="ko-KR" sz="1600" dirty="0"/>
              <a:t>_</a:t>
            </a:r>
            <a:r>
              <a:rPr lang="ko-KR" altLang="en-US" sz="1600" dirty="0"/>
              <a:t>일시불</a:t>
            </a:r>
            <a:r>
              <a:rPr lang="en-US" altLang="ko-KR" sz="1600" dirty="0"/>
              <a:t>_B0M','</a:t>
            </a:r>
            <a:r>
              <a:rPr lang="ko-KR" altLang="en-US" sz="1600" dirty="0" err="1"/>
              <a:t>이용건수</a:t>
            </a:r>
            <a:r>
              <a:rPr lang="en-US" altLang="ko-KR" sz="1600" dirty="0"/>
              <a:t>_</a:t>
            </a:r>
            <a:r>
              <a:rPr lang="ko-KR" altLang="en-US" sz="1600" dirty="0"/>
              <a:t>체크</a:t>
            </a:r>
            <a:r>
              <a:rPr lang="en-US" altLang="ko-KR" sz="1600" dirty="0"/>
              <a:t>_B0M','</a:t>
            </a:r>
            <a:r>
              <a:rPr lang="ko-KR" altLang="en-US" sz="1600" dirty="0" err="1"/>
              <a:t>이용건수</a:t>
            </a:r>
            <a:r>
              <a:rPr lang="en-US" altLang="ko-KR" sz="1600" dirty="0"/>
              <a:t>_</a:t>
            </a:r>
            <a:r>
              <a:rPr lang="ko-KR" altLang="en-US" sz="1600" dirty="0"/>
              <a:t>할부</a:t>
            </a:r>
            <a:r>
              <a:rPr lang="en-US" altLang="ko-KR" sz="1600" dirty="0"/>
              <a:t>_B0M']].sum(axis=1) -&gt; </a:t>
            </a:r>
            <a:r>
              <a:rPr lang="en-US" altLang="ko-KR" sz="1600" dirty="0" err="1"/>
              <a:t>vip</a:t>
            </a:r>
            <a:endParaRPr lang="en-US" altLang="ko-KR" sz="1600" dirty="0"/>
          </a:p>
          <a:p>
            <a:r>
              <a:rPr lang="en-US" altLang="ko-KR" sz="1600" dirty="0"/>
              <a:t>    data['</a:t>
            </a:r>
            <a:r>
              <a:rPr lang="ko-KR" altLang="en-US" sz="1600" dirty="0"/>
              <a:t>이용금액</a:t>
            </a:r>
            <a:r>
              <a:rPr lang="en-US" altLang="ko-KR" sz="1600" dirty="0"/>
              <a:t>_B0M'] = data[['</a:t>
            </a:r>
            <a:r>
              <a:rPr lang="ko-KR" altLang="en-US" sz="1600" dirty="0"/>
              <a:t>이용금액</a:t>
            </a:r>
            <a:r>
              <a:rPr lang="en-US" altLang="ko-KR" sz="1600" dirty="0"/>
              <a:t>_</a:t>
            </a:r>
            <a:r>
              <a:rPr lang="ko-KR" altLang="en-US" sz="1600" dirty="0"/>
              <a:t>일시불</a:t>
            </a:r>
            <a:r>
              <a:rPr lang="en-US" altLang="ko-KR" sz="1600" dirty="0"/>
              <a:t>_B0M','</a:t>
            </a:r>
            <a:r>
              <a:rPr lang="ko-KR" altLang="en-US" sz="1600" dirty="0"/>
              <a:t>이용금액</a:t>
            </a:r>
            <a:r>
              <a:rPr lang="en-US" altLang="ko-KR" sz="1600" dirty="0"/>
              <a:t>_</a:t>
            </a:r>
            <a:r>
              <a:rPr lang="ko-KR" altLang="en-US" sz="1600" dirty="0"/>
              <a:t>체크</a:t>
            </a:r>
            <a:r>
              <a:rPr lang="en-US" altLang="ko-KR" sz="1600" dirty="0"/>
              <a:t>_B0M','</a:t>
            </a:r>
            <a:r>
              <a:rPr lang="ko-KR" altLang="en-US" sz="1600" dirty="0"/>
              <a:t>이용금액</a:t>
            </a:r>
            <a:r>
              <a:rPr lang="en-US" altLang="ko-KR" sz="1600" dirty="0"/>
              <a:t>_</a:t>
            </a:r>
            <a:r>
              <a:rPr lang="ko-KR" altLang="en-US" sz="1600" dirty="0"/>
              <a:t>할부</a:t>
            </a:r>
            <a:r>
              <a:rPr lang="en-US" altLang="ko-KR" sz="1600" dirty="0"/>
              <a:t>_B0M']].sum(axis=1)</a:t>
            </a:r>
          </a:p>
          <a:p>
            <a:r>
              <a:rPr lang="en-US" altLang="ko-KR" sz="1600" dirty="0"/>
              <a:t>    data['</a:t>
            </a:r>
            <a:r>
              <a:rPr lang="ko-KR" altLang="en-US" sz="1600" dirty="0"/>
              <a:t>최종이용일자</a:t>
            </a:r>
            <a:r>
              <a:rPr lang="en-US" altLang="ko-KR" sz="1600" dirty="0"/>
              <a:t>'] = data[['</a:t>
            </a:r>
            <a:r>
              <a:rPr lang="ko-KR" altLang="en-US" sz="1600" dirty="0"/>
              <a:t>최종이용일자</a:t>
            </a:r>
            <a:r>
              <a:rPr lang="en-US" altLang="ko-KR" sz="1600" dirty="0"/>
              <a:t>_</a:t>
            </a:r>
            <a:r>
              <a:rPr lang="ko-KR" altLang="en-US" sz="1600" dirty="0"/>
              <a:t>일시불</a:t>
            </a:r>
            <a:r>
              <a:rPr lang="en-US" altLang="ko-KR" sz="1600" dirty="0"/>
              <a:t>','</a:t>
            </a:r>
            <a:r>
              <a:rPr lang="ko-KR" altLang="en-US" sz="1600" dirty="0"/>
              <a:t>최종이용일자</a:t>
            </a:r>
            <a:r>
              <a:rPr lang="en-US" altLang="ko-KR" sz="1600" dirty="0"/>
              <a:t>_</a:t>
            </a:r>
            <a:r>
              <a:rPr lang="ko-KR" altLang="en-US" sz="1600" dirty="0"/>
              <a:t>체크</a:t>
            </a:r>
            <a:r>
              <a:rPr lang="en-US" altLang="ko-KR" sz="1600" dirty="0"/>
              <a:t>','</a:t>
            </a:r>
            <a:r>
              <a:rPr lang="ko-KR" altLang="en-US" sz="1600" dirty="0"/>
              <a:t>최종이용일자</a:t>
            </a:r>
            <a:r>
              <a:rPr lang="en-US" altLang="ko-KR" sz="1600" dirty="0"/>
              <a:t>_</a:t>
            </a:r>
            <a:r>
              <a:rPr lang="ko-KR" altLang="en-US" sz="1600" dirty="0"/>
              <a:t>할부</a:t>
            </a:r>
            <a:r>
              <a:rPr lang="en-US" altLang="ko-KR" sz="1600" dirty="0"/>
              <a:t>']].max(axis=1)</a:t>
            </a:r>
          </a:p>
          <a:p>
            <a:r>
              <a:rPr lang="en-US" altLang="ko-KR" sz="1600" dirty="0"/>
              <a:t>    data['</a:t>
            </a:r>
            <a:r>
              <a:rPr lang="ko-KR" altLang="en-US" sz="1600" dirty="0"/>
              <a:t>이용후경과월</a:t>
            </a:r>
            <a:r>
              <a:rPr lang="en-US" altLang="ko-KR" sz="1600" dirty="0"/>
              <a:t>'] = data[['</a:t>
            </a:r>
            <a:r>
              <a:rPr lang="ko-KR" altLang="en-US" sz="1600" dirty="0"/>
              <a:t>이용후경과월</a:t>
            </a:r>
            <a:r>
              <a:rPr lang="en-US" altLang="ko-KR" sz="1600" dirty="0"/>
              <a:t>_</a:t>
            </a:r>
            <a:r>
              <a:rPr lang="ko-KR" altLang="en-US" sz="1600" dirty="0"/>
              <a:t>일시불</a:t>
            </a:r>
            <a:r>
              <a:rPr lang="en-US" altLang="ko-KR" sz="1600" dirty="0"/>
              <a:t>','</a:t>
            </a:r>
            <a:r>
              <a:rPr lang="ko-KR" altLang="en-US" sz="1600" dirty="0"/>
              <a:t>이용후경과월</a:t>
            </a:r>
            <a:r>
              <a:rPr lang="en-US" altLang="ko-KR" sz="1600" dirty="0"/>
              <a:t>_</a:t>
            </a:r>
            <a:r>
              <a:rPr lang="ko-KR" altLang="en-US" sz="1600" dirty="0"/>
              <a:t>체크</a:t>
            </a:r>
            <a:r>
              <a:rPr lang="en-US" altLang="ko-KR" sz="1600" dirty="0"/>
              <a:t>','</a:t>
            </a:r>
            <a:r>
              <a:rPr lang="ko-KR" altLang="en-US" sz="1600" dirty="0"/>
              <a:t>이용후경과월</a:t>
            </a:r>
            <a:r>
              <a:rPr lang="en-US" altLang="ko-KR" sz="1600" dirty="0"/>
              <a:t>_</a:t>
            </a:r>
            <a:r>
              <a:rPr lang="ko-KR" altLang="en-US" sz="1600" dirty="0"/>
              <a:t>할부</a:t>
            </a:r>
            <a:r>
              <a:rPr lang="en-US" altLang="ko-KR" sz="1600" dirty="0"/>
              <a:t>']].sum(axis=1)</a:t>
            </a:r>
          </a:p>
          <a:p>
            <a:pPr lvl="1"/>
            <a:r>
              <a:rPr lang="en-US" altLang="ko-KR" sz="1200" dirty="0"/>
              <a:t>…….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675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FE88C4-E04B-15A9-D1A3-D15E1DCF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56" y="1352282"/>
            <a:ext cx="4219644" cy="39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4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091903-943A-4128-AC5E-D678086B7CC2}"/>
              </a:ext>
            </a:extLst>
          </p:cNvPr>
          <p:cNvSpPr/>
          <p:nvPr/>
        </p:nvSpPr>
        <p:spPr>
          <a:xfrm>
            <a:off x="0" y="6501606"/>
            <a:ext cx="12192000" cy="35639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3387F8-B33C-4D27-B150-7BF716AAABB8}"/>
              </a:ext>
            </a:extLst>
          </p:cNvPr>
          <p:cNvSpPr/>
          <p:nvPr/>
        </p:nvSpPr>
        <p:spPr>
          <a:xfrm>
            <a:off x="0" y="0"/>
            <a:ext cx="12192000" cy="552806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10779681" y="6584044"/>
            <a:ext cx="12218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ko-KR" sz="1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Huge Team</a:t>
            </a:r>
            <a:endParaRPr lang="ko-KR" altLang="en-US" sz="12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2A509F-8806-4632-A1C0-8688D2C4D0C9}"/>
              </a:ext>
            </a:extLst>
          </p:cNvPr>
          <p:cNvSpPr/>
          <p:nvPr/>
        </p:nvSpPr>
        <p:spPr>
          <a:xfrm>
            <a:off x="4866498" y="6584044"/>
            <a:ext cx="2459006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COPYRIGHT </a:t>
            </a:r>
            <a:r>
              <a:rPr lang="ko-KR" altLang="en-US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ⓒ </a:t>
            </a:r>
            <a:r>
              <a:rPr lang="en-US" altLang="ko-KR" sz="9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ALL RIGHT RESERVED BY PAPATALABS</a:t>
            </a:r>
            <a:endParaRPr lang="ko-KR" altLang="en-US" sz="9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0A67C-40FF-C3C8-D952-ACD2869F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60" y="1677544"/>
            <a:ext cx="5408828" cy="3465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FC827-B706-C79B-C475-D1381961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59"/>
          <a:stretch/>
        </p:blipFill>
        <p:spPr>
          <a:xfrm>
            <a:off x="516532" y="1677546"/>
            <a:ext cx="5499011" cy="346543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1224C1B-CAF4-C789-187D-281427A8DAE7}"/>
              </a:ext>
            </a:extLst>
          </p:cNvPr>
          <p:cNvSpPr txBox="1">
            <a:spLocks/>
          </p:cNvSpPr>
          <p:nvPr/>
        </p:nvSpPr>
        <p:spPr>
          <a:xfrm>
            <a:off x="2065233" y="5154407"/>
            <a:ext cx="9109457" cy="12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                  </a:t>
            </a:r>
            <a:r>
              <a:rPr lang="ko-KR" altLang="en-US" dirty="0" err="1"/>
              <a:t>랜덤포레스트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58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427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강식 신</dc:creator>
  <cp:lastModifiedBy>김래원</cp:lastModifiedBy>
  <cp:revision>179</cp:revision>
  <dcterms:created xsi:type="dcterms:W3CDTF">2019-11-26T02:40:41Z</dcterms:created>
  <dcterms:modified xsi:type="dcterms:W3CDTF">2025-05-23T04:58:31Z</dcterms:modified>
</cp:coreProperties>
</file>