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 Black" initials="CB" lastIdx="1" clrIdx="0">
    <p:extLst>
      <p:ext uri="{19B8F6BF-5375-455C-9EA6-DF929625EA0E}">
        <p15:presenceInfo xmlns:p15="http://schemas.microsoft.com/office/powerpoint/2012/main" userId="5e8e2fcf2165b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E04"/>
    <a:srgbClr val="FF3300"/>
    <a:srgbClr val="FFE181"/>
    <a:srgbClr val="EEA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21:41:36.247" idx="1">
    <p:pos x="6887" y="2088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7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DA17A9-74B3-40C9-919B-389279EB1CB0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8035B0-248D-42E4-B290-EEFF4EFA0A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missionzero.co.uk/software/freeglut-devel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DBA-8CE8-4A7E-8906-4EC5BC5A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36531-26D4-471D-A409-45A02600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01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44E114-197C-4325-B2FE-4F6C1D44B260}"/>
              </a:ext>
            </a:extLst>
          </p:cNvPr>
          <p:cNvSpPr/>
          <p:nvPr/>
        </p:nvSpPr>
        <p:spPr>
          <a:xfrm>
            <a:off x="1646300" y="1859969"/>
            <a:ext cx="10835519" cy="2400657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perspectiveContrastingRightFacing"/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 wrap="square">
            <a:spAutoFit/>
          </a:bodyPr>
          <a:lstStyle/>
          <a:p>
            <a:pPr algn="ctr"/>
            <a:r>
              <a:rPr lang="en-US" sz="15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</a:p>
        </p:txBody>
      </p:sp>
    </p:spTree>
    <p:extLst>
      <p:ext uri="{BB962C8B-B14F-4D97-AF65-F5344CB8AC3E}">
        <p14:creationId xmlns:p14="http://schemas.microsoft.com/office/powerpoint/2010/main" val="350214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6411-2A5B-4445-9B68-B838753A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A1334-3C55-46AC-8183-5BA80890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97528"/>
            <a:ext cx="10919534" cy="64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AF950-3A12-429D-9F06-2F2EFE29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" y="0"/>
            <a:ext cx="12192153" cy="68580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F570A-F629-47F7-BB2F-D42661BB5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747338"/>
            <a:ext cx="10050278" cy="53633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70AE7-5B0A-4AFE-A49C-66D35C2A67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99" y="1466849"/>
            <a:ext cx="6477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B611A-2FFA-4F27-BA2D-86109DB9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" y="0"/>
            <a:ext cx="12192153" cy="6858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64156-E4B2-4F94-A178-97F16B126A74}"/>
              </a:ext>
            </a:extLst>
          </p:cNvPr>
          <p:cNvSpPr/>
          <p:nvPr/>
        </p:nvSpPr>
        <p:spPr>
          <a:xfrm>
            <a:off x="497150" y="408373"/>
            <a:ext cx="11114842" cy="604569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19E6C-A158-41E1-A96F-46E5FCB499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6" y="798990"/>
            <a:ext cx="6492240" cy="529109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C4E23-CF8B-4FB0-8AC7-9EDFEC0CF713}"/>
              </a:ext>
            </a:extLst>
          </p:cNvPr>
          <p:cNvSpPr/>
          <p:nvPr/>
        </p:nvSpPr>
        <p:spPr>
          <a:xfrm>
            <a:off x="7611122" y="798990"/>
            <a:ext cx="3648722" cy="529109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-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Project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b="1" dirty="0"/>
              <a:t>Save As.</a:t>
            </a:r>
          </a:p>
          <a:p>
            <a:pPr lvl="0"/>
            <a:r>
              <a:rPr lang="en-US" sz="2000" dirty="0"/>
              <a:t>-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sổ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ra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code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-</a:t>
            </a:r>
            <a:r>
              <a:rPr lang="en-US" sz="2000" dirty="0" err="1"/>
              <a:t>Nhấn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</a:t>
            </a:r>
            <a:r>
              <a:rPr lang="en-US" sz="2000" b="1" i="1" dirty="0"/>
              <a:t>Ctrl + H</a:t>
            </a:r>
            <a:r>
              <a:rPr lang="en-US" sz="2000" b="1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b="1" dirty="0"/>
              <a:t>Project Options.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Chọn</a:t>
            </a:r>
            <a:r>
              <a:rPr lang="en-US" sz="2000" b="1" dirty="0"/>
              <a:t> </a:t>
            </a:r>
            <a:r>
              <a:rPr lang="en-US" sz="2000" b="1" dirty="0" err="1"/>
              <a:t>mục</a:t>
            </a:r>
            <a:r>
              <a:rPr lang="en-US" sz="2000" b="1" dirty="0"/>
              <a:t> Parameters.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vào</a:t>
            </a:r>
            <a:r>
              <a:rPr lang="en-US" sz="2000" b="1" dirty="0"/>
              <a:t> Linker: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nhập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Nhấn</a:t>
            </a:r>
            <a:r>
              <a:rPr lang="en-US" sz="2000" b="1" dirty="0"/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31601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43B48-05EA-494C-8DCC-E883CC0F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6EC3360F-D7A7-49AD-BB79-862328840300}"/>
              </a:ext>
            </a:extLst>
          </p:cNvPr>
          <p:cNvSpPr/>
          <p:nvPr/>
        </p:nvSpPr>
        <p:spPr>
          <a:xfrm>
            <a:off x="1079118" y="764704"/>
            <a:ext cx="10213278" cy="496855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63500"/>
          </a:effectLst>
          <a:scene3d>
            <a:camera prst="perspective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solidFill>
                  <a:schemeClr val="accent1">
                    <a:lumMod val="50000"/>
                  </a:schemeClr>
                </a:solidFill>
              </a:rPr>
              <a:t>GIỚI THIỆU CHUNG.</a:t>
            </a:r>
          </a:p>
        </p:txBody>
      </p:sp>
    </p:spTree>
    <p:extLst>
      <p:ext uri="{BB962C8B-B14F-4D97-AF65-F5344CB8AC3E}">
        <p14:creationId xmlns:p14="http://schemas.microsoft.com/office/powerpoint/2010/main" val="3065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4015C-EC53-4A84-A803-55161149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3590FB-DFED-4621-8A40-60E79C5B7EF6}"/>
              </a:ext>
            </a:extLst>
          </p:cNvPr>
          <p:cNvSpPr/>
          <p:nvPr/>
        </p:nvSpPr>
        <p:spPr>
          <a:xfrm>
            <a:off x="432046" y="221941"/>
            <a:ext cx="11327907" cy="61877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AutoNum type="alphaU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LỆNH OPENGL.</a:t>
            </a:r>
          </a:p>
          <a:p>
            <a:r>
              <a:rPr lang="en-US" sz="2000" dirty="0"/>
              <a:t>-OpenGL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i="1" dirty="0" err="1"/>
              <a:t>tiền</a:t>
            </a:r>
            <a:r>
              <a:rPr lang="en-US" sz="2000" i="1" dirty="0"/>
              <a:t> </a:t>
            </a:r>
            <a:r>
              <a:rPr lang="en-US" sz="2000" i="1" dirty="0" err="1"/>
              <a:t>tố</a:t>
            </a:r>
            <a:r>
              <a:rPr lang="en-US" sz="2000" i="1" dirty="0"/>
              <a:t> </a:t>
            </a:r>
            <a:r>
              <a:rPr lang="en-US" sz="2000" b="1" i="1" dirty="0" err="1">
                <a:latin typeface="Consolas" panose="020B0609020204030204" pitchFamily="49" charset="0"/>
              </a:rPr>
              <a:t>gl</a:t>
            </a:r>
            <a:r>
              <a:rPr lang="en-US" sz="2000" b="1" i="1" dirty="0">
                <a:latin typeface="Consolas" panose="020B0609020204030204" pitchFamily="49" charset="0"/>
              </a:rPr>
              <a:t>, glut, </a:t>
            </a:r>
            <a:r>
              <a:rPr lang="en-US" sz="2000" b="1" i="1" dirty="0" err="1">
                <a:latin typeface="Consolas" panose="020B0609020204030204" pitchFamily="49" charset="0"/>
              </a:rPr>
              <a:t>glu</a:t>
            </a:r>
            <a:r>
              <a:rPr lang="en-US" sz="2000" b="1" i="1" dirty="0">
                <a:latin typeface="Consolas" panose="020B0609020204030204" pitchFamily="49" charset="0"/>
              </a:rPr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ở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,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i="1" dirty="0" err="1"/>
              <a:t>glClearColor</a:t>
            </a:r>
            <a:r>
              <a:rPr lang="en-US" sz="2000" i="1" dirty="0"/>
              <a:t>()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, OpenGL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b="1" dirty="0"/>
              <a:t>GL_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‘_’,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b="1" dirty="0"/>
              <a:t>GL_COLOR_BUFFER_BIT.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,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ám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i="1" dirty="0" err="1"/>
              <a:t>hậu</a:t>
            </a:r>
            <a:r>
              <a:rPr lang="en-US" sz="2000" i="1" dirty="0"/>
              <a:t> </a:t>
            </a:r>
            <a:r>
              <a:rPr lang="en-US" sz="2000" i="1" dirty="0" err="1"/>
              <a:t>tố</a:t>
            </a:r>
            <a:r>
              <a:rPr lang="en-US" sz="2000" i="1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C2CCDE-522C-4BED-882A-619C2F507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83774"/>
              </p:ext>
            </p:extLst>
          </p:nvPr>
        </p:nvGraphicFramePr>
        <p:xfrm>
          <a:off x="727969" y="3355759"/>
          <a:ext cx="10688714" cy="225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289">
                  <a:extLst>
                    <a:ext uri="{9D8B030D-6E8A-4147-A177-3AD203B41FA5}">
                      <a16:colId xmlns:a16="http://schemas.microsoft.com/office/drawing/2014/main" val="4243256879"/>
                    </a:ext>
                  </a:extLst>
                </a:gridCol>
                <a:gridCol w="2825488">
                  <a:extLst>
                    <a:ext uri="{9D8B030D-6E8A-4147-A177-3AD203B41FA5}">
                      <a16:colId xmlns:a16="http://schemas.microsoft.com/office/drawing/2014/main" val="3987390168"/>
                    </a:ext>
                  </a:extLst>
                </a:gridCol>
                <a:gridCol w="3296402">
                  <a:extLst>
                    <a:ext uri="{9D8B030D-6E8A-4147-A177-3AD203B41FA5}">
                      <a16:colId xmlns:a16="http://schemas.microsoft.com/office/drawing/2014/main" val="742735446"/>
                    </a:ext>
                  </a:extLst>
                </a:gridCol>
                <a:gridCol w="3479535">
                  <a:extLst>
                    <a:ext uri="{9D8B030D-6E8A-4147-A177-3AD203B41FA5}">
                      <a16:colId xmlns:a16="http://schemas.microsoft.com/office/drawing/2014/main" val="653549058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Hậu tố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kiểu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Tương ứng với kiểu trong OpenGL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278289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 bit integer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Signed char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Glbyte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178390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16 bit integer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Short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Glshort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907443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32 bit integer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Int hoặc long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Glint, Glsizei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107585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32 bit floating-point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Float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Glfloat, Glclampf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347302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32 bit floating-point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Double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Gldouble, Glclampd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787933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 bit unsigned integer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Unsigned char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Glubyte, Glboolean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780211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16 bit unsigned integer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Unsigned short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Glushort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770940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32 bit unsigned integer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Unsigned int hoặc unsigned long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Gluint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en-US" sz="1100" b="1" dirty="0" err="1">
                          <a:effectLst/>
                        </a:rPr>
                        <a:t>Glenum</a:t>
                      </a:r>
                      <a:r>
                        <a:rPr lang="en-US" sz="1100" b="1" dirty="0">
                          <a:effectLst/>
                        </a:rPr>
                        <a:t>, </a:t>
                      </a:r>
                      <a:r>
                        <a:rPr lang="en-US" sz="1100" b="1" dirty="0" err="1">
                          <a:effectLst/>
                        </a:rPr>
                        <a:t>Glbitfield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81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603E4-3967-4E60-8A72-27340D7A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D7760C-7E54-41B2-BA0D-14DFDC86FA99}"/>
              </a:ext>
            </a:extLst>
          </p:cNvPr>
          <p:cNvSpPr/>
          <p:nvPr/>
        </p:nvSpPr>
        <p:spPr>
          <a:xfrm>
            <a:off x="142043" y="115910"/>
            <a:ext cx="5953957" cy="6613364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2F0E51-9D53-42F8-838B-160D4645D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16940"/>
              </p:ext>
            </p:extLst>
          </p:nvPr>
        </p:nvGraphicFramePr>
        <p:xfrm>
          <a:off x="244699" y="231821"/>
          <a:ext cx="5743977" cy="6375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7578">
                  <a:extLst>
                    <a:ext uri="{9D8B030D-6E8A-4147-A177-3AD203B41FA5}">
                      <a16:colId xmlns:a16="http://schemas.microsoft.com/office/drawing/2014/main" val="2443666581"/>
                    </a:ext>
                  </a:extLst>
                </a:gridCol>
                <a:gridCol w="3236399">
                  <a:extLst>
                    <a:ext uri="{9D8B030D-6E8A-4147-A177-3AD203B41FA5}">
                      <a16:colId xmlns:a16="http://schemas.microsoft.com/office/drawing/2014/main" val="4258746808"/>
                    </a:ext>
                  </a:extLst>
                </a:gridCol>
              </a:tblGrid>
              <a:tr h="422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glClearColor</a:t>
                      </a:r>
                      <a:r>
                        <a:rPr lang="en-US" sz="1400" dirty="0">
                          <a:effectLst/>
                        </a:rPr>
                        <a:t>(0.0, 0.0, 0.0, 0.0);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Chọn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màu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để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xóa</a:t>
                      </a:r>
                      <a:r>
                        <a:rPr lang="en-US" sz="1300" dirty="0">
                          <a:effectLst/>
                        </a:rPr>
                        <a:t> Windows, 4 </a:t>
                      </a:r>
                      <a:r>
                        <a:rPr lang="en-US" sz="1300" dirty="0" err="1">
                          <a:effectLst/>
                        </a:rPr>
                        <a:t>tham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- RGBA.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919957285"/>
                  </a:ext>
                </a:extLst>
              </a:tr>
              <a:tr h="227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glPointSize</a:t>
                      </a:r>
                      <a:r>
                        <a:rPr lang="en-US" sz="1400" dirty="0">
                          <a:effectLst/>
                        </a:rPr>
                        <a:t>(1.0);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Kích thước điểm.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280067825"/>
                  </a:ext>
                </a:extLst>
              </a:tr>
              <a:tr h="454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glMatrixMode</a:t>
                      </a:r>
                      <a:r>
                        <a:rPr lang="en-US" sz="1400" dirty="0">
                          <a:effectLst/>
                        </a:rPr>
                        <a:t>(GL_PROJECTION);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Chuyển</a:t>
                      </a:r>
                      <a:r>
                        <a:rPr lang="en-US" sz="1300" dirty="0">
                          <a:effectLst/>
                        </a:rPr>
                        <a:t> sang </a:t>
                      </a:r>
                      <a:r>
                        <a:rPr lang="en-US" sz="1300" dirty="0" err="1">
                          <a:effectLst/>
                        </a:rPr>
                        <a:t>cài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đặt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cảnh</a:t>
                      </a:r>
                      <a:r>
                        <a:rPr lang="en-US" sz="1300" dirty="0">
                          <a:effectLst/>
                        </a:rPr>
                        <a:t> camera.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3209699409"/>
                  </a:ext>
                </a:extLst>
              </a:tr>
              <a:tr h="227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glLoadIdentity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Đặt lại máy ảnh.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80008901"/>
                  </a:ext>
                </a:extLst>
              </a:tr>
              <a:tr h="454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gluOrtho2d(0.0, 640.0, 0.0, 480.0);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ma </a:t>
                      </a:r>
                      <a:r>
                        <a:rPr lang="en-US" sz="1300" dirty="0" err="1">
                          <a:effectLst/>
                        </a:rPr>
                        <a:t>trận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phép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người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dùng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nhìn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theo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như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680451990"/>
                  </a:ext>
                </a:extLst>
              </a:tr>
              <a:tr h="454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glClear</a:t>
                      </a:r>
                      <a:r>
                        <a:rPr lang="en-US" sz="1400" dirty="0">
                          <a:effectLst/>
                        </a:rPr>
                        <a:t>(GL_COLOR_BUFFER_BIT);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Xóa màn hình.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3809470111"/>
                  </a:ext>
                </a:extLst>
              </a:tr>
              <a:tr h="426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glFlush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Thực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chưa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chạy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trước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thúc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3152726900"/>
                  </a:ext>
                </a:extLst>
              </a:tr>
              <a:tr h="227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glVertex2d(x, y);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Xác định điểm hai chiều.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4148512246"/>
                  </a:ext>
                </a:extLst>
              </a:tr>
              <a:tr h="3479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glBegin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tham_so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glEnd</a:t>
                      </a:r>
                      <a:r>
                        <a:rPr lang="en-US" sz="1400" dirty="0">
                          <a:effectLst/>
                        </a:rPr>
                        <a:t>():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trong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openGL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nằm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hai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dòng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glBegin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tham_so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glEnd</a:t>
                      </a:r>
                      <a:r>
                        <a:rPr lang="en-US" sz="1300" dirty="0">
                          <a:effectLst/>
                        </a:rPr>
                        <a:t>()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tham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glBegin</a:t>
                      </a:r>
                      <a:r>
                        <a:rPr lang="en-US" sz="1300" dirty="0">
                          <a:effectLst/>
                        </a:rPr>
                        <a:t>()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GL_POINT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điểm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GL_LINES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thẳng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hai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điểm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GL_LINE_STRIP </a:t>
                      </a:r>
                      <a:r>
                        <a:rPr lang="en-US" sz="1300" dirty="0" err="1">
                          <a:effectLst/>
                        </a:rPr>
                        <a:t>Tập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hợp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những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đoạn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thẳng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được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nhau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GL_LINE_LOOP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gấp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khúc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khép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kín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GL_TRIANGLES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tam </a:t>
                      </a:r>
                      <a:r>
                        <a:rPr lang="en-US" sz="1300" dirty="0" err="1">
                          <a:effectLst/>
                        </a:rPr>
                        <a:t>giác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GL_QUADS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tứ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giác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GL_TRIANGLES_STRIP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hợp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tam </a:t>
                      </a:r>
                      <a:r>
                        <a:rPr lang="en-US" sz="1300" dirty="0" err="1">
                          <a:effectLst/>
                        </a:rPr>
                        <a:t>giác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liền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nhau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chung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cạnh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GL_QUAD_STRIP </a:t>
                      </a:r>
                      <a:r>
                        <a:rPr lang="en-US" sz="1300" dirty="0" err="1">
                          <a:effectLst/>
                        </a:rPr>
                        <a:t>Vẽ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hợp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tứ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liền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nhau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chung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cạnh</a:t>
                      </a:r>
                      <a:br>
                        <a:rPr lang="en-US" sz="1300" dirty="0">
                          <a:effectLst/>
                        </a:rPr>
                      </a:b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998" marR="64998" marT="0" marB="0"/>
                </a:tc>
                <a:extLst>
                  <a:ext uri="{0D108BD9-81ED-4DB2-BD59-A6C34878D82A}">
                    <a16:rowId xmlns:a16="http://schemas.microsoft.com/office/drawing/2014/main" val="130815934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93A5413-FD08-43EE-B03E-3F814DB82C8A}"/>
              </a:ext>
            </a:extLst>
          </p:cNvPr>
          <p:cNvSpPr/>
          <p:nvPr/>
        </p:nvSpPr>
        <p:spPr>
          <a:xfrm>
            <a:off x="6400800" y="115910"/>
            <a:ext cx="5649157" cy="3271234"/>
          </a:xfrm>
          <a:prstGeom prst="rect">
            <a:avLst/>
          </a:prstGeom>
          <a:solidFill>
            <a:srgbClr val="FC6E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59CFC1-9786-4404-8156-0C12AFCF6D97}"/>
              </a:ext>
            </a:extLst>
          </p:cNvPr>
          <p:cNvSpPr/>
          <p:nvPr/>
        </p:nvSpPr>
        <p:spPr>
          <a:xfrm>
            <a:off x="6400800" y="3606084"/>
            <a:ext cx="5649157" cy="31231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D322EF-B916-464D-A14F-19C80FB5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4548"/>
              </p:ext>
            </p:extLst>
          </p:nvPr>
        </p:nvGraphicFramePr>
        <p:xfrm>
          <a:off x="6521379" y="219126"/>
          <a:ext cx="5413372" cy="3039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6686">
                  <a:extLst>
                    <a:ext uri="{9D8B030D-6E8A-4147-A177-3AD203B41FA5}">
                      <a16:colId xmlns:a16="http://schemas.microsoft.com/office/drawing/2014/main" val="4049278669"/>
                    </a:ext>
                  </a:extLst>
                </a:gridCol>
                <a:gridCol w="2706686">
                  <a:extLst>
                    <a:ext uri="{9D8B030D-6E8A-4147-A177-3AD203B41FA5}">
                      <a16:colId xmlns:a16="http://schemas.microsoft.com/office/drawing/2014/main" val="936098248"/>
                    </a:ext>
                  </a:extLst>
                </a:gridCol>
              </a:tblGrid>
              <a:tr h="60788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Khởi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GLUT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98572"/>
                  </a:ext>
                </a:extLst>
              </a:tr>
              <a:tr h="6078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glutInit(&amp;argc, argv);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Khởi tạo thư viện Glut.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249180"/>
                  </a:ext>
                </a:extLst>
              </a:tr>
              <a:tr h="6078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glutInitDisplay(GLUT_SINGLE|GLUT_RGB);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Đặt chế độ hiển thị ban đầu.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066130"/>
                  </a:ext>
                </a:extLst>
              </a:tr>
              <a:tr h="6078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glutInitWindowSize</a:t>
                      </a:r>
                      <a:r>
                        <a:rPr lang="en-US" sz="1400" dirty="0">
                          <a:effectLst/>
                        </a:rPr>
                        <a:t>(640, 480);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Kích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thước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cửa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sổ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403811"/>
                  </a:ext>
                </a:extLst>
              </a:tr>
              <a:tr h="6078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gluCreateWindow</a:t>
                      </a:r>
                      <a:r>
                        <a:rPr lang="en-US" sz="1400" dirty="0">
                          <a:effectLst/>
                        </a:rPr>
                        <a:t>(“Ten </a:t>
                      </a:r>
                      <a:r>
                        <a:rPr lang="en-US" sz="1400" dirty="0" err="1">
                          <a:effectLst/>
                        </a:rPr>
                        <a:t>Cua</a:t>
                      </a:r>
                      <a:r>
                        <a:rPr lang="en-US" sz="1400" dirty="0">
                          <a:effectLst/>
                        </a:rPr>
                        <a:t> So”);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cửa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sổ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30802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BE7441B-F78B-4FF9-B122-FBB36A89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24669"/>
              </p:ext>
            </p:extLst>
          </p:nvPr>
        </p:nvGraphicFramePr>
        <p:xfrm>
          <a:off x="6525344" y="3734873"/>
          <a:ext cx="5413372" cy="2871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6686">
                  <a:extLst>
                    <a:ext uri="{9D8B030D-6E8A-4147-A177-3AD203B41FA5}">
                      <a16:colId xmlns:a16="http://schemas.microsoft.com/office/drawing/2014/main" val="2223596144"/>
                    </a:ext>
                  </a:extLst>
                </a:gridCol>
                <a:gridCol w="2706686">
                  <a:extLst>
                    <a:ext uri="{9D8B030D-6E8A-4147-A177-3AD203B41FA5}">
                      <a16:colId xmlns:a16="http://schemas.microsoft.com/office/drawing/2014/main" val="4254186732"/>
                    </a:ext>
                  </a:extLst>
                </a:gridCol>
              </a:tblGrid>
              <a:tr h="73764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Một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số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hàm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thực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hiện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chức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năng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0595"/>
                  </a:ext>
                </a:extLst>
              </a:tr>
              <a:tr h="711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glutDisplayFunc</a:t>
                      </a:r>
                      <a:r>
                        <a:rPr lang="en-US" sz="1400" b="1" dirty="0">
                          <a:effectLst/>
                        </a:rPr>
                        <a:t>(</a:t>
                      </a:r>
                      <a:r>
                        <a:rPr lang="en-US" sz="1400" b="1" dirty="0" err="1">
                          <a:effectLst/>
                        </a:rPr>
                        <a:t>tham_so</a:t>
                      </a:r>
                      <a:r>
                        <a:rPr lang="en-US" sz="1400" b="1" dirty="0">
                          <a:effectLst/>
                        </a:rPr>
                        <a:t>);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Hàm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thị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548130"/>
                  </a:ext>
                </a:extLst>
              </a:tr>
              <a:tr h="711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glutReshapeFunc</a:t>
                      </a:r>
                      <a:r>
                        <a:rPr lang="en-US" sz="1400" b="1" dirty="0">
                          <a:effectLst/>
                        </a:rPr>
                        <a:t>(</a:t>
                      </a:r>
                      <a:r>
                        <a:rPr lang="en-US" sz="1400" b="1" dirty="0" err="1">
                          <a:effectLst/>
                        </a:rPr>
                        <a:t>tham_so</a:t>
                      </a:r>
                      <a:r>
                        <a:rPr lang="en-US" sz="1400" b="1" dirty="0">
                          <a:effectLst/>
                        </a:rPr>
                        <a:t>);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Thay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đổi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định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dạng</a:t>
                      </a:r>
                      <a:r>
                        <a:rPr lang="en-US" sz="1400" dirty="0">
                          <a:effectLst/>
                        </a:rPr>
                        <a:t> window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75277"/>
                  </a:ext>
                </a:extLst>
              </a:tr>
              <a:tr h="711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glutMainLoop</a:t>
                      </a:r>
                      <a:r>
                        <a:rPr lang="en-US" sz="1400" b="1" dirty="0">
                          <a:effectLst/>
                        </a:rPr>
                        <a:t>();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thị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31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10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E381A-25AE-4D60-A3D8-BF9AB246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7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2AE81-C649-4645-B0F3-19DD65ADF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213065"/>
            <a:ext cx="5835224" cy="6498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963A9-3747-4DCB-A690-0CD99C463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8" y="213065"/>
            <a:ext cx="5610323" cy="64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4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0E1FC3-ED1A-497F-AA37-F0BACC4F0D13}"/>
              </a:ext>
            </a:extLst>
          </p:cNvPr>
          <p:cNvSpPr/>
          <p:nvPr/>
        </p:nvSpPr>
        <p:spPr>
          <a:xfrm>
            <a:off x="0" y="465"/>
            <a:ext cx="12192000" cy="6858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218941"/>
            <a:ext cx="6194738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6533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92944C-402A-43FE-9D6F-D0C31E56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9142" cy="67026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15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5FB3D-5442-4FEB-94D2-C53BDCB1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7C6921C8-1C99-4666-ACB5-03CEBDECED8C}"/>
              </a:ext>
            </a:extLst>
          </p:cNvPr>
          <p:cNvSpPr/>
          <p:nvPr/>
        </p:nvSpPr>
        <p:spPr>
          <a:xfrm>
            <a:off x="5898214" y="391467"/>
            <a:ext cx="5478221" cy="792088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+mj-lt"/>
              </a:rPr>
              <a:t>OpenGL LÀ GÌ?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FCB31F20-46BC-4E4B-AFDE-90FA7DC7017C}"/>
              </a:ext>
            </a:extLst>
          </p:cNvPr>
          <p:cNvSpPr/>
          <p:nvPr/>
        </p:nvSpPr>
        <p:spPr>
          <a:xfrm>
            <a:off x="5898213" y="1671705"/>
            <a:ext cx="5478221" cy="864096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+mj-lt"/>
              </a:rPr>
              <a:t>CÀI ĐẶT THƯ VIỆN OPENGL.</a:t>
            </a: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756F3A93-BFF9-4FF9-8B1C-A92CBA7F763D}"/>
              </a:ext>
            </a:extLst>
          </p:cNvPr>
          <p:cNvSpPr/>
          <p:nvPr/>
        </p:nvSpPr>
        <p:spPr>
          <a:xfrm>
            <a:off x="5898215" y="3068960"/>
            <a:ext cx="5478221" cy="79208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+mj-lt"/>
              </a:rPr>
              <a:t>OPENGL UTILITY TOOLKIT (GLUT).</a:t>
            </a: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184934F5-C3F3-445B-9FCD-9DA3D0F3F415}"/>
              </a:ext>
            </a:extLst>
          </p:cNvPr>
          <p:cNvSpPr/>
          <p:nvPr/>
        </p:nvSpPr>
        <p:spPr>
          <a:xfrm>
            <a:off x="5898215" y="4387056"/>
            <a:ext cx="5478221" cy="792088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latin typeface="+mj-lt"/>
              </a:rPr>
              <a:t>SỬ DỤNG THƯ VIỆN OPENGL.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DFF044DE-B9F5-4D83-AEFA-03A6E72C9442}"/>
              </a:ext>
            </a:extLst>
          </p:cNvPr>
          <p:cNvSpPr/>
          <p:nvPr/>
        </p:nvSpPr>
        <p:spPr>
          <a:xfrm>
            <a:off x="5898213" y="5750161"/>
            <a:ext cx="5478221" cy="792088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+mj-lt"/>
              </a:rPr>
              <a:t>GIỚI THIỆU CHUNG.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9FA4D-FCFD-4F95-9593-94B3846C1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3" y="1905786"/>
            <a:ext cx="4997675" cy="341540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885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98601-BC8B-4D29-822E-7380508E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06F33FD1-A8F5-47AD-A4D7-96D4F5129B60}"/>
              </a:ext>
            </a:extLst>
          </p:cNvPr>
          <p:cNvSpPr/>
          <p:nvPr/>
        </p:nvSpPr>
        <p:spPr>
          <a:xfrm>
            <a:off x="1160328" y="240150"/>
            <a:ext cx="9226881" cy="1512168"/>
          </a:xfrm>
          <a:prstGeom prst="cloud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OPENGL LÀ GÌ?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5C550-C172-47AA-A0CF-502FE51EA4C8}"/>
              </a:ext>
            </a:extLst>
          </p:cNvPr>
          <p:cNvSpPr/>
          <p:nvPr/>
        </p:nvSpPr>
        <p:spPr>
          <a:xfrm>
            <a:off x="541041" y="1890177"/>
            <a:ext cx="11109918" cy="46085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000"/>
              </a:spcBef>
              <a:spcAft>
                <a:spcPts val="1500"/>
              </a:spcAft>
            </a:pPr>
            <a:r>
              <a:rPr lang="en-US" sz="2000" dirty="0"/>
              <a:t>OpenGL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250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2D </a:t>
            </a:r>
            <a:r>
              <a:rPr lang="en-US" sz="2000" dirty="0" err="1"/>
              <a:t>và</a:t>
            </a:r>
            <a:r>
              <a:rPr lang="en-US" sz="2000" dirty="0"/>
              <a:t> 3D.</a:t>
            </a:r>
          </a:p>
          <a:p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OpenGL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:</a:t>
            </a:r>
          </a:p>
          <a:p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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err="1"/>
              <a:t>điểm</a:t>
            </a:r>
            <a:r>
              <a:rPr lang="en-US" sz="2000" dirty="0"/>
              <a:t>, </a:t>
            </a:r>
            <a:r>
              <a:rPr lang="en-US" sz="2000" dirty="0" err="1"/>
              <a:t>đoạn</a:t>
            </a:r>
            <a:r>
              <a:rPr lang="en-US" sz="2000" dirty="0"/>
              <a:t>,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giác</a:t>
            </a:r>
            <a:r>
              <a:rPr lang="en-US" sz="2000" dirty="0"/>
              <a:t>, </a:t>
            </a:r>
            <a:r>
              <a:rPr lang="en-US" sz="2000" dirty="0" err="1"/>
              <a:t>ảnh</a:t>
            </a:r>
            <a:r>
              <a:rPr lang="en-US" sz="2000" dirty="0"/>
              <a:t>, bitmap)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3D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thuận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.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(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endParaRPr lang="en-US" sz="2000" dirty="0"/>
          </a:p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sáng</a:t>
            </a:r>
            <a:r>
              <a:rPr lang="en-US" sz="2000" dirty="0"/>
              <a:t>, texture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,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3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).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endParaRPr lang="en-US" sz="2000" dirty="0"/>
          </a:p>
          <a:p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pixel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(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resterization</a:t>
            </a:r>
            <a:r>
              <a:rPr lang="en-US" sz="2000" dirty="0"/>
              <a:t>).</a:t>
            </a:r>
          </a:p>
          <a:p>
            <a:pPr>
              <a:spcBef>
                <a:spcPts val="1000"/>
              </a:spcBef>
              <a:spcAft>
                <a:spcPts val="1500"/>
              </a:spcAft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A54D-DB07-4685-A935-35DA0F98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51" y="3164150"/>
            <a:ext cx="3040926" cy="20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0560D-9097-4EEF-B960-51DA6E27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D7F674-869E-4488-8B87-678E52778533}"/>
              </a:ext>
            </a:extLst>
          </p:cNvPr>
          <p:cNvSpPr/>
          <p:nvPr/>
        </p:nvSpPr>
        <p:spPr>
          <a:xfrm>
            <a:off x="5157926" y="221942"/>
            <a:ext cx="6613864" cy="6374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OpenGL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:</a:t>
            </a:r>
          </a:p>
          <a:p>
            <a:r>
              <a:rPr lang="en-US" sz="2400" dirty="0">
                <a:sym typeface="Symbol" panose="05050102010706020507" pitchFamily="18" charset="2"/>
              </a:rPr>
              <a:t>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thân</a:t>
            </a:r>
            <a:r>
              <a:rPr lang="en-US" sz="2400" dirty="0"/>
              <a:t> OpenGL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hay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Window.</a:t>
            </a:r>
          </a:p>
          <a:p>
            <a:r>
              <a:rPr lang="en-US" sz="2400" dirty="0">
                <a:sym typeface="Symbol" panose="05050102010706020507" pitchFamily="18" charset="2"/>
              </a:rPr>
              <a:t></a:t>
            </a:r>
            <a:r>
              <a:rPr lang="en-US" sz="2400" dirty="0"/>
              <a:t> OpenGL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,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( </a:t>
            </a:r>
            <a:r>
              <a:rPr lang="en-US" sz="2400" dirty="0" err="1"/>
              <a:t>điểm</a:t>
            </a:r>
            <a:r>
              <a:rPr lang="en-US" sz="2400" dirty="0"/>
              <a:t>,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,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Rất</a:t>
            </a:r>
            <a:r>
              <a:rPr lang="en-US" sz="2400" dirty="0"/>
              <a:t> may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OpenGL. GLUT (OpenGL Utility Toolkit)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0EA1-B88E-4D0A-A442-70AC1FBC2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7" y="1970843"/>
            <a:ext cx="3438976" cy="34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0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E2999-B471-407D-98AD-F68F089E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1D5C752-8853-40D5-8B7A-B761475566DC}"/>
              </a:ext>
            </a:extLst>
          </p:cNvPr>
          <p:cNvSpPr/>
          <p:nvPr/>
        </p:nvSpPr>
        <p:spPr>
          <a:xfrm>
            <a:off x="4770264" y="116632"/>
            <a:ext cx="7200800" cy="655272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b="1" i="1" dirty="0"/>
              <a:t>A) </a:t>
            </a:r>
            <a:r>
              <a:rPr lang="en-US" sz="2800" b="1" i="1" dirty="0" err="1"/>
              <a:t>Chuẩn</a:t>
            </a:r>
            <a:r>
              <a:rPr lang="en-US" sz="2800" b="1" i="1" dirty="0"/>
              <a:t> </a:t>
            </a:r>
            <a:r>
              <a:rPr lang="en-US" sz="2800" b="1" i="1" dirty="0" err="1"/>
              <a:t>bị</a:t>
            </a:r>
            <a:r>
              <a:rPr lang="en-US" sz="2800" b="1" i="1" dirty="0"/>
              <a:t> </a:t>
            </a:r>
            <a:r>
              <a:rPr lang="en-US" sz="2800" b="1" i="1" dirty="0" err="1"/>
              <a:t>những</a:t>
            </a:r>
            <a:r>
              <a:rPr lang="en-US" sz="2800" b="1" i="1" dirty="0"/>
              <a:t> </a:t>
            </a:r>
            <a:r>
              <a:rPr lang="en-US" sz="2800" b="1" i="1" dirty="0" err="1"/>
              <a:t>tập</a:t>
            </a:r>
            <a:r>
              <a:rPr lang="en-US" sz="2800" b="1" i="1" dirty="0"/>
              <a:t> tin </a:t>
            </a:r>
            <a:r>
              <a:rPr lang="en-US" sz="2800" b="1" i="1" dirty="0" err="1"/>
              <a:t>cần</a:t>
            </a:r>
            <a:r>
              <a:rPr lang="en-US" sz="2800" b="1" i="1" dirty="0"/>
              <a:t> </a:t>
            </a:r>
            <a:r>
              <a:rPr lang="en-US" sz="2800" b="1" i="1" dirty="0" err="1"/>
              <a:t>thiết</a:t>
            </a:r>
            <a:r>
              <a:rPr lang="en-US" sz="2800" b="1" i="1" dirty="0"/>
              <a:t>.</a:t>
            </a:r>
            <a:endParaRPr lang="en-US" sz="2800" dirty="0"/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OpenGL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r>
              <a:rPr lang="en-US" sz="2400" dirty="0"/>
              <a:t>-</a:t>
            </a:r>
            <a:r>
              <a:rPr lang="en-US" sz="2400" b="1" i="1" dirty="0" err="1"/>
              <a:t>gl.h</a:t>
            </a:r>
            <a:r>
              <a:rPr lang="en-US" sz="2400" dirty="0"/>
              <a:t>,  </a:t>
            </a:r>
            <a:r>
              <a:rPr lang="en-US" sz="2400" b="1" i="1" dirty="0" err="1"/>
              <a:t>glu.h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b="1" i="1" dirty="0" err="1"/>
              <a:t>glut.h</a:t>
            </a:r>
            <a:endParaRPr lang="en-US" sz="2400" dirty="0"/>
          </a:p>
          <a:p>
            <a:r>
              <a:rPr lang="en-US" sz="2400" dirty="0"/>
              <a:t>-glu32.lib, glut32.lib </a:t>
            </a:r>
            <a:r>
              <a:rPr lang="en-US" sz="2400" dirty="0" err="1"/>
              <a:t>và</a:t>
            </a:r>
            <a:r>
              <a:rPr lang="en-US" sz="2400" dirty="0"/>
              <a:t> opengl32.lib</a:t>
            </a:r>
          </a:p>
          <a:p>
            <a:r>
              <a:rPr lang="en-US" sz="2400" dirty="0"/>
              <a:t>- glu32.dll, glut32.dll </a:t>
            </a:r>
            <a:r>
              <a:rPr lang="en-US" sz="2400" dirty="0" err="1"/>
              <a:t>và</a:t>
            </a:r>
            <a:r>
              <a:rPr lang="en-US" sz="2400" dirty="0"/>
              <a:t> opengl32.dll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download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Internet.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link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download : </a:t>
            </a:r>
            <a:r>
              <a:rPr lang="en-US" sz="2400" u="sng" dirty="0">
                <a:hlinkClick r:id="rId3"/>
              </a:rPr>
              <a:t>https://www.transmissionzero.co.uk/software/freeglut-devel/</a:t>
            </a:r>
            <a:endParaRPr lang="en-US" sz="2400" dirty="0"/>
          </a:p>
          <a:p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link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.</a:t>
            </a:r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D36D3247-9D85-4F3A-B3DF-43E2B6B9D6C2}"/>
              </a:ext>
            </a:extLst>
          </p:cNvPr>
          <p:cNvSpPr/>
          <p:nvPr/>
        </p:nvSpPr>
        <p:spPr>
          <a:xfrm>
            <a:off x="89630" y="1592796"/>
            <a:ext cx="4271797" cy="3600400"/>
          </a:xfrm>
          <a:prstGeom prst="homePlat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CÀI ĐẶT THƯ VIỆN OPENGL.</a:t>
            </a:r>
          </a:p>
        </p:txBody>
      </p:sp>
    </p:spTree>
    <p:extLst>
      <p:ext uri="{BB962C8B-B14F-4D97-AF65-F5344CB8AC3E}">
        <p14:creationId xmlns:p14="http://schemas.microsoft.com/office/powerpoint/2010/main" val="707772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6A98B-43CD-4500-9520-12A4BEB0D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BC5C36-B834-4CB7-B460-76A1E7ECD3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266331"/>
            <a:ext cx="11496582" cy="63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671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24128E-F1A9-442E-9C88-2603FE412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35FE3-FA06-4DD8-835A-FE247082B70E}"/>
              </a:ext>
            </a:extLst>
          </p:cNvPr>
          <p:cNvSpPr/>
          <p:nvPr/>
        </p:nvSpPr>
        <p:spPr>
          <a:xfrm>
            <a:off x="568171" y="399495"/>
            <a:ext cx="11168109" cy="5992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i="1" dirty="0"/>
              <a:t>B) </a:t>
            </a:r>
            <a:r>
              <a:rPr lang="en-US" sz="2400" b="1" i="1" dirty="0" err="1"/>
              <a:t>Cài</a:t>
            </a:r>
            <a:r>
              <a:rPr lang="en-US" sz="2400" b="1" i="1" dirty="0"/>
              <a:t> </a:t>
            </a:r>
            <a:r>
              <a:rPr lang="en-US" sz="2400" b="1" i="1" dirty="0" err="1"/>
              <a:t>đặt</a:t>
            </a:r>
            <a:r>
              <a:rPr lang="en-US" sz="2400" b="1" i="1" dirty="0"/>
              <a:t> </a:t>
            </a:r>
            <a:r>
              <a:rPr lang="en-US" sz="2400" b="1" i="1" dirty="0" err="1"/>
              <a:t>thư</a:t>
            </a:r>
            <a:r>
              <a:rPr lang="en-US" sz="2400" b="1" i="1" dirty="0"/>
              <a:t> </a:t>
            </a:r>
            <a:r>
              <a:rPr lang="en-US" sz="2400" b="1" i="1" dirty="0" err="1"/>
              <a:t>viện</a:t>
            </a:r>
            <a:r>
              <a:rPr lang="en-US" sz="2400" b="1" i="1" dirty="0"/>
              <a:t> OpenGL.</a:t>
            </a:r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(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nén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nén</a:t>
            </a:r>
            <a:r>
              <a:rPr lang="en-US" sz="2400" dirty="0"/>
              <a:t> ra)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ra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.</a:t>
            </a:r>
          </a:p>
          <a:p>
            <a:r>
              <a:rPr lang="en-US" sz="2400" dirty="0"/>
              <a:t>Qui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dường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dirty="0"/>
              <a:t>(Path)</a:t>
            </a:r>
            <a:r>
              <a:rPr lang="en-US" sz="2400" dirty="0"/>
              <a:t> = “…/…/ freeglut-MinGW-3.0.0-1.mp/</a:t>
            </a:r>
            <a:r>
              <a:rPr lang="en-US" sz="2400" dirty="0" err="1"/>
              <a:t>freeglut</a:t>
            </a:r>
            <a:r>
              <a:rPr lang="en-US" sz="2400" dirty="0"/>
              <a:t>”</a:t>
            </a:r>
          </a:p>
          <a:p>
            <a:r>
              <a:rPr lang="en-US" sz="2400" dirty="0"/>
              <a:t>Qui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dường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b="1" dirty="0"/>
              <a:t>WINDOWS 64 bit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dirty="0"/>
              <a:t>(Path1)</a:t>
            </a:r>
            <a:r>
              <a:rPr lang="en-US" sz="2400" dirty="0"/>
              <a:t> = “C:/Program Files (x86)/Dev-</a:t>
            </a:r>
            <a:r>
              <a:rPr lang="en-US" sz="2400" dirty="0" err="1"/>
              <a:t>Cpp</a:t>
            </a:r>
            <a:r>
              <a:rPr lang="en-US" sz="2400" dirty="0"/>
              <a:t>”</a:t>
            </a:r>
          </a:p>
          <a:p>
            <a:r>
              <a:rPr lang="en-US" sz="2400" i="1" u="sng" dirty="0"/>
              <a:t>-</a:t>
            </a:r>
            <a:r>
              <a:rPr lang="en-US" sz="2400" i="1" u="sng" dirty="0" err="1"/>
              <a:t>Đối</a:t>
            </a:r>
            <a:r>
              <a:rPr lang="en-US" sz="2400" i="1" u="sng" dirty="0"/>
              <a:t> </a:t>
            </a:r>
            <a:r>
              <a:rPr lang="en-US" sz="2400" i="1" u="sng" dirty="0" err="1"/>
              <a:t>với</a:t>
            </a:r>
            <a:r>
              <a:rPr lang="en-US" sz="2400" i="1" u="sng" dirty="0"/>
              <a:t> Dev C++ 64 bit:</a:t>
            </a:r>
          </a:p>
          <a:p>
            <a:pPr lvl="0"/>
            <a:r>
              <a:rPr lang="en-US" sz="2400" b="1" i="1" dirty="0" err="1"/>
              <a:t>Bước</a:t>
            </a:r>
            <a:r>
              <a:rPr lang="en-US" sz="2400" b="1" i="1" dirty="0"/>
              <a:t> 1 </a:t>
            </a:r>
            <a:r>
              <a:rPr lang="en-US" sz="2400" dirty="0"/>
              <a:t>: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i="1" dirty="0"/>
              <a:t>(Path)/include/GL</a:t>
            </a:r>
            <a:r>
              <a:rPr lang="en-US" sz="2400" dirty="0"/>
              <a:t> copy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files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i="1" dirty="0"/>
              <a:t>(Path1)/MinGW64/x86_64-w64-mingw32/</a:t>
            </a:r>
            <a:r>
              <a:rPr lang="en-US" sz="2400" b="1" i="1" dirty="0"/>
              <a:t>include/GL.</a:t>
            </a:r>
            <a:endParaRPr lang="en-US" sz="2400" dirty="0"/>
          </a:p>
          <a:p>
            <a:pPr lvl="0"/>
            <a:r>
              <a:rPr lang="en-US" sz="2400" b="1" i="1" dirty="0" err="1"/>
              <a:t>Bước</a:t>
            </a:r>
            <a:r>
              <a:rPr lang="en-US" sz="2400" b="1" i="1" dirty="0"/>
              <a:t> 2: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i="1" dirty="0"/>
              <a:t>(Path)/lib/x64</a:t>
            </a:r>
            <a:r>
              <a:rPr lang="en-US" sz="2400" dirty="0"/>
              <a:t> copy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files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i="1" dirty="0"/>
              <a:t>(Path1)/MinGW64/x86_64-w64-mingw32/</a:t>
            </a:r>
            <a:r>
              <a:rPr lang="en-US" sz="2400" b="1" i="1" dirty="0"/>
              <a:t>lib.</a:t>
            </a:r>
            <a:endParaRPr lang="en-US" sz="2400" dirty="0"/>
          </a:p>
          <a:p>
            <a:pPr lvl="0"/>
            <a:r>
              <a:rPr lang="en-US" sz="2400" b="1" i="1" dirty="0" err="1"/>
              <a:t>Bước</a:t>
            </a:r>
            <a:r>
              <a:rPr lang="en-US" sz="2400" b="1" i="1" dirty="0"/>
              <a:t> 3: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i="1" dirty="0"/>
              <a:t>(Path)/bin/x64 </a:t>
            </a:r>
            <a:r>
              <a:rPr lang="en-US" sz="2400" dirty="0"/>
              <a:t>copy files </a:t>
            </a:r>
            <a:r>
              <a:rPr lang="en-US" sz="2400" b="1" i="1" dirty="0"/>
              <a:t>freeglut.dll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i="1" dirty="0"/>
              <a:t>C:/Windows/System32</a:t>
            </a:r>
            <a:r>
              <a:rPr lang="en-US" sz="2400" b="1" i="1" dirty="0"/>
              <a:t>.</a:t>
            </a:r>
            <a:endParaRPr lang="en-US" sz="2400" dirty="0"/>
          </a:p>
          <a:p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xong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OpenGL </a:t>
            </a:r>
            <a:r>
              <a:rPr lang="en-US" sz="2400" dirty="0" err="1"/>
              <a:t>vào</a:t>
            </a:r>
            <a:r>
              <a:rPr lang="en-US" sz="2400" dirty="0"/>
              <a:t> Dev C++.</a:t>
            </a:r>
          </a:p>
        </p:txBody>
      </p:sp>
    </p:spTree>
    <p:extLst>
      <p:ext uri="{BB962C8B-B14F-4D97-AF65-F5344CB8AC3E}">
        <p14:creationId xmlns:p14="http://schemas.microsoft.com/office/powerpoint/2010/main" val="530367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B76CF-94FB-4750-A7F9-9E50041D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7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7EE9C05-F4E0-4094-AF07-284C7BCDFFCB}"/>
              </a:ext>
            </a:extLst>
          </p:cNvPr>
          <p:cNvSpPr/>
          <p:nvPr/>
        </p:nvSpPr>
        <p:spPr>
          <a:xfrm>
            <a:off x="408373" y="1606858"/>
            <a:ext cx="5193437" cy="3835154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OpenGL Utility Toolkit (GLUT)</a:t>
            </a:r>
            <a:endParaRPr lang="en-US" sz="5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8D303-64DB-47EE-A7C3-AA35CC79D77F}"/>
              </a:ext>
            </a:extLst>
          </p:cNvPr>
          <p:cNvSpPr/>
          <p:nvPr/>
        </p:nvSpPr>
        <p:spPr>
          <a:xfrm>
            <a:off x="5921406" y="213064"/>
            <a:ext cx="5797118" cy="63031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OpenGl</a:t>
            </a:r>
            <a:r>
              <a:rPr lang="en-US" sz="2800" dirty="0"/>
              <a:t>, GLUT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ra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lí</a:t>
            </a:r>
            <a:r>
              <a:rPr lang="en-US" sz="2800" dirty="0"/>
              <a:t> Windows.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Display Callback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(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, </a:t>
            </a:r>
            <a:r>
              <a:rPr lang="en-US" sz="2800" dirty="0" err="1"/>
              <a:t>chuột</a:t>
            </a:r>
            <a:r>
              <a:rPr lang="en-US" sz="2800" dirty="0"/>
              <a:t>, …)</a:t>
            </a:r>
          </a:p>
          <a:p>
            <a:pPr lvl="0"/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3D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(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,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hộp</a:t>
            </a:r>
            <a:r>
              <a:rPr lang="en-US" sz="2800" dirty="0"/>
              <a:t>)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GLUT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i="1" dirty="0"/>
              <a:t>glut.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35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96435-B537-4898-B6A6-FCFCE9A6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84867C8B-DAC2-4EB9-96EC-6765CAAA64CB}"/>
              </a:ext>
            </a:extLst>
          </p:cNvPr>
          <p:cNvSpPr/>
          <p:nvPr/>
        </p:nvSpPr>
        <p:spPr>
          <a:xfrm>
            <a:off x="1043607" y="710952"/>
            <a:ext cx="9985109" cy="5832648"/>
          </a:xfrm>
          <a:prstGeom prst="downArrow">
            <a:avLst/>
          </a:prstGeom>
          <a:gradFill flip="none" rotWithShape="1">
            <a:gsLst>
              <a:gs pos="0">
                <a:schemeClr val="dk2">
                  <a:tint val="95000"/>
                  <a:satMod val="170000"/>
                  <a:shade val="30000"/>
                  <a:satMod val="115000"/>
                </a:schemeClr>
              </a:gs>
              <a:gs pos="50000">
                <a:schemeClr val="dk2">
                  <a:tint val="95000"/>
                  <a:satMod val="170000"/>
                  <a:shade val="67500"/>
                  <a:satMod val="115000"/>
                </a:schemeClr>
              </a:gs>
              <a:gs pos="100000">
                <a:schemeClr val="dk2">
                  <a:tint val="95000"/>
                  <a:satMod val="170000"/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thư</a:t>
            </a:r>
            <a:r>
              <a:rPr lang="en-US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viện</a:t>
            </a:r>
            <a:r>
              <a:rPr lang="en-US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OpenGL </a:t>
            </a:r>
            <a:r>
              <a:rPr lang="en-US" sz="6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trên</a:t>
            </a:r>
            <a:r>
              <a:rPr lang="en-US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Dev C++.</a:t>
            </a:r>
            <a:endParaRPr 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1306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Symbol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Black</dc:creator>
  <cp:lastModifiedBy>Cat Black</cp:lastModifiedBy>
  <cp:revision>30</cp:revision>
  <dcterms:created xsi:type="dcterms:W3CDTF">2019-12-13T14:37:31Z</dcterms:created>
  <dcterms:modified xsi:type="dcterms:W3CDTF">2019-12-24T17:20:25Z</dcterms:modified>
</cp:coreProperties>
</file>