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Raleway ExtraBold"/>
      <p:bold r:id="rId42"/>
      <p:boldItalic r:id="rId43"/>
    </p:embeddedFont>
    <p:embeddedFont>
      <p:font typeface="Raleway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6.xml"/><Relationship Id="rId42" Type="http://schemas.openxmlformats.org/officeDocument/2006/relationships/font" Target="fonts/RalewayExtraBold-bold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8.xml"/><Relationship Id="rId44" Type="http://schemas.openxmlformats.org/officeDocument/2006/relationships/font" Target="fonts/RalewayLight-regular.fntdata"/><Relationship Id="rId21" Type="http://schemas.openxmlformats.org/officeDocument/2006/relationships/slide" Target="slides/slide17.xml"/><Relationship Id="rId43" Type="http://schemas.openxmlformats.org/officeDocument/2006/relationships/font" Target="fonts/RalewayExtraBold-boldItalic.fntdata"/><Relationship Id="rId24" Type="http://schemas.openxmlformats.org/officeDocument/2006/relationships/slide" Target="slides/slide20.xml"/><Relationship Id="rId46" Type="http://schemas.openxmlformats.org/officeDocument/2006/relationships/font" Target="fonts/RalewayLight-italic.fntdata"/><Relationship Id="rId23" Type="http://schemas.openxmlformats.org/officeDocument/2006/relationships/slide" Target="slides/slide19.xml"/><Relationship Id="rId45" Type="http://schemas.openxmlformats.org/officeDocument/2006/relationships/font" Target="fonts/Raleway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alewayLight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aleway-bold.fntdata"/><Relationship Id="rId16" Type="http://schemas.openxmlformats.org/officeDocument/2006/relationships/slide" Target="slides/slide12.xml"/><Relationship Id="rId38" Type="http://schemas.openxmlformats.org/officeDocument/2006/relationships/font" Target="fonts/Raleway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tnetvibes.com/2018/08/06/making-your-microservices-resilient-and-fault-tolerant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tnetvibes.com/2018/08/06/making-your-microservices-resilient-and-fault-tolerant/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tnetvibes.com/2018/08/06/making-your-microservices-resilient-and-fault-tolerant/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b7977212f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5b797721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7977212f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5b797721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7977212f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b7977212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Service is act as Load Blancer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delegates request to perticular pod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 to register Pod with the Service it use labling technique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the service we menion what are the lebels , pods also have labels. Then the request are delegates to only mathing labels.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b7977212f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b7977212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Service is supports only for app, version. Then request is pass onto these pod.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b7977212f_0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b7977212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b7977212f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5b7977212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continuasly functioning even in a faailiure situation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https://dotnetvibes.com/2018/08/06/making-your-microservices-resilient-and-fault-tolerant/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b7977212f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b7977212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b7977212f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5b7977212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b7977212f_0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5b7977212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Istio is kubenetes service mesh technologies. It helps to implement Discover, </a:t>
            </a:r>
            <a:r>
              <a:rPr lang="en"/>
              <a:t>FaultTolle </a:t>
            </a:r>
            <a:r>
              <a:rPr lang="en"/>
              <a:t>etc , without changing any application code.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Hystrix is a java library. Istion can use with any application.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Its inject a proxy to the pod.  Whole request are going through the proxy. The he handle the </a:t>
            </a:r>
            <a:r>
              <a:rPr lang="en">
                <a:solidFill>
                  <a:schemeClr val="dk1"/>
                </a:solidFill>
              </a:rPr>
              <a:t>FaultTolle . We call SideCar proxy.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b7977212f_0_1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5b7977212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continuasly functioning even in a faailiure situation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https://dotnetvibes.com/2018/08/06/making-your-microservices-resilient-and-fault-tolerant/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b7977212f_0_2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5b7977212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continuasly functioning even in a faailiure situation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https://dotnetvibes.com/2018/08/06/making-your-microservices-resilient-and-fault-tolerant/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b7977212f_0_2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5b7977212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❏"/>
            </a:pPr>
            <a:r>
              <a:rPr lang="en"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In a monolith there is one place where the property files are stored and when changes are needed, there is only one place that they need to be updated</a:t>
            </a:r>
            <a:endParaRPr sz="18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❏"/>
            </a:pPr>
            <a:r>
              <a:rPr lang="en"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In a microservice architecture, each microservice owns its own properties. This can result in duplication of a single property value across multiple microservices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b7977212f_0_2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5b7977212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b7977212f_0_2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5b7977212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❏"/>
            </a:pPr>
            <a:r>
              <a:rPr lang="en"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In a monolith there is one place where the property files are stored and when changes are needed, there is only one place that they need to be updated</a:t>
            </a:r>
            <a:endParaRPr sz="18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❏"/>
            </a:pPr>
            <a:r>
              <a:rPr lang="en"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In a microservice architecture, each microservice owns its own properties. This can result in duplication of a single property value across multiple microservices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b7e9b296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5b7e9b29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service are independently deployble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one have own doan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use dedicated DB per each service, But when some requirments we may have to go with single centralized db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 all services are exposed to external users through APIGateway.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7e9b2966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5b7e9b29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1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Netflix/Hystrix" TargetMode="External"/><Relationship Id="rId4" Type="http://schemas.openxmlformats.org/officeDocument/2006/relationships/hyperlink" Target="https://istio.io/docs/tasks/traffic-management/circuit-breaking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quebic-source/microservices-kubernetes-demo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istio.io/docs/concepts/what-is-istio/" TargetMode="External"/><Relationship Id="rId4" Type="http://schemas.openxmlformats.org/officeDocument/2006/relationships/hyperlink" Target="https://hackernoon.com/event-driven-microservices-with-quebic-f65f99a5b25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2385600" y="1991850"/>
            <a:ext cx="4372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B600"/>
                </a:solidFill>
              </a:rPr>
              <a:t>Microservices </a:t>
            </a:r>
            <a:endParaRPr>
              <a:solidFill>
                <a:srgbClr val="FFB6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With Kubernetes</a:t>
            </a:r>
            <a:endParaRPr sz="3600">
              <a:solidFill>
                <a:srgbClr val="FFB600"/>
              </a:solidFill>
            </a:endParaRPr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81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2"/>
          <p:cNvGrpSpPr/>
          <p:nvPr/>
        </p:nvGrpSpPr>
        <p:grpSpPr>
          <a:xfrm>
            <a:off x="7864658" y="371181"/>
            <a:ext cx="896264" cy="896314"/>
            <a:chOff x="570875" y="4322250"/>
            <a:chExt cx="443300" cy="443325"/>
          </a:xfrm>
        </p:grpSpPr>
        <p:sp>
          <p:nvSpPr>
            <p:cNvPr id="64" name="Google Shape;64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8054839" y="308800"/>
            <a:ext cx="796168" cy="763718"/>
            <a:chOff x="5241175" y="4959100"/>
            <a:chExt cx="539775" cy="517775"/>
          </a:xfrm>
        </p:grpSpPr>
        <p:sp>
          <p:nvSpPr>
            <p:cNvPr id="164" name="Google Shape;164;p2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1"/>
          <p:cNvSpPr txBox="1"/>
          <p:nvPr>
            <p:ph idx="4294967295" type="subTitle"/>
          </p:nvPr>
        </p:nvSpPr>
        <p:spPr>
          <a:xfrm>
            <a:off x="697800" y="760975"/>
            <a:ext cx="71136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2400"/>
              <a:buFont typeface="Raleway"/>
              <a:buChar char="●"/>
            </a:pPr>
            <a:r>
              <a:rPr b="1" i="0" lang="en" sz="24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Container</a:t>
            </a:r>
            <a:endParaRPr b="1" i="0" sz="2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1" i="0" sz="2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Containers allow developers to make it possible to isolate applications into small, lightweight execution environments</a:t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. </a:t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Docker is a tool designed to make it easier to create, deploy, and run applications by using containers</a:t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5825" y="3451275"/>
            <a:ext cx="949025" cy="9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2"/>
          <p:cNvSpPr txBox="1"/>
          <p:nvPr>
            <p:ph idx="4294967295" type="subTitle"/>
          </p:nvPr>
        </p:nvSpPr>
        <p:spPr>
          <a:xfrm>
            <a:off x="2742675" y="409650"/>
            <a:ext cx="4052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Docker Image Build Process</a:t>
            </a:r>
            <a:endParaRPr b="1" i="0" sz="18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1" i="0" sz="2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78" name="Google Shape;178;p22"/>
          <p:cNvGrpSpPr/>
          <p:nvPr/>
        </p:nvGrpSpPr>
        <p:grpSpPr>
          <a:xfrm>
            <a:off x="8054840" y="308801"/>
            <a:ext cx="796168" cy="763718"/>
            <a:chOff x="5241175" y="4959100"/>
            <a:chExt cx="539775" cy="517775"/>
          </a:xfrm>
        </p:grpSpPr>
        <p:sp>
          <p:nvSpPr>
            <p:cNvPr id="179" name="Google Shape;179;p2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76" y="1335175"/>
            <a:ext cx="7563650" cy="301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3"/>
          <p:cNvSpPr txBox="1"/>
          <p:nvPr>
            <p:ph idx="4294967295" type="subTitle"/>
          </p:nvPr>
        </p:nvSpPr>
        <p:spPr>
          <a:xfrm>
            <a:off x="2742675" y="409650"/>
            <a:ext cx="4052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Docker Container Runtime</a:t>
            </a:r>
            <a:endParaRPr b="1" i="0" sz="18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1" i="0" sz="2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8054840" y="308801"/>
            <a:ext cx="796168" cy="763718"/>
            <a:chOff x="5241175" y="4959100"/>
            <a:chExt cx="539775" cy="517775"/>
          </a:xfrm>
        </p:grpSpPr>
        <p:sp>
          <p:nvSpPr>
            <p:cNvPr id="193" name="Google Shape;193;p2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14" y="1072525"/>
            <a:ext cx="7128374" cy="35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5" name="Google Shape;205;p24"/>
          <p:cNvGrpSpPr/>
          <p:nvPr/>
        </p:nvGrpSpPr>
        <p:grpSpPr>
          <a:xfrm>
            <a:off x="8054839" y="308800"/>
            <a:ext cx="796168" cy="763718"/>
            <a:chOff x="5241175" y="4959100"/>
            <a:chExt cx="539775" cy="517775"/>
          </a:xfrm>
        </p:grpSpPr>
        <p:sp>
          <p:nvSpPr>
            <p:cNvPr id="206" name="Google Shape;206;p2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4"/>
          <p:cNvSpPr txBox="1"/>
          <p:nvPr>
            <p:ph idx="4294967295" type="subTitle"/>
          </p:nvPr>
        </p:nvSpPr>
        <p:spPr>
          <a:xfrm>
            <a:off x="697800" y="760975"/>
            <a:ext cx="71136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2400"/>
              <a:buFont typeface="Raleway"/>
              <a:buChar char="●"/>
            </a:pPr>
            <a:r>
              <a:rPr b="1" i="0" lang="en" sz="24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Container Orchestration</a:t>
            </a:r>
            <a:endParaRPr b="1" i="0" sz="2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1" i="0" sz="2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Container Orchestration allows developers to define how to coordinate and manage the containers. </a:t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Kubernetes is a tool for deploying and managing multi-container applications at scale</a:t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4750" y="3641275"/>
            <a:ext cx="910100" cy="9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5"/>
          <p:cNvSpPr txBox="1"/>
          <p:nvPr>
            <p:ph idx="4294967295" type="subTitle"/>
          </p:nvPr>
        </p:nvSpPr>
        <p:spPr>
          <a:xfrm>
            <a:off x="2545950" y="467050"/>
            <a:ext cx="4052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How containers are running inside the Kubernetes</a:t>
            </a:r>
            <a:endParaRPr b="1" i="0" sz="18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1" i="0" sz="2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38" y="1308250"/>
            <a:ext cx="72485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ctrTitle"/>
          </p:nvPr>
        </p:nvSpPr>
        <p:spPr>
          <a:xfrm>
            <a:off x="1120650" y="2078600"/>
            <a:ext cx="690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800">
                <a:solidFill>
                  <a:srgbClr val="FFB600"/>
                </a:solidFill>
              </a:rPr>
              <a:t>Service Mesh</a:t>
            </a:r>
            <a:endParaRPr sz="3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" sz="2400"/>
              <a:t>Layer to manage service-to-service communication</a:t>
            </a:r>
            <a:endParaRPr sz="2400">
              <a:solidFill>
                <a:srgbClr val="FFB600"/>
              </a:solidFill>
            </a:endParaRPr>
          </a:p>
        </p:txBody>
      </p:sp>
      <p:grpSp>
        <p:nvGrpSpPr>
          <p:cNvPr id="226" name="Google Shape;226;p26"/>
          <p:cNvGrpSpPr/>
          <p:nvPr/>
        </p:nvGrpSpPr>
        <p:grpSpPr>
          <a:xfrm>
            <a:off x="8054840" y="308801"/>
            <a:ext cx="796168" cy="763718"/>
            <a:chOff x="5241175" y="4959100"/>
            <a:chExt cx="539775" cy="517775"/>
          </a:xfrm>
        </p:grpSpPr>
        <p:sp>
          <p:nvSpPr>
            <p:cNvPr id="227" name="Google Shape;227;p2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27"/>
          <p:cNvSpPr txBox="1"/>
          <p:nvPr>
            <p:ph idx="4294967295" type="subTitle"/>
          </p:nvPr>
        </p:nvSpPr>
        <p:spPr>
          <a:xfrm>
            <a:off x="2288400" y="444900"/>
            <a:ext cx="45672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Service Mesh of Amazon and Netflix</a:t>
            </a:r>
            <a:endParaRPr b="1" i="0" sz="18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1" i="0" sz="2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938" y="1095075"/>
            <a:ext cx="6836126" cy="35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350" y="396600"/>
            <a:ext cx="4235776" cy="43184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>
            <p:ph idx="4294967295" type="subTitle"/>
          </p:nvPr>
        </p:nvSpPr>
        <p:spPr>
          <a:xfrm>
            <a:off x="577525" y="624650"/>
            <a:ext cx="71136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2400"/>
              <a:buFont typeface="Raleway"/>
              <a:buChar char="●"/>
            </a:pPr>
            <a:r>
              <a:rPr b="1" i="0" lang="en" sz="24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Discovery and load balancing</a:t>
            </a:r>
            <a:endParaRPr b="1" i="0" sz="2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❏"/>
            </a:pPr>
            <a:r>
              <a:rPr lang="en"/>
              <a:t>Why Discovery needs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9"/>
          <p:cNvSpPr txBox="1"/>
          <p:nvPr>
            <p:ph idx="4294967295" type="subTitle"/>
          </p:nvPr>
        </p:nvSpPr>
        <p:spPr>
          <a:xfrm>
            <a:off x="697800" y="197238"/>
            <a:ext cx="71136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❏"/>
            </a:pPr>
            <a:r>
              <a:rPr lang="en"/>
              <a:t>With Discovery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53" name="Google Shape;253;p29"/>
          <p:cNvGrpSpPr/>
          <p:nvPr/>
        </p:nvGrpSpPr>
        <p:grpSpPr>
          <a:xfrm>
            <a:off x="8054840" y="308801"/>
            <a:ext cx="796168" cy="763718"/>
            <a:chOff x="5241175" y="4959100"/>
            <a:chExt cx="539775" cy="517775"/>
          </a:xfrm>
        </p:grpSpPr>
        <p:sp>
          <p:nvSpPr>
            <p:cNvPr id="254" name="Google Shape;254;p2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38" y="1072525"/>
            <a:ext cx="6059922" cy="37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763" y="412237"/>
            <a:ext cx="6310475" cy="43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543500" y="1991850"/>
            <a:ext cx="605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Why </a:t>
            </a:r>
            <a:r>
              <a:rPr lang="en">
                <a:solidFill>
                  <a:srgbClr val="FFB600"/>
                </a:solidFill>
              </a:rPr>
              <a:t>Microservices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b="0" i="0" sz="9600" u="none" cap="none" strike="no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763" y="412237"/>
            <a:ext cx="6310475" cy="43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763" y="412237"/>
            <a:ext cx="6310475" cy="43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3"/>
          <p:cNvSpPr txBox="1"/>
          <p:nvPr>
            <p:ph idx="4294967295" type="subTitle"/>
          </p:nvPr>
        </p:nvSpPr>
        <p:spPr>
          <a:xfrm>
            <a:off x="577525" y="624650"/>
            <a:ext cx="71136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2400"/>
              <a:buFont typeface="Raleway"/>
              <a:buChar char="●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Service resilience and Fault tolerance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❏"/>
            </a:pPr>
            <a:r>
              <a:rPr lang="en"/>
              <a:t>Why do you need to make service resilient?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problem with Distributed applications is that they communicate over network – which is unreliable.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Hence you need to design your microservices in such a way that they are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fault tolerant</a:t>
            </a:r>
            <a:r>
              <a:rPr lang="en"/>
              <a:t> and handle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failures gracefully</a:t>
            </a:r>
            <a:r>
              <a:rPr lang="en"/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 rotWithShape="1">
          <a:blip r:embed="rId3">
            <a:alphaModFix/>
          </a:blip>
          <a:srcRect b="0" l="1923" r="1913" t="0"/>
          <a:stretch/>
        </p:blipFill>
        <p:spPr>
          <a:xfrm>
            <a:off x="1416763" y="412237"/>
            <a:ext cx="6310474" cy="43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5"/>
          <p:cNvSpPr txBox="1"/>
          <p:nvPr>
            <p:ph idx="4294967295" type="subTitle"/>
          </p:nvPr>
        </p:nvSpPr>
        <p:spPr>
          <a:xfrm>
            <a:off x="577525" y="624650"/>
            <a:ext cx="71136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Circuit Breaker Pattern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If there are failures in the inter service communication, then you need to fail fast by opening the circuit.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en">
                <a:solidFill>
                  <a:schemeClr val="dk2"/>
                </a:solidFill>
              </a:rPr>
              <a:t>So we return an exception immediately. The circuit is closed to allow normal functionality.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225" y="2535775"/>
            <a:ext cx="5360176" cy="19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36"/>
          <p:cNvSpPr txBox="1"/>
          <p:nvPr>
            <p:ph idx="4294967295" type="subTitle"/>
          </p:nvPr>
        </p:nvSpPr>
        <p:spPr>
          <a:xfrm>
            <a:off x="577525" y="624650"/>
            <a:ext cx="71136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Circuit Breaker Implementation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❏"/>
            </a:pPr>
            <a:r>
              <a:rPr lang="en" u="sng">
                <a:solidFill>
                  <a:schemeClr val="hlink"/>
                </a:solidFill>
                <a:hlinkClick r:id="rId3"/>
              </a:rPr>
              <a:t>Hystrix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❏"/>
            </a:pPr>
            <a:r>
              <a:rPr lang="en" u="sng">
                <a:solidFill>
                  <a:schemeClr val="hlink"/>
                </a:solidFill>
                <a:hlinkClick r:id="rId4"/>
              </a:rPr>
              <a:t>Istio Circuit Breaker </a:t>
            </a:r>
            <a:r>
              <a:rPr lang="en">
                <a:solidFill>
                  <a:schemeClr val="dk2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37"/>
          <p:cNvSpPr txBox="1"/>
          <p:nvPr>
            <p:ph idx="4294967295" type="subTitle"/>
          </p:nvPr>
        </p:nvSpPr>
        <p:spPr>
          <a:xfrm>
            <a:off x="577525" y="624650"/>
            <a:ext cx="71136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2400"/>
              <a:buFont typeface="Raleway"/>
              <a:buChar char="●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API Gateway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❏"/>
            </a:pPr>
            <a:r>
              <a:rPr lang="en"/>
              <a:t>The entrypoint into the microservices based application from external API clients.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0" name="Google Shape;3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408" y="1925700"/>
            <a:ext cx="2686817" cy="26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138" y="427250"/>
            <a:ext cx="5617724" cy="44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39"/>
          <p:cNvSpPr txBox="1"/>
          <p:nvPr>
            <p:ph idx="4294967295" type="subTitle"/>
          </p:nvPr>
        </p:nvSpPr>
        <p:spPr>
          <a:xfrm>
            <a:off x="577525" y="624650"/>
            <a:ext cx="71136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2400"/>
              <a:buFont typeface="Raleway"/>
              <a:buChar char="●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Config Management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standard ways manage configuration in microservices  is to isolate the dependency to a separate config layer.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if we change a property for a microservice, it can reflect that on the fly without redeploying the microservice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b="1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875" y="426075"/>
            <a:ext cx="5622225" cy="42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" name="Google Shape;79;p14"/>
          <p:cNvGrpSpPr/>
          <p:nvPr/>
        </p:nvGrpSpPr>
        <p:grpSpPr>
          <a:xfrm>
            <a:off x="8054839" y="308800"/>
            <a:ext cx="796168" cy="763718"/>
            <a:chOff x="5241175" y="4959100"/>
            <a:chExt cx="539775" cy="517775"/>
          </a:xfrm>
        </p:grpSpPr>
        <p:sp>
          <p:nvSpPr>
            <p:cNvPr id="80" name="Google Shape;80;p1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4"/>
          <p:cNvSpPr txBox="1"/>
          <p:nvPr>
            <p:ph idx="4294967295" type="subTitle"/>
          </p:nvPr>
        </p:nvSpPr>
        <p:spPr>
          <a:xfrm>
            <a:off x="697800" y="760975"/>
            <a:ext cx="71136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2400"/>
              <a:buFont typeface="Raleway"/>
              <a:buChar char="●"/>
            </a:pPr>
            <a:r>
              <a:rPr b="1" i="0" lang="en" sz="24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Monolithic Applications</a:t>
            </a:r>
            <a:endParaRPr b="1" i="0" sz="2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1" i="0" sz="2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4963" y="1417300"/>
            <a:ext cx="2598936" cy="32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41"/>
          <p:cNvSpPr txBox="1"/>
          <p:nvPr>
            <p:ph idx="4294967295" type="subTitle"/>
          </p:nvPr>
        </p:nvSpPr>
        <p:spPr>
          <a:xfrm>
            <a:off x="577525" y="624650"/>
            <a:ext cx="71136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2400"/>
              <a:buFont typeface="Raleway"/>
              <a:buChar char="●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CI / CD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b="1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5" name="Google Shape;3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825" y="501675"/>
            <a:ext cx="3569751" cy="41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1550550" y="1857650"/>
            <a:ext cx="6042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Demo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quebic-source/microservices-kubernetes-demo</a:t>
            </a:r>
            <a:endParaRPr/>
          </a:p>
        </p:txBody>
      </p:sp>
      <p:sp>
        <p:nvSpPr>
          <p:cNvPr id="341" name="Google Shape;341;p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4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8" name="Google Shape;3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900" y="406725"/>
            <a:ext cx="7194200" cy="43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44"/>
          <p:cNvSpPr txBox="1"/>
          <p:nvPr>
            <p:ph idx="4294967295" type="subTitle"/>
          </p:nvPr>
        </p:nvSpPr>
        <p:spPr>
          <a:xfrm>
            <a:off x="577525" y="624650"/>
            <a:ext cx="71136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Additional Readings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❏"/>
            </a:pPr>
            <a:r>
              <a:rPr lang="en" u="sng">
                <a:solidFill>
                  <a:schemeClr val="hlink"/>
                </a:solidFill>
                <a:hlinkClick r:id="rId3"/>
              </a:rPr>
              <a:t>Istio</a:t>
            </a:r>
            <a:r>
              <a:rPr lang="en">
                <a:solidFill>
                  <a:schemeClr val="dk2"/>
                </a:solidFill>
              </a:rPr>
              <a:t>- Service Mesh Technology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❏"/>
            </a:pPr>
            <a:r>
              <a:rPr lang="en" u="sng">
                <a:solidFill>
                  <a:schemeClr val="hlink"/>
                </a:solidFill>
                <a:hlinkClick r:id="rId4"/>
              </a:rPr>
              <a:t>Event-Driven Microservices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❏"/>
            </a:pPr>
            <a:r>
              <a:rPr lang="en">
                <a:solidFill>
                  <a:schemeClr val="dk2"/>
                </a:solidFill>
              </a:rPr>
              <a:t>FaaS - Function as a Service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3" name="Google Shape;93;p15"/>
          <p:cNvGrpSpPr/>
          <p:nvPr/>
        </p:nvGrpSpPr>
        <p:grpSpPr>
          <a:xfrm>
            <a:off x="8054839" y="308800"/>
            <a:ext cx="796168" cy="763718"/>
            <a:chOff x="5241175" y="4959100"/>
            <a:chExt cx="539775" cy="517775"/>
          </a:xfrm>
        </p:grpSpPr>
        <p:sp>
          <p:nvSpPr>
            <p:cNvPr id="94" name="Google Shape;94;p1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5"/>
          <p:cNvSpPr txBox="1"/>
          <p:nvPr>
            <p:ph idx="4294967295" type="subTitle"/>
          </p:nvPr>
        </p:nvSpPr>
        <p:spPr>
          <a:xfrm>
            <a:off x="780900" y="1302475"/>
            <a:ext cx="43977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i="0" lang="en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Maintain huge code base</a:t>
            </a:r>
            <a:endParaRPr b="1" i="0" sz="36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5"/>
          <p:cNvSpPr txBox="1"/>
          <p:nvPr>
            <p:ph idx="4294967295" type="subTitle"/>
          </p:nvPr>
        </p:nvSpPr>
        <p:spPr>
          <a:xfrm>
            <a:off x="780900" y="1935475"/>
            <a:ext cx="7113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Larger  monolithic application may be take longer start‑up time</a:t>
            </a:r>
            <a:endParaRPr b="1" i="0" sz="36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5"/>
          <p:cNvSpPr txBox="1"/>
          <p:nvPr>
            <p:ph idx="4294967295" type="subTitle"/>
          </p:nvPr>
        </p:nvSpPr>
        <p:spPr>
          <a:xfrm>
            <a:off x="780900" y="2857025"/>
            <a:ext cx="73569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Difficult to scale when different modules have conflicting resource requirements</a:t>
            </a:r>
            <a:endParaRPr b="1" i="0" sz="18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5"/>
          <p:cNvSpPr txBox="1"/>
          <p:nvPr>
            <p:ph idx="4294967295" type="subTitle"/>
          </p:nvPr>
        </p:nvSpPr>
        <p:spPr>
          <a:xfrm>
            <a:off x="780900" y="3778575"/>
            <a:ext cx="75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i="0" lang="en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Difficult to adopt new frameworks and languages</a:t>
            </a:r>
            <a:endParaRPr b="1" i="0" sz="36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5"/>
          <p:cNvSpPr txBox="1"/>
          <p:nvPr>
            <p:ph idx="4294967295" type="subTitle"/>
          </p:nvPr>
        </p:nvSpPr>
        <p:spPr>
          <a:xfrm>
            <a:off x="711850" y="634500"/>
            <a:ext cx="71136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1" i="0" lang="en" sz="24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Disadvantages of monolithic applications</a:t>
            </a:r>
            <a:endParaRPr b="1" i="0" sz="2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1" i="0" sz="2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771750" y="1991850"/>
            <a:ext cx="7600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What are </a:t>
            </a:r>
            <a:r>
              <a:rPr lang="en">
                <a:solidFill>
                  <a:srgbClr val="FFB600"/>
                </a:solidFill>
              </a:rPr>
              <a:t>Microservices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b="0" i="0" sz="9600" u="none" cap="none" strike="no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7"/>
          <p:cNvGrpSpPr/>
          <p:nvPr/>
        </p:nvGrpSpPr>
        <p:grpSpPr>
          <a:xfrm>
            <a:off x="8054839" y="308800"/>
            <a:ext cx="796168" cy="763718"/>
            <a:chOff x="5241175" y="4959100"/>
            <a:chExt cx="539775" cy="517775"/>
          </a:xfrm>
        </p:grpSpPr>
        <p:sp>
          <p:nvSpPr>
            <p:cNvPr id="117" name="Google Shape;117;p1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7"/>
          <p:cNvSpPr txBox="1"/>
          <p:nvPr>
            <p:ph idx="4294967295" type="subTitle"/>
          </p:nvPr>
        </p:nvSpPr>
        <p:spPr>
          <a:xfrm>
            <a:off x="851150" y="2255250"/>
            <a:ext cx="75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i="0" lang="en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Highly maintainable and testable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i="0" lang="en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Loosely coupled</a:t>
            </a:r>
            <a:endParaRPr b="1" i="0" sz="18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i="0" lang="en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Independently deployable</a:t>
            </a:r>
            <a:endParaRPr b="1" i="0" sz="18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i="0" lang="en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Communicate using lightweight protocols</a:t>
            </a:r>
            <a:endParaRPr b="1" i="0" sz="18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State-less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i="0" lang="en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Organized around business capabilities</a:t>
            </a:r>
            <a:endParaRPr b="1" i="0" sz="18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7"/>
          <p:cNvSpPr txBox="1"/>
          <p:nvPr>
            <p:ph idx="4294967295" type="subTitle"/>
          </p:nvPr>
        </p:nvSpPr>
        <p:spPr>
          <a:xfrm>
            <a:off x="1015200" y="648550"/>
            <a:ext cx="71136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1" i="0" lang="en" sz="24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 particular way of designing software applications as suites of independently deployable services</a:t>
            </a:r>
            <a:endParaRPr b="1" i="0" sz="2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" name="Google Shape;130;p18"/>
          <p:cNvGrpSpPr/>
          <p:nvPr/>
        </p:nvGrpSpPr>
        <p:grpSpPr>
          <a:xfrm>
            <a:off x="8054839" y="308800"/>
            <a:ext cx="796168" cy="763718"/>
            <a:chOff x="5241175" y="4959100"/>
            <a:chExt cx="539775" cy="517775"/>
          </a:xfrm>
        </p:grpSpPr>
        <p:sp>
          <p:nvSpPr>
            <p:cNvPr id="131" name="Google Shape;131;p1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3" y="809625"/>
            <a:ext cx="51339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1549950" y="1991850"/>
            <a:ext cx="6044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How to implement </a:t>
            </a:r>
            <a:r>
              <a:rPr lang="en">
                <a:solidFill>
                  <a:srgbClr val="FFB600"/>
                </a:solidFill>
              </a:rPr>
              <a:t>Microservices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b="0" i="0" sz="9600" u="none" cap="none" strike="no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9" name="Google Shape;149;p20"/>
          <p:cNvGrpSpPr/>
          <p:nvPr/>
        </p:nvGrpSpPr>
        <p:grpSpPr>
          <a:xfrm>
            <a:off x="8054840" y="308801"/>
            <a:ext cx="796168" cy="763718"/>
            <a:chOff x="5241175" y="4959100"/>
            <a:chExt cx="539775" cy="517775"/>
          </a:xfrm>
        </p:grpSpPr>
        <p:sp>
          <p:nvSpPr>
            <p:cNvPr id="150" name="Google Shape;150;p2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0"/>
          <p:cNvSpPr txBox="1"/>
          <p:nvPr>
            <p:ph idx="4294967295" type="subTitle"/>
          </p:nvPr>
        </p:nvSpPr>
        <p:spPr>
          <a:xfrm>
            <a:off x="780900" y="1302475"/>
            <a:ext cx="75528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Container and Container Orchestration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Discovery and load balancing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Service resilience and Fault tolerance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API Gateway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Config Management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CI / CD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Demo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20"/>
          <p:cNvSpPr txBox="1"/>
          <p:nvPr>
            <p:ph idx="4294967295" type="subTitle"/>
          </p:nvPr>
        </p:nvSpPr>
        <p:spPr>
          <a:xfrm>
            <a:off x="711850" y="634500"/>
            <a:ext cx="71136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Topics</a:t>
            </a:r>
            <a:endParaRPr b="1" i="0" sz="2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1" i="0" sz="2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