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
  </p:notesMasterIdLst>
  <p:sldIdLst>
    <p:sldId id="275" r:id="rId2"/>
    <p:sldId id="510" r:id="rId3"/>
    <p:sldId id="598" r:id="rId4"/>
    <p:sldId id="602" r:id="rId5"/>
    <p:sldId id="615" r:id="rId6"/>
    <p:sldId id="599" r:id="rId7"/>
    <p:sldId id="604" r:id="rId8"/>
    <p:sldId id="617" r:id="rId9"/>
    <p:sldId id="621" r:id="rId10"/>
    <p:sldId id="627" r:id="rId11"/>
    <p:sldId id="630" r:id="rId12"/>
    <p:sldId id="607" r:id="rId13"/>
    <p:sldId id="624" r:id="rId14"/>
    <p:sldId id="626" r:id="rId15"/>
    <p:sldId id="62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Gungsuh" pitchFamily="18" charset="-127"/>
        <a:cs typeface="+mn-cs"/>
      </a:defRPr>
    </a:lvl1pPr>
    <a:lvl2pPr marL="457200" algn="l" rtl="0" fontAlgn="base">
      <a:spcBef>
        <a:spcPct val="0"/>
      </a:spcBef>
      <a:spcAft>
        <a:spcPct val="0"/>
      </a:spcAft>
      <a:defRPr kern="1200">
        <a:solidFill>
          <a:schemeClr val="tx1"/>
        </a:solidFill>
        <a:latin typeface="Arial" charset="0"/>
        <a:ea typeface="Gungsuh" pitchFamily="18" charset="-127"/>
        <a:cs typeface="+mn-cs"/>
      </a:defRPr>
    </a:lvl2pPr>
    <a:lvl3pPr marL="914400" algn="l" rtl="0" fontAlgn="base">
      <a:spcBef>
        <a:spcPct val="0"/>
      </a:spcBef>
      <a:spcAft>
        <a:spcPct val="0"/>
      </a:spcAft>
      <a:defRPr kern="1200">
        <a:solidFill>
          <a:schemeClr val="tx1"/>
        </a:solidFill>
        <a:latin typeface="Arial" charset="0"/>
        <a:ea typeface="Gungsuh" pitchFamily="18" charset="-127"/>
        <a:cs typeface="+mn-cs"/>
      </a:defRPr>
    </a:lvl3pPr>
    <a:lvl4pPr marL="1371600" algn="l" rtl="0" fontAlgn="base">
      <a:spcBef>
        <a:spcPct val="0"/>
      </a:spcBef>
      <a:spcAft>
        <a:spcPct val="0"/>
      </a:spcAft>
      <a:defRPr kern="1200">
        <a:solidFill>
          <a:schemeClr val="tx1"/>
        </a:solidFill>
        <a:latin typeface="Arial" charset="0"/>
        <a:ea typeface="Gungsuh" pitchFamily="18" charset="-127"/>
        <a:cs typeface="+mn-cs"/>
      </a:defRPr>
    </a:lvl4pPr>
    <a:lvl5pPr marL="1828800" algn="l" rtl="0" fontAlgn="base">
      <a:spcBef>
        <a:spcPct val="0"/>
      </a:spcBef>
      <a:spcAft>
        <a:spcPct val="0"/>
      </a:spcAft>
      <a:defRPr kern="1200">
        <a:solidFill>
          <a:schemeClr val="tx1"/>
        </a:solidFill>
        <a:latin typeface="Arial" charset="0"/>
        <a:ea typeface="Gungsuh" pitchFamily="18" charset="-127"/>
        <a:cs typeface="+mn-cs"/>
      </a:defRPr>
    </a:lvl5pPr>
    <a:lvl6pPr marL="2286000" algn="l" defTabSz="914400" rtl="0" eaLnBrk="1" latinLnBrk="0" hangingPunct="1">
      <a:defRPr kern="1200">
        <a:solidFill>
          <a:schemeClr val="tx1"/>
        </a:solidFill>
        <a:latin typeface="Arial" charset="0"/>
        <a:ea typeface="Gungsuh" pitchFamily="18" charset="-127"/>
        <a:cs typeface="+mn-cs"/>
      </a:defRPr>
    </a:lvl6pPr>
    <a:lvl7pPr marL="2743200" algn="l" defTabSz="914400" rtl="0" eaLnBrk="1" latinLnBrk="0" hangingPunct="1">
      <a:defRPr kern="1200">
        <a:solidFill>
          <a:schemeClr val="tx1"/>
        </a:solidFill>
        <a:latin typeface="Arial" charset="0"/>
        <a:ea typeface="Gungsuh" pitchFamily="18" charset="-127"/>
        <a:cs typeface="+mn-cs"/>
      </a:defRPr>
    </a:lvl7pPr>
    <a:lvl8pPr marL="3200400" algn="l" defTabSz="914400" rtl="0" eaLnBrk="1" latinLnBrk="0" hangingPunct="1">
      <a:defRPr kern="1200">
        <a:solidFill>
          <a:schemeClr val="tx1"/>
        </a:solidFill>
        <a:latin typeface="Arial" charset="0"/>
        <a:ea typeface="Gungsuh" pitchFamily="18" charset="-127"/>
        <a:cs typeface="+mn-cs"/>
      </a:defRPr>
    </a:lvl8pPr>
    <a:lvl9pPr marL="3657600" algn="l" defTabSz="914400" rtl="0" eaLnBrk="1" latinLnBrk="0" hangingPunct="1">
      <a:defRPr kern="1200">
        <a:solidFill>
          <a:schemeClr val="tx1"/>
        </a:solidFill>
        <a:latin typeface="Arial" charset="0"/>
        <a:ea typeface="Gungsuh" pitchFamily="18" charset="-127"/>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 Towell"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77" autoAdjust="0"/>
    <p:restoredTop sz="72241" autoAdjust="0"/>
  </p:normalViewPr>
  <p:slideViewPr>
    <p:cSldViewPr>
      <p:cViewPr>
        <p:scale>
          <a:sx n="79" d="100"/>
          <a:sy n="79" d="100"/>
        </p:scale>
        <p:origin x="-2094" y="-19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978668EB-9636-456E-BBBC-D1CD231EB56F}" type="datetimeFigureOut">
              <a:rPr lang="en-US"/>
              <a:pPr>
                <a:defRPr/>
              </a:pPr>
              <a:t>2/15/2013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68CC0BA-9922-4A3E-AACD-CC1D4184D018}" type="slidenum">
              <a:rPr lang="en-US"/>
              <a:pPr>
                <a:defRPr/>
              </a:pPr>
              <a:t>‹#›</a:t>
            </a:fld>
            <a:endParaRPr lang="en-US" dirty="0"/>
          </a:p>
        </p:txBody>
      </p:sp>
    </p:spTree>
    <p:extLst>
      <p:ext uri="{BB962C8B-B14F-4D97-AF65-F5344CB8AC3E}">
        <p14:creationId xmlns:p14="http://schemas.microsoft.com/office/powerpoint/2010/main" xmlns="" val="15935056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defTabSz="911896">
              <a:defRPr/>
            </a:pPr>
            <a:fld id="{98870AA9-C3BD-4CEB-B579-47D48FE43C3B}" type="slidenum">
              <a:rPr lang="en-US" smtClean="0"/>
              <a:pPr defTabSz="911896">
                <a:defRPr/>
              </a:pPr>
              <a:t>1</a:t>
            </a:fld>
            <a:endParaRPr lang="en-US" dirty="0" smtClean="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defTabSz="911896">
              <a:defRPr/>
            </a:pPr>
            <a:fld id="{9A626807-F667-48C0-B2CB-6745EF404EAF}" type="slidenum">
              <a:rPr lang="en-US" smtClean="0"/>
              <a:pPr defTabSz="911896">
                <a:defRPr/>
              </a:pPr>
              <a:t>2</a:t>
            </a:fld>
            <a:endParaRPr lang="en-US" dirty="0" smtClean="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68CC0BA-9922-4A3E-AACD-CC1D4184D018}" type="slidenum">
              <a:rPr lang="en-US" smtClean="0"/>
              <a:pPr>
                <a:defRPr/>
              </a:pPr>
              <a:t>5</a:t>
            </a:fld>
            <a:endParaRPr lang="en-US" dirty="0"/>
          </a:p>
        </p:txBody>
      </p:sp>
    </p:spTree>
    <p:extLst>
      <p:ext uri="{BB962C8B-B14F-4D97-AF65-F5344CB8AC3E}">
        <p14:creationId xmlns:p14="http://schemas.microsoft.com/office/powerpoint/2010/main" xmlns="" val="3893940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our basic architecture</a:t>
            </a:r>
            <a:r>
              <a:rPr lang="en-US" baseline="0" dirty="0" smtClean="0"/>
              <a:t>. This shows an overlay architecture with basically two levels of indirection. Topologically, it’s a tree. We use a tree to try to minimize the amount of information any particular node in this system must know about to do its job while still being pretty efficient.</a:t>
            </a:r>
          </a:p>
          <a:p>
            <a:endParaRPr lang="en-US" baseline="0" dirty="0" smtClean="0"/>
          </a:p>
          <a:p>
            <a:r>
              <a:rPr lang="en-US" baseline="0" dirty="0" smtClean="0"/>
              <a:t>On the leaves of this tree, we have the clients. Clients have a subscription to the cloud service. Each client is assigned by the overlay/client manager to only one ingress node at any particular instance in time. A client must go through its assigned ingress node to reach the cloud service. So, clients 1 and 2 must go through ingress node 2. If they try to go through ingress node 1, it will immediately filter them out.</a:t>
            </a:r>
          </a:p>
          <a:p>
            <a:endParaRPr lang="en-US" baseline="0" dirty="0" smtClean="0"/>
          </a:p>
          <a:p>
            <a:r>
              <a:rPr lang="en-US" baseline="0" dirty="0" smtClean="0"/>
              <a:t>Ingress points roam unpredictably, as </a:t>
            </a:r>
            <a:r>
              <a:rPr lang="en-US" baseline="0" dirty="0" err="1" smtClean="0"/>
              <a:t>dicated</a:t>
            </a:r>
            <a:r>
              <a:rPr lang="en-US" baseline="0" dirty="0" smtClean="0"/>
              <a:t> by the overlay/client manager. They either roam reactively in response to attacks, or proactively to try to prevent effective attacks from even getting a start. The main thrust of our architecture is reactive roaming which we’ll get into shortly. And by roaming, we don’t actually mean we have real nodes physically moving. Instead, we have a bunch of ingress nodes, and only a subset of those ingress nodes are active at any point in time. We’ll discuss how this helps later.</a:t>
            </a:r>
          </a:p>
          <a:p>
            <a:endParaRPr lang="en-US" baseline="0" dirty="0" smtClean="0"/>
          </a:p>
          <a:p>
            <a:r>
              <a:rPr lang="en-US" baseline="0" dirty="0" smtClean="0"/>
              <a:t>Ingress nodes don’t need to be that trustworthy, so they can be widely distributed without much fear of them compromising our architecture if they go rogue. And since they can be widely distributed, this gives businesses a lot of freedom in determining how traffic leaves or enters their domain. They’re like remotely tethered network interfaces. This capability by itself can help a business avoid DoS attacks.</a:t>
            </a:r>
          </a:p>
          <a:p>
            <a:endParaRPr lang="en-US" baseline="0" dirty="0" smtClean="0"/>
          </a:p>
          <a:p>
            <a:r>
              <a:rPr lang="en-US" baseline="0" dirty="0" smtClean="0"/>
              <a:t>Next, we have internal nodes. We place quite a bit more trust on them, so we expect these to be more tightly controlled. They’re trusted with more sensitive information about the network, mainly each internal node is assigned to one of the gateway routers for network in which the cloud services reside. Now, the clients are to the ingress nodes as the ingress nodes are to the clients. So, if an ingress node is compromised, then it could be used as a way to attack the service. So, now, instead of roaming ingress nodes and reassigning clients, we can roam internal nodes and reassigned ingress nodes. So, this is one way in which our tree topology allows us to recursively apply the same algorithm for every layer of the overlay network.</a:t>
            </a:r>
          </a:p>
          <a:p>
            <a:endParaRPr lang="en-US" baseline="0" dirty="0" smtClean="0"/>
          </a:p>
          <a:p>
            <a:r>
              <a:rPr lang="en-US" baseline="0" dirty="0" smtClean="0"/>
              <a:t>Next, we come to the actual gateway routers, which a cloud service provider may have one or more of. Each gateway accepts traffic from only its assigned internal nodes; it drops traffic coming from any other sources. And, in theory, the internal nodes are to the gateway router as the ingress nodes are to the internal nodes, and as the clients are to the ingress nodes. However, this argument breaks down here since our ability to “roam” the gateway routers is far more limited.</a:t>
            </a:r>
          </a:p>
          <a:p>
            <a:endParaRPr lang="en-US" baseline="0" dirty="0" smtClean="0"/>
          </a:p>
          <a:p>
            <a:r>
              <a:rPr lang="en-US" baseline="0" dirty="0" smtClean="0"/>
              <a:t>Only gateway routers know about the actual location of the cloud servers – they do network address translation to hide their addresses from the public.</a:t>
            </a:r>
          </a:p>
          <a:p>
            <a:endParaRPr lang="en-US" baseline="0" dirty="0" smtClean="0"/>
          </a:p>
          <a:p>
            <a:r>
              <a:rPr lang="en-US" baseline="0" dirty="0" smtClean="0"/>
              <a:t>And finally, we come to the cloud service, the “root” of the tree. To get to the cloud service, a packet must go through a predetermined sequence of overlay nodes, each one of which uses filtering or roaming to guard against attackers.</a:t>
            </a:r>
          </a:p>
          <a:p>
            <a:endParaRPr lang="en-US" baseline="0" dirty="0" smtClean="0"/>
          </a:p>
          <a:p>
            <a:r>
              <a:rPr lang="en-US" baseline="0" dirty="0" smtClean="0"/>
              <a:t>Some other comments. Something I haven’t mentioned yet is the DoS manager. This component is used to detect which clients or nodes are the attackers.</a:t>
            </a:r>
            <a:endParaRPr lang="en-US" baseline="0" dirty="0" smtClean="0"/>
          </a:p>
        </p:txBody>
      </p:sp>
      <p:sp>
        <p:nvSpPr>
          <p:cNvPr id="4" name="Slide Number Placeholder 3"/>
          <p:cNvSpPr>
            <a:spLocks noGrp="1"/>
          </p:cNvSpPr>
          <p:nvPr>
            <p:ph type="sldNum" sz="quarter" idx="10"/>
          </p:nvPr>
        </p:nvSpPr>
        <p:spPr/>
        <p:txBody>
          <a:bodyPr/>
          <a:lstStyle/>
          <a:p>
            <a:pPr>
              <a:defRPr/>
            </a:pPr>
            <a:fld id="{968CC0BA-9922-4A3E-AACD-CC1D4184D018}" type="slidenum">
              <a:rPr lang="en-US" smtClean="0"/>
              <a:pPr>
                <a:defRPr/>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68CC0BA-9922-4A3E-AACD-CC1D4184D018}" type="slidenum">
              <a:rPr lang="en-US" smtClean="0"/>
              <a:pPr>
                <a:defRPr/>
              </a:pPr>
              <a:t>8</a:t>
            </a:fld>
            <a:endParaRPr lang="en-US" dirty="0"/>
          </a:p>
        </p:txBody>
      </p:sp>
    </p:spTree>
    <p:extLst>
      <p:ext uri="{BB962C8B-B14F-4D97-AF65-F5344CB8AC3E}">
        <p14:creationId xmlns:p14="http://schemas.microsoft.com/office/powerpoint/2010/main" xmlns="" val="301895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here’s how we sieve attackers.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Why we don’t want to do per-packet</a:t>
            </a:r>
            <a:r>
              <a:rPr lang="en-US" baseline="0" dirty="0" smtClean="0"/>
              <a:t> monitoring – another slide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68CC0BA-9922-4A3E-AACD-CC1D4184D018}"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68CC0BA-9922-4A3E-AACD-CC1D4184D018}" type="slidenum">
              <a:rPr lang="en-US" smtClean="0"/>
              <a:pPr>
                <a:defRPr/>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we have two classes of attackers. The less threatening class of attackers don’t have access to subscribed client accounts. They’re not assigned to any ingress points, and so any thing they send to an ingress point will be immediately filtered out.</a:t>
            </a:r>
          </a:p>
          <a:p>
            <a:endParaRPr lang="en-US" baseline="0" dirty="0" smtClean="0"/>
          </a:p>
          <a:p>
            <a:r>
              <a:rPr lang="en-US" baseline="0" dirty="0" smtClean="0"/>
              <a:t>So, if some clients intend to attack the service, the idea is that even if they somehow learn about every ingress point – which we’ll also try to prevent – they won’t necessarily know which ingress points are active and will therefore have to spread their attack across a much wider surface, which will dilute their attack by not only wasting resources on inactive ingress nodes, but also by</a:t>
            </a:r>
          </a:p>
          <a:p>
            <a:r>
              <a:rPr lang="en-US" baseline="0" dirty="0" smtClean="0"/>
              <a:t>. The attackers, if at least one among them has a subscription, may know absolutely of a one or more active ingress points – the one they’ve been assigned – and so one option they have is to focus their attacks on that, or </a:t>
            </a:r>
          </a:p>
          <a:p>
            <a:endParaRPr lang="en-US" baseline="0" dirty="0" smtClean="0"/>
          </a:p>
          <a:p>
            <a:r>
              <a:rPr lang="en-US" baseline="0" dirty="0" smtClean="0"/>
              <a:t>Ingress nodes can be pretty lightweight and widely distributed, so there can be a lot of them.</a:t>
            </a:r>
            <a:endParaRPr lang="en-US" dirty="0"/>
          </a:p>
        </p:txBody>
      </p:sp>
      <p:sp>
        <p:nvSpPr>
          <p:cNvPr id="4" name="Slide Number Placeholder 3"/>
          <p:cNvSpPr>
            <a:spLocks noGrp="1"/>
          </p:cNvSpPr>
          <p:nvPr>
            <p:ph type="sldNum" sz="quarter" idx="10"/>
          </p:nvPr>
        </p:nvSpPr>
        <p:spPr/>
        <p:txBody>
          <a:bodyPr/>
          <a:lstStyle/>
          <a:p>
            <a:pPr>
              <a:defRPr/>
            </a:pPr>
            <a:fld id="{968CC0BA-9922-4A3E-AACD-CC1D4184D018}"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68CC0BA-9922-4A3E-AACD-CC1D4184D018}" type="slidenum">
              <a:rPr lang="en-US" smtClean="0"/>
              <a:pPr>
                <a:defRPr/>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p:transition advTm="49552"/>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457200" y="457200"/>
            <a:ext cx="8229600" cy="685800"/>
          </a:xfrm>
          <a:prstGeom prst="rect">
            <a:avLst/>
          </a:prstGeom>
          <a:noFill/>
          <a:ln w="9525">
            <a:noFill/>
            <a:miter lim="800000"/>
            <a:headEnd/>
            <a:tailEnd/>
          </a:ln>
        </p:spPr>
        <p:txBody>
          <a:bodyPr/>
          <a:lstStyle/>
          <a:p>
            <a:pPr lvl="0"/>
            <a:r>
              <a:rPr lang="en-US" dirty="0" smtClean="0"/>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p:transition advTm="49552"/>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5364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p:transition advTm="49552"/>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457200" y="457200"/>
            <a:ext cx="8229600" cy="685800"/>
          </a:xfrm>
          <a:prstGeom prst="rect">
            <a:avLst/>
          </a:prstGeom>
          <a:noFill/>
          <a:ln w="9525">
            <a:noFill/>
            <a:miter lim="800000"/>
            <a:headEnd/>
            <a:tailEnd/>
          </a:ln>
        </p:spPr>
        <p:txBody>
          <a:bodyPr/>
          <a:lstStyle/>
          <a:p>
            <a:pPr lvl="0"/>
            <a:r>
              <a:rPr lang="en-US" dirty="0" smtClean="0"/>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p:transition advTm="49552"/>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55765-FB46-453D-9A7B-A56B9EBDE000}" type="datetimeFigureOut">
              <a:rPr lang="en-US" smtClean="0"/>
              <a:t>2/15/2013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A59F8-93A3-45AF-A9F2-7909F0F5FF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5364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Arial" charset="0"/>
                <a:ea typeface="+mn-ea"/>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Arial" charset="0"/>
                <a:ea typeface="+mn-ea"/>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Arial" charset="0"/>
                <a:ea typeface="+mn-ea"/>
                <a:cs typeface="Arial" charset="0"/>
              </a:defRPr>
            </a:lvl1pPr>
          </a:lstStyle>
          <a:p>
            <a:pPr>
              <a:defRPr/>
            </a:pPr>
            <a:endParaRPr lang="en-US"/>
          </a:p>
        </p:txBody>
      </p:sp>
      <p:sp>
        <p:nvSpPr>
          <p:cNvPr id="1031" name="Rectangle 7"/>
          <p:cNvSpPr>
            <a:spLocks noChangeArrowheads="1"/>
          </p:cNvSpPr>
          <p:nvPr/>
        </p:nvSpPr>
        <p:spPr bwMode="gray">
          <a:xfrm>
            <a:off x="536575" y="11430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dirty="0">
              <a:latin typeface="Tahoma" pitchFamily="48" charset="0"/>
              <a:ea typeface="+mn-ea"/>
              <a:cs typeface="Arial" charset="0"/>
            </a:endParaRPr>
          </a:p>
        </p:txBody>
      </p:sp>
      <p:sp>
        <p:nvSpPr>
          <p:cNvPr id="1032" name="Rectangle 8"/>
          <p:cNvSpPr>
            <a:spLocks noChangeArrowheads="1"/>
          </p:cNvSpPr>
          <p:nvPr/>
        </p:nvSpPr>
        <p:spPr bwMode="auto">
          <a:xfrm>
            <a:off x="8758238" y="6508750"/>
            <a:ext cx="401637" cy="304800"/>
          </a:xfrm>
          <a:prstGeom prst="rect">
            <a:avLst/>
          </a:prstGeom>
          <a:noFill/>
          <a:ln w="9525">
            <a:noFill/>
            <a:miter lim="800000"/>
            <a:headEnd/>
            <a:tailEnd/>
          </a:ln>
          <a:effectLst/>
        </p:spPr>
        <p:txBody>
          <a:bodyPr wrap="none">
            <a:spAutoFit/>
          </a:bodyPr>
          <a:lstStyle/>
          <a:p>
            <a:pPr>
              <a:defRPr/>
            </a:pPr>
            <a:fld id="{3F3AE1A1-0D97-48B0-AA39-F16C4208444D}" type="slidenum">
              <a:rPr lang="en-US" sz="1400">
                <a:ea typeface="+mn-ea"/>
                <a:cs typeface="Arial" charset="0"/>
              </a:rPr>
              <a:pPr>
                <a:defRPr/>
              </a:pPr>
              <a:t>‹#›</a:t>
            </a:fld>
            <a:endParaRPr lang="en-US" sz="1400" dirty="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770" r:id="rId4"/>
    <p:sldLayoutId id="2147483771" r:id="rId5"/>
  </p:sldLayoutIdLst>
  <p:transition advTm="49552"/>
  <p:timing>
    <p:tnLst>
      <p:par>
        <p:cTn id="1" dur="indefinite" restart="never" nodeType="tmRoot"/>
      </p:par>
    </p:tnLst>
  </p:timing>
  <p:txStyles>
    <p:titleStyle>
      <a:lvl1pPr algn="l" rtl="0" eaLnBrk="0" fontAlgn="base" hangingPunct="0">
        <a:spcBef>
          <a:spcPct val="0"/>
        </a:spcBef>
        <a:spcAft>
          <a:spcPct val="0"/>
        </a:spcAft>
        <a:defRPr sz="3000" b="1">
          <a:solidFill>
            <a:srgbClr val="C00000"/>
          </a:solidFill>
          <a:latin typeface="Garamond" pitchFamily="18" charset="0"/>
          <a:ea typeface="+mj-ea"/>
          <a:cs typeface="+mj-cs"/>
        </a:defRPr>
      </a:lvl1pPr>
      <a:lvl2pPr algn="l" rtl="0" eaLnBrk="0" fontAlgn="base" hangingPunct="0">
        <a:spcBef>
          <a:spcPct val="0"/>
        </a:spcBef>
        <a:spcAft>
          <a:spcPct val="0"/>
        </a:spcAft>
        <a:defRPr sz="3000" b="1">
          <a:solidFill>
            <a:srgbClr val="C00000"/>
          </a:solidFill>
          <a:latin typeface="Garamond" pitchFamily="18" charset="0"/>
          <a:ea typeface="Gungsuh" pitchFamily="18" charset="-127"/>
          <a:cs typeface="Gungsuh" pitchFamily="18" charset="-127"/>
        </a:defRPr>
      </a:lvl2pPr>
      <a:lvl3pPr algn="l" rtl="0" eaLnBrk="0" fontAlgn="base" hangingPunct="0">
        <a:spcBef>
          <a:spcPct val="0"/>
        </a:spcBef>
        <a:spcAft>
          <a:spcPct val="0"/>
        </a:spcAft>
        <a:defRPr sz="3000" b="1">
          <a:solidFill>
            <a:srgbClr val="C00000"/>
          </a:solidFill>
          <a:latin typeface="Garamond" pitchFamily="18" charset="0"/>
          <a:ea typeface="Gungsuh" pitchFamily="18" charset="-127"/>
          <a:cs typeface="Gungsuh" pitchFamily="18" charset="-127"/>
        </a:defRPr>
      </a:lvl3pPr>
      <a:lvl4pPr algn="l" rtl="0" eaLnBrk="0" fontAlgn="base" hangingPunct="0">
        <a:spcBef>
          <a:spcPct val="0"/>
        </a:spcBef>
        <a:spcAft>
          <a:spcPct val="0"/>
        </a:spcAft>
        <a:defRPr sz="3000" b="1">
          <a:solidFill>
            <a:srgbClr val="C00000"/>
          </a:solidFill>
          <a:latin typeface="Garamond" pitchFamily="18" charset="0"/>
          <a:ea typeface="Gungsuh" pitchFamily="18" charset="-127"/>
          <a:cs typeface="Gungsuh" pitchFamily="18" charset="-127"/>
        </a:defRPr>
      </a:lvl4pPr>
      <a:lvl5pPr algn="l" rtl="0" eaLnBrk="0" fontAlgn="base" hangingPunct="0">
        <a:spcBef>
          <a:spcPct val="0"/>
        </a:spcBef>
        <a:spcAft>
          <a:spcPct val="0"/>
        </a:spcAft>
        <a:defRPr sz="3000" b="1">
          <a:solidFill>
            <a:srgbClr val="C00000"/>
          </a:solidFill>
          <a:latin typeface="Garamond" pitchFamily="18" charset="0"/>
          <a:ea typeface="Gungsuh" pitchFamily="18" charset="-127"/>
          <a:cs typeface="Gungsuh" pitchFamily="18" charset="-127"/>
        </a:defRPr>
      </a:lvl5pPr>
      <a:lvl6pPr marL="457200" algn="l" rtl="0" fontAlgn="base">
        <a:spcBef>
          <a:spcPct val="0"/>
        </a:spcBef>
        <a:spcAft>
          <a:spcPct val="0"/>
        </a:spcAft>
        <a:defRPr sz="3200">
          <a:solidFill>
            <a:schemeClr val="tx1"/>
          </a:solidFill>
          <a:latin typeface="Comic Sans MS" pitchFamily="48" charset="0"/>
          <a:ea typeface="Gungsuh" pitchFamily="18" charset="-127"/>
          <a:cs typeface="Gungsuh" pitchFamily="18" charset="-127"/>
        </a:defRPr>
      </a:lvl6pPr>
      <a:lvl7pPr marL="914400" algn="l" rtl="0" fontAlgn="base">
        <a:spcBef>
          <a:spcPct val="0"/>
        </a:spcBef>
        <a:spcAft>
          <a:spcPct val="0"/>
        </a:spcAft>
        <a:defRPr sz="3200">
          <a:solidFill>
            <a:schemeClr val="tx1"/>
          </a:solidFill>
          <a:latin typeface="Comic Sans MS" pitchFamily="48" charset="0"/>
          <a:ea typeface="Gungsuh" pitchFamily="18" charset="-127"/>
          <a:cs typeface="Gungsuh" pitchFamily="18" charset="-127"/>
        </a:defRPr>
      </a:lvl7pPr>
      <a:lvl8pPr marL="1371600" algn="l" rtl="0" fontAlgn="base">
        <a:spcBef>
          <a:spcPct val="0"/>
        </a:spcBef>
        <a:spcAft>
          <a:spcPct val="0"/>
        </a:spcAft>
        <a:defRPr sz="3200">
          <a:solidFill>
            <a:schemeClr val="tx1"/>
          </a:solidFill>
          <a:latin typeface="Comic Sans MS" pitchFamily="48" charset="0"/>
          <a:ea typeface="Gungsuh" pitchFamily="18" charset="-127"/>
          <a:cs typeface="Gungsuh" pitchFamily="18" charset="-127"/>
        </a:defRPr>
      </a:lvl8pPr>
      <a:lvl9pPr marL="1828800" algn="l" rtl="0" fontAlgn="base">
        <a:spcBef>
          <a:spcPct val="0"/>
        </a:spcBef>
        <a:spcAft>
          <a:spcPct val="0"/>
        </a:spcAft>
        <a:defRPr sz="3200">
          <a:solidFill>
            <a:schemeClr val="tx1"/>
          </a:solidFill>
          <a:latin typeface="Comic Sans MS" pitchFamily="48" charset="0"/>
          <a:ea typeface="Gungsuh" pitchFamily="18" charset="-127"/>
          <a:cs typeface="Gungsuh" pitchFamily="18" charset="-127"/>
        </a:defRPr>
      </a:lvl9pPr>
    </p:titleStyle>
    <p:bodyStyle>
      <a:lvl1pPr marL="342900" indent="-342900" algn="l" rtl="0" eaLnBrk="0" fontAlgn="base" hangingPunct="0">
        <a:spcBef>
          <a:spcPct val="20000"/>
        </a:spcBef>
        <a:spcAft>
          <a:spcPct val="0"/>
        </a:spcAft>
        <a:buClr>
          <a:srgbClr val="CC0000"/>
        </a:buClr>
        <a:buBlip>
          <a:blip r:embed="rId7"/>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0099"/>
        </a:buClr>
        <a:buFont typeface="Wingdings" pitchFamily="2" charset="2"/>
        <a:buChar char="§"/>
        <a:defRPr>
          <a:solidFill>
            <a:srgbClr val="000099"/>
          </a:solidFill>
          <a:latin typeface="+mn-lt"/>
          <a:ea typeface="+mn-ea"/>
          <a:cs typeface="+mn-cs"/>
        </a:defRPr>
      </a:lvl2pPr>
      <a:lvl3pPr marL="1143000" indent="-228600" algn="l" rtl="0" eaLnBrk="0" fontAlgn="base" hangingPunct="0">
        <a:spcBef>
          <a:spcPct val="20000"/>
        </a:spcBef>
        <a:spcAft>
          <a:spcPct val="0"/>
        </a:spcAft>
        <a:buClr>
          <a:srgbClr val="CC0000"/>
        </a:buClr>
        <a:buSzPct val="12500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oleObject" Target="../embeddings/oleObject4.bin"/><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7.emf"/><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oleObject" Target="../embeddings/oleObject1.bin"/><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5.xml"/><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Box 6"/>
          <p:cNvSpPr txBox="1">
            <a:spLocks noChangeArrowheads="1"/>
          </p:cNvSpPr>
          <p:nvPr/>
        </p:nvSpPr>
        <p:spPr bwMode="auto">
          <a:xfrm>
            <a:off x="381000" y="1371600"/>
            <a:ext cx="8534400" cy="4450449"/>
          </a:xfrm>
          <a:prstGeom prst="rect">
            <a:avLst/>
          </a:prstGeom>
          <a:noFill/>
          <a:ln w="9525">
            <a:noFill/>
            <a:miter lim="800000"/>
            <a:headEnd/>
            <a:tailEnd/>
          </a:ln>
        </p:spPr>
        <p:txBody>
          <a:bodyPr>
            <a:spAutoFit/>
          </a:bodyPr>
          <a:lstStyle/>
          <a:p>
            <a:pPr algn="ctr">
              <a:spcBef>
                <a:spcPct val="20000"/>
              </a:spcBef>
              <a:defRPr/>
            </a:pPr>
            <a:r>
              <a:rPr lang="en-US" sz="3000" b="1" dirty="0" smtClean="0">
                <a:solidFill>
                  <a:srgbClr val="C00000"/>
                </a:solidFill>
                <a:latin typeface="Garamond" pitchFamily="18" charset="0"/>
                <a:ea typeface="+mn-ea"/>
                <a:cs typeface="Arial" charset="0"/>
              </a:rPr>
              <a:t>Overlay-based Protection for DoS/</a:t>
            </a:r>
            <a:r>
              <a:rPr lang="en-US" sz="3000" b="1" dirty="0" err="1" smtClean="0">
                <a:solidFill>
                  <a:srgbClr val="C00000"/>
                </a:solidFill>
                <a:latin typeface="Garamond" pitchFamily="18" charset="0"/>
                <a:ea typeface="+mn-ea"/>
                <a:cs typeface="Arial" charset="0"/>
              </a:rPr>
              <a:t>DDoS</a:t>
            </a:r>
            <a:r>
              <a:rPr lang="en-US" sz="3000" b="1" dirty="0" smtClean="0">
                <a:solidFill>
                  <a:srgbClr val="C00000"/>
                </a:solidFill>
                <a:latin typeface="Garamond" pitchFamily="18" charset="0"/>
                <a:ea typeface="+mn-ea"/>
                <a:cs typeface="Arial" charset="0"/>
              </a:rPr>
              <a:t> Attacks with Untrusted Clients</a:t>
            </a:r>
          </a:p>
          <a:p>
            <a:pPr algn="ctr">
              <a:spcBef>
                <a:spcPct val="20000"/>
              </a:spcBef>
              <a:defRPr/>
            </a:pPr>
            <a:r>
              <a:rPr lang="en-US" sz="2400" b="1" dirty="0" smtClean="0">
                <a:latin typeface="Garamond" pitchFamily="18" charset="0"/>
                <a:cs typeface="Arial" charset="0"/>
              </a:rPr>
              <a:t>Alex Towell</a:t>
            </a:r>
            <a:endParaRPr lang="en-US" sz="2400" dirty="0">
              <a:latin typeface="Garamond" pitchFamily="18" charset="0"/>
              <a:ea typeface="+mn-ea"/>
              <a:cs typeface="Arial" charset="0"/>
            </a:endParaRPr>
          </a:p>
          <a:p>
            <a:pPr algn="ctr">
              <a:spcBef>
                <a:spcPct val="20000"/>
              </a:spcBef>
              <a:defRPr/>
            </a:pPr>
            <a:r>
              <a:rPr lang="en-US" dirty="0" smtClean="0">
                <a:latin typeface="Garamond" pitchFamily="18" charset="0"/>
                <a:cs typeface="Arial" charset="0"/>
              </a:rPr>
              <a:t>Master </a:t>
            </a:r>
            <a:r>
              <a:rPr lang="en-US" dirty="0">
                <a:latin typeface="Garamond" pitchFamily="18" charset="0"/>
                <a:cs typeface="Arial" charset="0"/>
              </a:rPr>
              <a:t>Thesis Proposal, Dept. of Computer Science</a:t>
            </a:r>
          </a:p>
          <a:p>
            <a:pPr algn="ctr">
              <a:spcBef>
                <a:spcPct val="20000"/>
              </a:spcBef>
              <a:defRPr/>
            </a:pPr>
            <a:r>
              <a:rPr lang="en-US" dirty="0">
                <a:latin typeface="Garamond" pitchFamily="18" charset="0"/>
                <a:cs typeface="Arial" charset="0"/>
              </a:rPr>
              <a:t>Southern Illinois </a:t>
            </a:r>
            <a:r>
              <a:rPr lang="en-US" dirty="0" smtClean="0">
                <a:latin typeface="Garamond" pitchFamily="18" charset="0"/>
                <a:cs typeface="Arial" charset="0"/>
              </a:rPr>
              <a:t>University Edwardsville</a:t>
            </a:r>
          </a:p>
          <a:p>
            <a:pPr algn="ctr">
              <a:spcBef>
                <a:spcPct val="20000"/>
              </a:spcBef>
              <a:defRPr/>
            </a:pPr>
            <a:endParaRPr lang="en-US" dirty="0">
              <a:latin typeface="Garamond" pitchFamily="18" charset="0"/>
              <a:cs typeface="Arial" charset="0"/>
            </a:endParaRPr>
          </a:p>
          <a:p>
            <a:pPr algn="ctr">
              <a:spcBef>
                <a:spcPct val="20000"/>
              </a:spcBef>
              <a:defRPr/>
            </a:pPr>
            <a:r>
              <a:rPr lang="en-US" b="1" dirty="0" smtClean="0">
                <a:latin typeface="Garamond" pitchFamily="18" charset="0"/>
                <a:cs typeface="Arial" charset="0"/>
              </a:rPr>
              <a:t>Committee </a:t>
            </a:r>
            <a:r>
              <a:rPr lang="en-US" b="1" dirty="0">
                <a:latin typeface="Garamond" pitchFamily="18" charset="0"/>
                <a:cs typeface="Arial" charset="0"/>
              </a:rPr>
              <a:t>Members: </a:t>
            </a:r>
          </a:p>
          <a:p>
            <a:pPr algn="ctr">
              <a:spcBef>
                <a:spcPct val="20000"/>
              </a:spcBef>
              <a:defRPr/>
            </a:pPr>
            <a:r>
              <a:rPr lang="en-US" b="1" dirty="0">
                <a:latin typeface="Garamond" pitchFamily="18" charset="0"/>
                <a:cs typeface="Arial" charset="0"/>
              </a:rPr>
              <a:t>Dr. Hiroshi </a:t>
            </a:r>
            <a:r>
              <a:rPr lang="en-US" b="1" dirty="0" err="1" smtClean="0">
                <a:latin typeface="Garamond" pitchFamily="18" charset="0"/>
                <a:cs typeface="Arial" charset="0"/>
              </a:rPr>
              <a:t>Fujinoki</a:t>
            </a:r>
            <a:r>
              <a:rPr lang="en-US" b="1" dirty="0" smtClean="0">
                <a:latin typeface="Garamond" pitchFamily="18" charset="0"/>
                <a:cs typeface="Arial" charset="0"/>
              </a:rPr>
              <a:t> (</a:t>
            </a:r>
            <a:r>
              <a:rPr lang="en-US" b="1" dirty="0">
                <a:latin typeface="Garamond" pitchFamily="18" charset="0"/>
                <a:cs typeface="Arial" charset="0"/>
              </a:rPr>
              <a:t>Chair</a:t>
            </a:r>
            <a:r>
              <a:rPr lang="en-US" b="1" dirty="0" smtClean="0">
                <a:latin typeface="Garamond" pitchFamily="18" charset="0"/>
                <a:cs typeface="Arial" charset="0"/>
              </a:rPr>
              <a:t>)</a:t>
            </a:r>
          </a:p>
          <a:p>
            <a:pPr algn="ctr">
              <a:spcBef>
                <a:spcPct val="20000"/>
              </a:spcBef>
              <a:defRPr/>
            </a:pPr>
            <a:r>
              <a:rPr lang="en-US" b="1" dirty="0" smtClean="0">
                <a:latin typeface="Garamond" pitchFamily="18" charset="0"/>
                <a:cs typeface="Arial" charset="0"/>
              </a:rPr>
              <a:t>Dr. Igor </a:t>
            </a:r>
            <a:r>
              <a:rPr lang="en-US" b="1" dirty="0" err="1" smtClean="0">
                <a:latin typeface="Garamond" pitchFamily="18" charset="0"/>
                <a:cs typeface="Arial" charset="0"/>
              </a:rPr>
              <a:t>Crk</a:t>
            </a:r>
            <a:endParaRPr lang="en-US" b="1" dirty="0" smtClean="0">
              <a:latin typeface="Garamond" pitchFamily="18" charset="0"/>
              <a:cs typeface="Arial" charset="0"/>
            </a:endParaRPr>
          </a:p>
          <a:p>
            <a:pPr algn="ctr">
              <a:spcBef>
                <a:spcPct val="20000"/>
              </a:spcBef>
              <a:defRPr/>
            </a:pPr>
            <a:r>
              <a:rPr lang="en-US" b="1" dirty="0" smtClean="0">
                <a:latin typeface="Garamond" pitchFamily="18" charset="0"/>
                <a:cs typeface="Arial" charset="0"/>
              </a:rPr>
              <a:t>Dr.  Tim Jacks</a:t>
            </a:r>
          </a:p>
          <a:p>
            <a:pPr algn="ctr">
              <a:spcBef>
                <a:spcPct val="20000"/>
              </a:spcBef>
              <a:defRPr/>
            </a:pPr>
            <a:endParaRPr lang="en-US" b="1" dirty="0">
              <a:latin typeface="Garamond" pitchFamily="18" charset="0"/>
              <a:cs typeface="Arial" charset="0"/>
            </a:endParaRPr>
          </a:p>
          <a:p>
            <a:pPr algn="ctr">
              <a:spcBef>
                <a:spcPct val="20000"/>
              </a:spcBef>
              <a:buFont typeface="Wingdings" pitchFamily="2" charset="2"/>
              <a:buNone/>
              <a:defRPr/>
            </a:pPr>
            <a:r>
              <a:rPr lang="en-US" b="1" dirty="0" smtClean="0">
                <a:solidFill>
                  <a:schemeClr val="bg1">
                    <a:lumMod val="50000"/>
                  </a:schemeClr>
                </a:solidFill>
                <a:latin typeface="Garamond" pitchFamily="18" charset="0"/>
                <a:ea typeface="+mn-ea"/>
                <a:cs typeface="Arial" charset="0"/>
              </a:rPr>
              <a:t>February 14, 2013</a:t>
            </a:r>
            <a:endParaRPr lang="en-US" b="1" dirty="0">
              <a:solidFill>
                <a:schemeClr val="bg1">
                  <a:lumMod val="50000"/>
                </a:schemeClr>
              </a:solidFill>
              <a:latin typeface="Garamond" pitchFamily="18" charset="0"/>
              <a:ea typeface="+mn-ea"/>
              <a:cs typeface="Arial" charset="0"/>
            </a:endParaRPr>
          </a:p>
        </p:txBody>
      </p:sp>
    </p:spTree>
    <p:custDataLst>
      <p:tags r:id="rId1"/>
    </p:custDataLst>
  </p:cSld>
  <p:clrMapOvr>
    <a:masterClrMapping/>
  </p:clrMapOvr>
  <p:transition advTm="4955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More on the Sieving Algorithm</a:t>
            </a:r>
            <a:endParaRPr lang="en-US" dirty="0">
              <a:latin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rPr>
              <a:t>Why not just monitor traffic per client?</a:t>
            </a:r>
          </a:p>
          <a:p>
            <a:pPr lvl="1"/>
            <a:r>
              <a:rPr lang="en-US" dirty="0" smtClean="0">
                <a:latin typeface="Calibri" pitchFamily="34" charset="0"/>
              </a:rPr>
              <a:t>Too expensive</a:t>
            </a:r>
          </a:p>
          <a:p>
            <a:pPr lvl="2"/>
            <a:r>
              <a:rPr lang="en-US" dirty="0" smtClean="0">
                <a:latin typeface="Calibri" pitchFamily="34" charset="0"/>
              </a:rPr>
              <a:t>We only monitor aggregate traffic</a:t>
            </a:r>
          </a:p>
          <a:p>
            <a:pPr lvl="1"/>
            <a:r>
              <a:rPr lang="en-US" dirty="0" smtClean="0">
                <a:latin typeface="Calibri" pitchFamily="34" charset="0"/>
              </a:rPr>
              <a:t>Does not necessarily tell you who the attacker is</a:t>
            </a:r>
          </a:p>
          <a:p>
            <a:pPr lvl="2"/>
            <a:r>
              <a:rPr lang="en-US" dirty="0" smtClean="0">
                <a:latin typeface="Calibri" pitchFamily="34" charset="0"/>
              </a:rPr>
              <a:t>Could be spoofing or attacking indirectly (e.g., upstream nodes from ingress point)</a:t>
            </a:r>
          </a:p>
          <a:p>
            <a:pPr lvl="3"/>
            <a:r>
              <a:rPr lang="en-US" dirty="0" smtClean="0">
                <a:latin typeface="Calibri" pitchFamily="34" charset="0"/>
              </a:rPr>
              <a:t>In our design, even if an attacker only spies on its assigned ingress point and informs non-subscribed attackers about its location, we can still sieve him out</a:t>
            </a:r>
            <a:br>
              <a:rPr lang="en-US" dirty="0" smtClean="0">
                <a:latin typeface="Calibri" pitchFamily="34" charset="0"/>
              </a:rPr>
            </a:br>
            <a:endParaRPr lang="en-US" dirty="0" smtClean="0">
              <a:latin typeface="Calibri" pitchFamily="34" charset="0"/>
            </a:endParaRPr>
          </a:p>
          <a:p>
            <a:r>
              <a:rPr lang="en-US" dirty="0" smtClean="0">
                <a:latin typeface="Calibri" pitchFamily="34" charset="0"/>
              </a:rPr>
              <a:t>We also periodically decrement each client’s reallocation counter</a:t>
            </a:r>
          </a:p>
          <a:p>
            <a:pPr lvl="1"/>
            <a:r>
              <a:rPr lang="en-US" dirty="0" smtClean="0">
                <a:latin typeface="Calibri" pitchFamily="34" charset="0"/>
              </a:rPr>
              <a:t>Otherwise every client would inevitably cross the O(log N) threshold</a:t>
            </a:r>
            <a:br>
              <a:rPr lang="en-US" dirty="0" smtClean="0">
                <a:latin typeface="Calibri" pitchFamily="34" charset="0"/>
              </a:rPr>
            </a:br>
            <a:endParaRPr lang="en-US" dirty="0" smtClean="0">
              <a:latin typeface="Calibri" pitchFamily="34" charset="0"/>
            </a:endParaRPr>
          </a:p>
          <a:p>
            <a:r>
              <a:rPr lang="en-US" dirty="0" smtClean="0">
                <a:latin typeface="Calibri" pitchFamily="34" charset="0"/>
              </a:rPr>
              <a:t>A lot of room for future work…</a:t>
            </a:r>
          </a:p>
        </p:txBody>
      </p:sp>
    </p:spTree>
  </p:cSld>
  <p:clrMapOvr>
    <a:masterClrMapping/>
  </p:clrMapOvr>
  <p:transition advTm="49552"/>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Proactively Changing Client </a:t>
            </a:r>
            <a:r>
              <a:rPr lang="en-US" dirty="0" smtClean="0">
                <a:latin typeface="Calibri" pitchFamily="34" charset="0"/>
              </a:rPr>
              <a:t>IDs</a:t>
            </a:r>
            <a:endParaRPr lang="en-US" dirty="0">
              <a:latin typeface="Calibri" pitchFamily="34" charset="0"/>
            </a:endParaRPr>
          </a:p>
        </p:txBody>
      </p:sp>
      <p:sp>
        <p:nvSpPr>
          <p:cNvPr id="3" name="Content Placeholder 2"/>
          <p:cNvSpPr>
            <a:spLocks noGrp="1"/>
          </p:cNvSpPr>
          <p:nvPr>
            <p:ph idx="1"/>
          </p:nvPr>
        </p:nvSpPr>
        <p:spPr/>
        <p:txBody>
          <a:bodyPr/>
          <a:lstStyle/>
          <a:p>
            <a:r>
              <a:rPr lang="en-US" sz="2200" dirty="0" smtClean="0">
                <a:latin typeface="Calibri" pitchFamily="34" charset="0"/>
              </a:rPr>
              <a:t>A packet </a:t>
            </a:r>
            <a:r>
              <a:rPr lang="en-US" sz="2200" dirty="0" smtClean="0">
                <a:latin typeface="Calibri" pitchFamily="34" charset="0"/>
              </a:rPr>
              <a:t>sent to </a:t>
            </a:r>
            <a:r>
              <a:rPr lang="en-US" sz="2200" dirty="0" smtClean="0">
                <a:latin typeface="Calibri" pitchFamily="34" charset="0"/>
              </a:rPr>
              <a:t>an ingress nodes </a:t>
            </a:r>
            <a:r>
              <a:rPr lang="en-US" sz="2200" dirty="0" smtClean="0">
                <a:latin typeface="Calibri" pitchFamily="34" charset="0"/>
              </a:rPr>
              <a:t>contain the </a:t>
            </a:r>
            <a:r>
              <a:rPr lang="en-US" sz="2200" dirty="0" smtClean="0">
                <a:latin typeface="Calibri" pitchFamily="34" charset="0"/>
              </a:rPr>
              <a:t>client’s</a:t>
            </a:r>
            <a:r>
              <a:rPr lang="en-US" sz="2200" dirty="0" smtClean="0">
                <a:latin typeface="Calibri" pitchFamily="34" charset="0"/>
              </a:rPr>
              <a:t> identification.</a:t>
            </a:r>
          </a:p>
          <a:p>
            <a:pPr lvl="1"/>
            <a:r>
              <a:rPr lang="en-US" sz="2000" dirty="0" smtClean="0">
                <a:latin typeface="Calibri" pitchFamily="34" charset="0"/>
              </a:rPr>
              <a:t>Spoofing </a:t>
            </a:r>
            <a:r>
              <a:rPr lang="en-US" sz="2000" dirty="0" smtClean="0">
                <a:latin typeface="Calibri" pitchFamily="34" charset="0"/>
              </a:rPr>
              <a:t>attacks </a:t>
            </a:r>
            <a:r>
              <a:rPr lang="en-US" sz="2000" dirty="0" smtClean="0">
                <a:latin typeface="Calibri" pitchFamily="34" charset="0"/>
              </a:rPr>
              <a:t>possible</a:t>
            </a:r>
          </a:p>
          <a:p>
            <a:pPr lvl="1"/>
            <a:r>
              <a:rPr lang="en-US" sz="2000" dirty="0" smtClean="0">
                <a:latin typeface="Calibri" pitchFamily="34" charset="0"/>
              </a:rPr>
              <a:t>To mitigate, p</a:t>
            </a:r>
            <a:r>
              <a:rPr lang="en-US" sz="2000" dirty="0" smtClean="0">
                <a:latin typeface="Calibri" pitchFamily="34" charset="0"/>
              </a:rPr>
              <a:t>eriodically </a:t>
            </a:r>
            <a:r>
              <a:rPr lang="en-US" sz="2000" dirty="0" smtClean="0">
                <a:latin typeface="Calibri" pitchFamily="34" charset="0"/>
              </a:rPr>
              <a:t>change </a:t>
            </a:r>
            <a:r>
              <a:rPr lang="en-US" sz="2000" dirty="0" smtClean="0">
                <a:latin typeface="Calibri" pitchFamily="34" charset="0"/>
              </a:rPr>
              <a:t>client </a:t>
            </a:r>
            <a:r>
              <a:rPr lang="en-US" sz="2000" dirty="0" smtClean="0">
                <a:latin typeface="Calibri" pitchFamily="34" charset="0"/>
              </a:rPr>
              <a:t>IDs</a:t>
            </a:r>
          </a:p>
          <a:p>
            <a:r>
              <a:rPr lang="en-US" sz="2200" dirty="0" smtClean="0">
                <a:latin typeface="Calibri" pitchFamily="34" charset="0"/>
              </a:rPr>
              <a:t>Each </a:t>
            </a:r>
            <a:r>
              <a:rPr lang="en-US" sz="2200" dirty="0" smtClean="0">
                <a:latin typeface="Calibri" pitchFamily="34" charset="0"/>
              </a:rPr>
              <a:t>client </a:t>
            </a:r>
            <a:r>
              <a:rPr lang="en-US" sz="2200" dirty="0" smtClean="0">
                <a:latin typeface="Calibri" pitchFamily="34" charset="0"/>
              </a:rPr>
              <a:t>ID consists of two parts:</a:t>
            </a:r>
          </a:p>
          <a:p>
            <a:pPr lvl="1"/>
            <a:r>
              <a:rPr lang="en-US" sz="2000" dirty="0" smtClean="0">
                <a:latin typeface="Calibri" pitchFamily="34" charset="0"/>
              </a:rPr>
              <a:t>A group ID (k bits) and a unique </a:t>
            </a:r>
            <a:r>
              <a:rPr lang="en-US" sz="2000" dirty="0" smtClean="0">
                <a:latin typeface="Calibri" pitchFamily="34" charset="0"/>
              </a:rPr>
              <a:t>client </a:t>
            </a:r>
            <a:r>
              <a:rPr lang="en-US" sz="2000" dirty="0" smtClean="0">
                <a:latin typeface="Calibri" pitchFamily="34" charset="0"/>
              </a:rPr>
              <a:t>ID (m bits</a:t>
            </a:r>
            <a:r>
              <a:rPr lang="en-US" sz="2000" dirty="0" smtClean="0">
                <a:latin typeface="Calibri" pitchFamily="34" charset="0"/>
              </a:rPr>
              <a:t>), where k + m = 32</a:t>
            </a:r>
            <a:endParaRPr lang="en-US" sz="2000" dirty="0" smtClean="0">
              <a:latin typeface="Calibri" pitchFamily="34" charset="0"/>
            </a:endParaRPr>
          </a:p>
          <a:p>
            <a:pPr lvl="1"/>
            <a:r>
              <a:rPr lang="en-US" sz="2000" dirty="0" smtClean="0">
                <a:latin typeface="Calibri" pitchFamily="34" charset="0"/>
              </a:rPr>
              <a:t>Group ID changes periodically (only </a:t>
            </a:r>
            <a:r>
              <a:rPr lang="en-US" sz="2000" dirty="0" smtClean="0">
                <a:latin typeface="Calibri" pitchFamily="34" charset="0"/>
              </a:rPr>
              <a:t>clients receive </a:t>
            </a:r>
            <a:r>
              <a:rPr lang="en-US" sz="2000" dirty="0" smtClean="0">
                <a:latin typeface="Calibri" pitchFamily="34" charset="0"/>
              </a:rPr>
              <a:t>the updates)</a:t>
            </a:r>
            <a:r>
              <a:rPr lang="en-US" sz="1600" dirty="0" smtClean="0">
                <a:latin typeface="Calibri" pitchFamily="34" charset="0"/>
              </a:rPr>
              <a:t/>
            </a:r>
            <a:br>
              <a:rPr lang="en-US" sz="1600" dirty="0" smtClean="0">
                <a:latin typeface="Calibri" pitchFamily="34" charset="0"/>
              </a:rPr>
            </a:br>
            <a:r>
              <a:rPr lang="en-US" dirty="0" smtClean="0">
                <a:latin typeface="Calibri" pitchFamily="34" charset="0"/>
              </a:rPr>
              <a:t/>
            </a:r>
            <a:br>
              <a:rPr lang="en-US" dirty="0" smtClean="0">
                <a:latin typeface="Calibri" pitchFamily="34" charset="0"/>
              </a:rPr>
            </a:br>
            <a:endParaRPr lang="en-US" dirty="0" smtClean="0">
              <a:latin typeface="Calibri" pitchFamily="34" charset="0"/>
            </a:endParaRPr>
          </a:p>
          <a:p>
            <a:pPr lvl="1"/>
            <a:endParaRPr lang="en-US" dirty="0" smtClean="0">
              <a:latin typeface="Calibri" pitchFamily="34" charset="0"/>
            </a:endParaRPr>
          </a:p>
          <a:p>
            <a:pPr lvl="1">
              <a:buNone/>
            </a:pPr>
            <a:endParaRPr lang="en-US" dirty="0" smtClean="0">
              <a:latin typeface="Calibri" pitchFamily="34" charset="0"/>
            </a:endParaRPr>
          </a:p>
          <a:p>
            <a:r>
              <a:rPr lang="en-US" sz="2200" dirty="0" smtClean="0">
                <a:latin typeface="Calibri" pitchFamily="34" charset="0"/>
              </a:rPr>
              <a:t>Constraint:</a:t>
            </a:r>
          </a:p>
          <a:p>
            <a:pPr lvl="1"/>
            <a:r>
              <a:rPr lang="en-US" sz="2000" dirty="0" smtClean="0">
                <a:latin typeface="Calibri" pitchFamily="34" charset="0"/>
              </a:rPr>
              <a:t>client ID </a:t>
            </a:r>
            <a:r>
              <a:rPr lang="en-US" sz="2000" dirty="0" smtClean="0">
                <a:latin typeface="Calibri" pitchFamily="34" charset="0"/>
              </a:rPr>
              <a:t>cycle time </a:t>
            </a:r>
            <a:r>
              <a:rPr lang="en-US" sz="2000" dirty="0" smtClean="0">
                <a:latin typeface="Calibri" pitchFamily="34" charset="0"/>
              </a:rPr>
              <a:t>&lt; </a:t>
            </a:r>
            <a:r>
              <a:rPr lang="en-US" sz="2000" dirty="0" smtClean="0">
                <a:latin typeface="Calibri" pitchFamily="34" charset="0"/>
              </a:rPr>
              <a:t>time </a:t>
            </a:r>
            <a:r>
              <a:rPr lang="en-US" sz="2000" dirty="0" smtClean="0">
                <a:latin typeface="Calibri" pitchFamily="34" charset="0"/>
              </a:rPr>
              <a:t>an attacker needs to discover </a:t>
            </a:r>
            <a:r>
              <a:rPr lang="en-US" sz="2000" dirty="0" smtClean="0">
                <a:latin typeface="Calibri" pitchFamily="34" charset="0"/>
              </a:rPr>
              <a:t>a client ID plus ramp </a:t>
            </a:r>
            <a:r>
              <a:rPr lang="en-US" sz="2000" dirty="0" smtClean="0">
                <a:latin typeface="Calibri" pitchFamily="34" charset="0"/>
              </a:rPr>
              <a:t>up time </a:t>
            </a:r>
            <a:r>
              <a:rPr lang="en-US" sz="2000" dirty="0" smtClean="0">
                <a:latin typeface="Calibri" pitchFamily="34" charset="0"/>
              </a:rPr>
              <a:t>an </a:t>
            </a:r>
            <a:r>
              <a:rPr lang="en-US" sz="2000" dirty="0" smtClean="0">
                <a:latin typeface="Calibri" pitchFamily="34" charset="0"/>
              </a:rPr>
              <a:t>attacker </a:t>
            </a:r>
            <a:r>
              <a:rPr lang="en-US" sz="2000" dirty="0" smtClean="0">
                <a:latin typeface="Calibri" pitchFamily="34" charset="0"/>
              </a:rPr>
              <a:t>needs to retarget attack</a:t>
            </a:r>
          </a:p>
          <a:p>
            <a:pPr lvl="1"/>
            <a:r>
              <a:rPr lang="en-US" sz="2000" dirty="0" smtClean="0">
                <a:latin typeface="Calibri" pitchFamily="34" charset="0"/>
              </a:rPr>
              <a:t>If not met, then an attacker can spoof a client for a period of time</a:t>
            </a:r>
            <a:endParaRPr lang="en-US" sz="2000" dirty="0" smtClean="0">
              <a:latin typeface="Calibri" pitchFamily="34" charset="0"/>
            </a:endParaRPr>
          </a:p>
        </p:txBody>
      </p:sp>
      <p:grpSp>
        <p:nvGrpSpPr>
          <p:cNvPr id="4" name="Group 1047"/>
          <p:cNvGrpSpPr>
            <a:grpSpLocks/>
          </p:cNvGrpSpPr>
          <p:nvPr/>
        </p:nvGrpSpPr>
        <p:grpSpPr bwMode="auto">
          <a:xfrm>
            <a:off x="3200438" y="3353069"/>
            <a:ext cx="5181562" cy="1523731"/>
            <a:chOff x="708" y="580"/>
            <a:chExt cx="4443" cy="1631"/>
          </a:xfrm>
        </p:grpSpPr>
        <p:sp>
          <p:nvSpPr>
            <p:cNvPr id="5" name="Oval 1026"/>
            <p:cNvSpPr>
              <a:spLocks noChangeArrowheads="1"/>
            </p:cNvSpPr>
            <p:nvPr/>
          </p:nvSpPr>
          <p:spPr bwMode="auto">
            <a:xfrm>
              <a:off x="1484" y="1016"/>
              <a:ext cx="2440" cy="744"/>
            </a:xfrm>
            <a:prstGeom prst="ellipse">
              <a:avLst/>
            </a:prstGeom>
            <a:solidFill>
              <a:schemeClr val="bg1"/>
            </a:solidFill>
            <a:ln w="1905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 name="Line 1027"/>
            <p:cNvSpPr>
              <a:spLocks noChangeShapeType="1"/>
            </p:cNvSpPr>
            <p:nvPr/>
          </p:nvSpPr>
          <p:spPr bwMode="auto">
            <a:xfrm>
              <a:off x="1494" y="1386"/>
              <a:ext cx="2436" cy="0"/>
            </a:xfrm>
            <a:prstGeom prst="line">
              <a:avLst/>
            </a:prstGeom>
            <a:noFill/>
            <a:ln w="19050">
              <a:solidFill>
                <a:schemeClr val="tx1"/>
              </a:solidFill>
              <a:prstDash val="sysDot"/>
              <a:round/>
              <a:headEnd/>
              <a:tailEnd/>
            </a:ln>
            <a:effectLst/>
          </p:spPr>
          <p:txBody>
            <a:bodyPr wrap="none" anchor="ctr"/>
            <a:lstStyle/>
            <a:p>
              <a:endParaRPr lang="en-US"/>
            </a:p>
          </p:txBody>
        </p:sp>
        <p:sp>
          <p:nvSpPr>
            <p:cNvPr id="7" name="Line 1028"/>
            <p:cNvSpPr>
              <a:spLocks noChangeShapeType="1"/>
            </p:cNvSpPr>
            <p:nvPr/>
          </p:nvSpPr>
          <p:spPr bwMode="auto">
            <a:xfrm>
              <a:off x="2700" y="1014"/>
              <a:ext cx="0" cy="738"/>
            </a:xfrm>
            <a:prstGeom prst="line">
              <a:avLst/>
            </a:prstGeom>
            <a:noFill/>
            <a:ln w="19050">
              <a:solidFill>
                <a:schemeClr val="tx1"/>
              </a:solidFill>
              <a:prstDash val="sysDot"/>
              <a:round/>
              <a:headEnd/>
              <a:tailEnd/>
            </a:ln>
            <a:effectLst/>
          </p:spPr>
          <p:txBody>
            <a:bodyPr wrap="none" anchor="ctr"/>
            <a:lstStyle/>
            <a:p>
              <a:endParaRPr lang="en-US"/>
            </a:p>
          </p:txBody>
        </p:sp>
        <p:sp>
          <p:nvSpPr>
            <p:cNvPr id="8" name="Text Box 1029"/>
            <p:cNvSpPr txBox="1">
              <a:spLocks noChangeArrowheads="1"/>
            </p:cNvSpPr>
            <p:nvPr/>
          </p:nvSpPr>
          <p:spPr bwMode="auto">
            <a:xfrm>
              <a:off x="3578" y="1843"/>
              <a:ext cx="1573" cy="368"/>
            </a:xfrm>
            <a:prstGeom prst="rect">
              <a:avLst/>
            </a:prstGeom>
            <a:noFill/>
            <a:ln w="9525">
              <a:noFill/>
              <a:miter lim="800000"/>
              <a:headEnd/>
              <a:tailEnd/>
            </a:ln>
            <a:effectLst/>
          </p:spPr>
          <p:txBody>
            <a:bodyPr wrap="none">
              <a:spAutoFit/>
            </a:bodyPr>
            <a:lstStyle/>
            <a:p>
              <a:r>
                <a:rPr lang="en-US" sz="1400" dirty="0" smtClean="0">
                  <a:solidFill>
                    <a:srgbClr val="FF0000"/>
                  </a:solidFill>
                  <a:latin typeface="Times New Roman" pitchFamily="18" charset="0"/>
                </a:rPr>
                <a:t>32-bit </a:t>
              </a:r>
              <a:r>
                <a:rPr lang="en-US" sz="1400" dirty="0">
                  <a:solidFill>
                    <a:srgbClr val="FF0000"/>
                  </a:solidFill>
                  <a:latin typeface="Times New Roman" pitchFamily="18" charset="0"/>
                </a:rPr>
                <a:t>number space</a:t>
              </a:r>
              <a:endParaRPr lang="en-US" sz="2400" dirty="0">
                <a:solidFill>
                  <a:srgbClr val="FF0000"/>
                </a:solidFill>
                <a:latin typeface="Times New Roman" pitchFamily="18" charset="0"/>
              </a:endParaRPr>
            </a:p>
          </p:txBody>
        </p:sp>
        <p:sp>
          <p:nvSpPr>
            <p:cNvPr id="9" name="Freeform 1030"/>
            <p:cNvSpPr>
              <a:spLocks/>
            </p:cNvSpPr>
            <p:nvPr/>
          </p:nvSpPr>
          <p:spPr bwMode="auto">
            <a:xfrm>
              <a:off x="3300" y="1728"/>
              <a:ext cx="288" cy="215"/>
            </a:xfrm>
            <a:custGeom>
              <a:avLst/>
              <a:gdLst/>
              <a:ahLst/>
              <a:cxnLst>
                <a:cxn ang="0">
                  <a:pos x="288" y="210"/>
                </a:cxn>
                <a:cxn ang="0">
                  <a:pos x="114" y="180"/>
                </a:cxn>
                <a:cxn ang="0">
                  <a:pos x="0" y="0"/>
                </a:cxn>
              </a:cxnLst>
              <a:rect l="0" t="0" r="r" b="b"/>
              <a:pathLst>
                <a:path w="288" h="215">
                  <a:moveTo>
                    <a:pt x="288" y="210"/>
                  </a:moveTo>
                  <a:cubicBezTo>
                    <a:pt x="225" y="212"/>
                    <a:pt x="162" y="215"/>
                    <a:pt x="114" y="180"/>
                  </a:cubicBezTo>
                  <a:cubicBezTo>
                    <a:pt x="66" y="145"/>
                    <a:pt x="33" y="72"/>
                    <a:pt x="0" y="0"/>
                  </a:cubicBezTo>
                </a:path>
              </a:pathLst>
            </a:custGeom>
            <a:noFill/>
            <a:ln w="28575" cmpd="sng">
              <a:solidFill>
                <a:srgbClr val="FF0000"/>
              </a:solidFill>
              <a:round/>
              <a:headEnd type="none" w="med" len="med"/>
              <a:tailEnd type="triangle" w="med" len="med"/>
            </a:ln>
            <a:effectLst/>
          </p:spPr>
          <p:txBody>
            <a:bodyPr wrap="none" anchor="ctr"/>
            <a:lstStyle/>
            <a:p>
              <a:endParaRPr lang="en-US"/>
            </a:p>
          </p:txBody>
        </p:sp>
        <p:sp>
          <p:nvSpPr>
            <p:cNvPr id="10" name="Line 1031"/>
            <p:cNvSpPr>
              <a:spLocks noChangeShapeType="1"/>
            </p:cNvSpPr>
            <p:nvPr/>
          </p:nvSpPr>
          <p:spPr bwMode="auto">
            <a:xfrm>
              <a:off x="2112" y="1068"/>
              <a:ext cx="0" cy="636"/>
            </a:xfrm>
            <a:prstGeom prst="line">
              <a:avLst/>
            </a:prstGeom>
            <a:noFill/>
            <a:ln w="19050">
              <a:solidFill>
                <a:schemeClr val="tx1"/>
              </a:solidFill>
              <a:prstDash val="sysDot"/>
              <a:round/>
              <a:headEnd/>
              <a:tailEnd/>
            </a:ln>
            <a:effectLst/>
          </p:spPr>
          <p:txBody>
            <a:bodyPr wrap="none" anchor="ctr"/>
            <a:lstStyle/>
            <a:p>
              <a:endParaRPr lang="en-US"/>
            </a:p>
          </p:txBody>
        </p:sp>
        <p:sp>
          <p:nvSpPr>
            <p:cNvPr id="11" name="Line 1032"/>
            <p:cNvSpPr>
              <a:spLocks noChangeShapeType="1"/>
            </p:cNvSpPr>
            <p:nvPr/>
          </p:nvSpPr>
          <p:spPr bwMode="auto">
            <a:xfrm>
              <a:off x="3210" y="1074"/>
              <a:ext cx="0" cy="636"/>
            </a:xfrm>
            <a:prstGeom prst="line">
              <a:avLst/>
            </a:prstGeom>
            <a:noFill/>
            <a:ln w="19050">
              <a:solidFill>
                <a:schemeClr val="tx1"/>
              </a:solidFill>
              <a:prstDash val="sysDot"/>
              <a:round/>
              <a:headEnd/>
              <a:tailEnd/>
            </a:ln>
            <a:effectLst/>
          </p:spPr>
          <p:txBody>
            <a:bodyPr wrap="none" anchor="ctr"/>
            <a:lstStyle/>
            <a:p>
              <a:endParaRPr lang="en-US"/>
            </a:p>
          </p:txBody>
        </p:sp>
        <p:sp>
          <p:nvSpPr>
            <p:cNvPr id="12" name="Text Box 1033"/>
            <p:cNvSpPr txBox="1">
              <a:spLocks noChangeArrowheads="1"/>
            </p:cNvSpPr>
            <p:nvPr/>
          </p:nvSpPr>
          <p:spPr bwMode="auto">
            <a:xfrm>
              <a:off x="708" y="580"/>
              <a:ext cx="1373" cy="329"/>
            </a:xfrm>
            <a:prstGeom prst="rect">
              <a:avLst/>
            </a:prstGeom>
            <a:noFill/>
            <a:ln w="9525">
              <a:noFill/>
              <a:miter lim="800000"/>
              <a:headEnd/>
              <a:tailEnd/>
            </a:ln>
            <a:effectLst/>
          </p:spPr>
          <p:txBody>
            <a:bodyPr wrap="none">
              <a:spAutoFit/>
            </a:bodyPr>
            <a:lstStyle/>
            <a:p>
              <a:r>
                <a:rPr lang="en-US" sz="1400" i="1" dirty="0" smtClean="0">
                  <a:solidFill>
                    <a:srgbClr val="FF0000"/>
                  </a:solidFill>
                  <a:latin typeface="Times New Roman" pitchFamily="18" charset="0"/>
                </a:rPr>
                <a:t>m</a:t>
              </a:r>
              <a:r>
                <a:rPr lang="en-US" sz="1400" dirty="0" smtClean="0">
                  <a:solidFill>
                    <a:srgbClr val="FF0000"/>
                  </a:solidFill>
                  <a:latin typeface="Times New Roman" pitchFamily="18" charset="0"/>
                </a:rPr>
                <a:t>-bit </a:t>
              </a:r>
              <a:r>
                <a:rPr lang="en-US" sz="1400" dirty="0">
                  <a:solidFill>
                    <a:srgbClr val="FF0000"/>
                  </a:solidFill>
                  <a:latin typeface="Times New Roman" pitchFamily="18" charset="0"/>
                </a:rPr>
                <a:t>number </a:t>
              </a:r>
              <a:r>
                <a:rPr lang="en-US" sz="1400" dirty="0" smtClean="0">
                  <a:solidFill>
                    <a:srgbClr val="FF0000"/>
                  </a:solidFill>
                  <a:latin typeface="Times New Roman" pitchFamily="18" charset="0"/>
                </a:rPr>
                <a:t>space</a:t>
              </a:r>
              <a:endParaRPr lang="en-US" sz="1400" dirty="0">
                <a:solidFill>
                  <a:srgbClr val="FF0000"/>
                </a:solidFill>
                <a:latin typeface="Times New Roman" pitchFamily="18" charset="0"/>
              </a:endParaRPr>
            </a:p>
          </p:txBody>
        </p:sp>
        <p:sp>
          <p:nvSpPr>
            <p:cNvPr id="13" name="Freeform 1034"/>
            <p:cNvSpPr>
              <a:spLocks/>
            </p:cNvSpPr>
            <p:nvPr/>
          </p:nvSpPr>
          <p:spPr bwMode="auto">
            <a:xfrm>
              <a:off x="2178" y="758"/>
              <a:ext cx="252" cy="394"/>
            </a:xfrm>
            <a:custGeom>
              <a:avLst/>
              <a:gdLst/>
              <a:ahLst/>
              <a:cxnLst>
                <a:cxn ang="0">
                  <a:pos x="0" y="10"/>
                </a:cxn>
                <a:cxn ang="0">
                  <a:pos x="156" y="64"/>
                </a:cxn>
                <a:cxn ang="0">
                  <a:pos x="252" y="394"/>
                </a:cxn>
              </a:cxnLst>
              <a:rect l="0" t="0" r="r" b="b"/>
              <a:pathLst>
                <a:path w="252" h="394">
                  <a:moveTo>
                    <a:pt x="0" y="10"/>
                  </a:moveTo>
                  <a:cubicBezTo>
                    <a:pt x="57" y="5"/>
                    <a:pt x="114" y="0"/>
                    <a:pt x="156" y="64"/>
                  </a:cubicBezTo>
                  <a:cubicBezTo>
                    <a:pt x="198" y="128"/>
                    <a:pt x="225" y="261"/>
                    <a:pt x="252" y="394"/>
                  </a:cubicBezTo>
                </a:path>
              </a:pathLst>
            </a:custGeom>
            <a:noFill/>
            <a:ln w="28575" cmpd="sng">
              <a:solidFill>
                <a:srgbClr val="FF0000"/>
              </a:solidFill>
              <a:round/>
              <a:headEnd type="none" w="med" len="med"/>
              <a:tailEnd type="triangle" w="med" len="med"/>
            </a:ln>
            <a:effectLst/>
          </p:spPr>
          <p:txBody>
            <a:bodyPr wrap="none" anchor="ctr"/>
            <a:lstStyle/>
            <a:p>
              <a:endParaRPr lang="en-US"/>
            </a:p>
          </p:txBody>
        </p:sp>
        <p:sp>
          <p:nvSpPr>
            <p:cNvPr id="14" name="Freeform 1035"/>
            <p:cNvSpPr>
              <a:spLocks/>
            </p:cNvSpPr>
            <p:nvPr/>
          </p:nvSpPr>
          <p:spPr bwMode="auto">
            <a:xfrm>
              <a:off x="1824" y="1161"/>
              <a:ext cx="444" cy="129"/>
            </a:xfrm>
            <a:custGeom>
              <a:avLst/>
              <a:gdLst/>
              <a:ahLst/>
              <a:cxnLst>
                <a:cxn ang="0">
                  <a:pos x="0" y="129"/>
                </a:cxn>
                <a:cxn ang="0">
                  <a:pos x="168" y="33"/>
                </a:cxn>
                <a:cxn ang="0">
                  <a:pos x="360" y="15"/>
                </a:cxn>
                <a:cxn ang="0">
                  <a:pos x="444" y="123"/>
                </a:cxn>
              </a:cxnLst>
              <a:rect l="0" t="0" r="r" b="b"/>
              <a:pathLst>
                <a:path w="444" h="129">
                  <a:moveTo>
                    <a:pt x="0" y="129"/>
                  </a:moveTo>
                  <a:cubicBezTo>
                    <a:pt x="54" y="90"/>
                    <a:pt x="108" y="52"/>
                    <a:pt x="168" y="33"/>
                  </a:cubicBezTo>
                  <a:cubicBezTo>
                    <a:pt x="228" y="14"/>
                    <a:pt x="314" y="0"/>
                    <a:pt x="360" y="15"/>
                  </a:cubicBezTo>
                  <a:cubicBezTo>
                    <a:pt x="406" y="30"/>
                    <a:pt x="425" y="76"/>
                    <a:pt x="444" y="123"/>
                  </a:cubicBezTo>
                </a:path>
              </a:pathLst>
            </a:custGeom>
            <a:noFill/>
            <a:ln w="28575" cmpd="sng">
              <a:solidFill>
                <a:srgbClr val="0000FF"/>
              </a:solidFill>
              <a:round/>
              <a:headEnd type="none" w="med" len="med"/>
              <a:tailEnd type="arrow" w="med" len="med"/>
            </a:ln>
            <a:effectLst/>
          </p:spPr>
          <p:txBody>
            <a:bodyPr wrap="none" anchor="ctr"/>
            <a:lstStyle/>
            <a:p>
              <a:endParaRPr lang="en-US"/>
            </a:p>
          </p:txBody>
        </p:sp>
        <p:sp>
          <p:nvSpPr>
            <p:cNvPr id="15" name="Freeform 1037"/>
            <p:cNvSpPr>
              <a:spLocks/>
            </p:cNvSpPr>
            <p:nvPr/>
          </p:nvSpPr>
          <p:spPr bwMode="auto">
            <a:xfrm>
              <a:off x="3084" y="1155"/>
              <a:ext cx="444" cy="129"/>
            </a:xfrm>
            <a:custGeom>
              <a:avLst/>
              <a:gdLst/>
              <a:ahLst/>
              <a:cxnLst>
                <a:cxn ang="0">
                  <a:pos x="0" y="129"/>
                </a:cxn>
                <a:cxn ang="0">
                  <a:pos x="168" y="33"/>
                </a:cxn>
                <a:cxn ang="0">
                  <a:pos x="360" y="15"/>
                </a:cxn>
                <a:cxn ang="0">
                  <a:pos x="444" y="123"/>
                </a:cxn>
              </a:cxnLst>
              <a:rect l="0" t="0" r="r" b="b"/>
              <a:pathLst>
                <a:path w="444" h="129">
                  <a:moveTo>
                    <a:pt x="0" y="129"/>
                  </a:moveTo>
                  <a:cubicBezTo>
                    <a:pt x="54" y="90"/>
                    <a:pt x="108" y="52"/>
                    <a:pt x="168" y="33"/>
                  </a:cubicBezTo>
                  <a:cubicBezTo>
                    <a:pt x="228" y="14"/>
                    <a:pt x="314" y="0"/>
                    <a:pt x="360" y="15"/>
                  </a:cubicBezTo>
                  <a:cubicBezTo>
                    <a:pt x="406" y="30"/>
                    <a:pt x="425" y="76"/>
                    <a:pt x="444" y="123"/>
                  </a:cubicBezTo>
                </a:path>
              </a:pathLst>
            </a:custGeom>
            <a:noFill/>
            <a:ln w="28575" cmpd="sng">
              <a:solidFill>
                <a:srgbClr val="0000FF"/>
              </a:solidFill>
              <a:round/>
              <a:headEnd type="none" w="med" len="med"/>
              <a:tailEnd type="arrow" w="med" len="med"/>
            </a:ln>
            <a:effectLst/>
          </p:spPr>
          <p:txBody>
            <a:bodyPr wrap="none" anchor="ctr"/>
            <a:lstStyle/>
            <a:p>
              <a:endParaRPr lang="en-US"/>
            </a:p>
          </p:txBody>
        </p:sp>
        <p:sp>
          <p:nvSpPr>
            <p:cNvPr id="16" name="Freeform 1039"/>
            <p:cNvSpPr>
              <a:spLocks/>
            </p:cNvSpPr>
            <p:nvPr/>
          </p:nvSpPr>
          <p:spPr bwMode="auto">
            <a:xfrm rot="11381349">
              <a:off x="2952" y="1533"/>
              <a:ext cx="444" cy="129"/>
            </a:xfrm>
            <a:custGeom>
              <a:avLst/>
              <a:gdLst/>
              <a:ahLst/>
              <a:cxnLst>
                <a:cxn ang="0">
                  <a:pos x="0" y="129"/>
                </a:cxn>
                <a:cxn ang="0">
                  <a:pos x="168" y="33"/>
                </a:cxn>
                <a:cxn ang="0">
                  <a:pos x="360" y="15"/>
                </a:cxn>
                <a:cxn ang="0">
                  <a:pos x="444" y="123"/>
                </a:cxn>
              </a:cxnLst>
              <a:rect l="0" t="0" r="r" b="b"/>
              <a:pathLst>
                <a:path w="444" h="129">
                  <a:moveTo>
                    <a:pt x="0" y="129"/>
                  </a:moveTo>
                  <a:cubicBezTo>
                    <a:pt x="54" y="90"/>
                    <a:pt x="108" y="52"/>
                    <a:pt x="168" y="33"/>
                  </a:cubicBezTo>
                  <a:cubicBezTo>
                    <a:pt x="228" y="14"/>
                    <a:pt x="314" y="0"/>
                    <a:pt x="360" y="15"/>
                  </a:cubicBezTo>
                  <a:cubicBezTo>
                    <a:pt x="406" y="30"/>
                    <a:pt x="425" y="76"/>
                    <a:pt x="444" y="123"/>
                  </a:cubicBezTo>
                </a:path>
              </a:pathLst>
            </a:custGeom>
            <a:noFill/>
            <a:ln w="28575" cmpd="sng">
              <a:solidFill>
                <a:srgbClr val="0000FF"/>
              </a:solidFill>
              <a:round/>
              <a:headEnd type="none" w="med" len="med"/>
              <a:tailEnd type="arrow" w="med" len="med"/>
            </a:ln>
            <a:effectLst/>
          </p:spPr>
          <p:txBody>
            <a:bodyPr wrap="none" anchor="ctr"/>
            <a:lstStyle/>
            <a:p>
              <a:endParaRPr lang="en-US"/>
            </a:p>
          </p:txBody>
        </p:sp>
        <p:sp>
          <p:nvSpPr>
            <p:cNvPr id="17" name="Freeform 1041"/>
            <p:cNvSpPr>
              <a:spLocks/>
            </p:cNvSpPr>
            <p:nvPr/>
          </p:nvSpPr>
          <p:spPr bwMode="auto">
            <a:xfrm>
              <a:off x="2328" y="1320"/>
              <a:ext cx="120" cy="252"/>
            </a:xfrm>
            <a:custGeom>
              <a:avLst/>
              <a:gdLst/>
              <a:ahLst/>
              <a:cxnLst>
                <a:cxn ang="0">
                  <a:pos x="0" y="0"/>
                </a:cxn>
                <a:cxn ang="0">
                  <a:pos x="96" y="102"/>
                </a:cxn>
                <a:cxn ang="0">
                  <a:pos x="120" y="252"/>
                </a:cxn>
              </a:cxnLst>
              <a:rect l="0" t="0" r="r" b="b"/>
              <a:pathLst>
                <a:path w="120" h="252">
                  <a:moveTo>
                    <a:pt x="0" y="0"/>
                  </a:moveTo>
                  <a:cubicBezTo>
                    <a:pt x="38" y="30"/>
                    <a:pt x="76" y="60"/>
                    <a:pt x="96" y="102"/>
                  </a:cubicBezTo>
                  <a:cubicBezTo>
                    <a:pt x="116" y="144"/>
                    <a:pt x="118" y="198"/>
                    <a:pt x="120" y="252"/>
                  </a:cubicBezTo>
                </a:path>
              </a:pathLst>
            </a:custGeom>
            <a:noFill/>
            <a:ln w="28575" cmpd="sng">
              <a:solidFill>
                <a:srgbClr val="0000FF"/>
              </a:solidFill>
              <a:round/>
              <a:headEnd type="none" w="med" len="med"/>
              <a:tailEnd type="arrow" w="med" len="med"/>
            </a:ln>
            <a:effectLst/>
          </p:spPr>
          <p:txBody>
            <a:bodyPr wrap="none" anchor="ctr"/>
            <a:lstStyle/>
            <a:p>
              <a:endParaRPr lang="en-US"/>
            </a:p>
          </p:txBody>
        </p:sp>
        <p:sp>
          <p:nvSpPr>
            <p:cNvPr id="18" name="Line 1042"/>
            <p:cNvSpPr>
              <a:spLocks noChangeShapeType="1"/>
            </p:cNvSpPr>
            <p:nvPr/>
          </p:nvSpPr>
          <p:spPr bwMode="auto">
            <a:xfrm flipV="1">
              <a:off x="2604" y="1296"/>
              <a:ext cx="192" cy="156"/>
            </a:xfrm>
            <a:prstGeom prst="line">
              <a:avLst/>
            </a:prstGeom>
            <a:noFill/>
            <a:ln w="28575">
              <a:solidFill>
                <a:srgbClr val="0000FF"/>
              </a:solidFill>
              <a:round/>
              <a:headEnd/>
              <a:tailEnd type="arrow" w="med" len="med"/>
            </a:ln>
            <a:effectLst/>
          </p:spPr>
          <p:txBody>
            <a:bodyPr wrap="none" anchor="ctr"/>
            <a:lstStyle/>
            <a:p>
              <a:endParaRPr lang="en-US"/>
            </a:p>
          </p:txBody>
        </p:sp>
        <p:sp>
          <p:nvSpPr>
            <p:cNvPr id="19" name="Freeform 1043"/>
            <p:cNvSpPr>
              <a:spLocks/>
            </p:cNvSpPr>
            <p:nvPr/>
          </p:nvSpPr>
          <p:spPr bwMode="auto">
            <a:xfrm>
              <a:off x="3564" y="1284"/>
              <a:ext cx="143" cy="240"/>
            </a:xfrm>
            <a:custGeom>
              <a:avLst/>
              <a:gdLst/>
              <a:ahLst/>
              <a:cxnLst>
                <a:cxn ang="0">
                  <a:pos x="138" y="0"/>
                </a:cxn>
                <a:cxn ang="0">
                  <a:pos x="120" y="114"/>
                </a:cxn>
                <a:cxn ang="0">
                  <a:pos x="0" y="240"/>
                </a:cxn>
              </a:cxnLst>
              <a:rect l="0" t="0" r="r" b="b"/>
              <a:pathLst>
                <a:path w="143" h="240">
                  <a:moveTo>
                    <a:pt x="138" y="0"/>
                  </a:moveTo>
                  <a:cubicBezTo>
                    <a:pt x="140" y="37"/>
                    <a:pt x="143" y="74"/>
                    <a:pt x="120" y="114"/>
                  </a:cubicBezTo>
                  <a:cubicBezTo>
                    <a:pt x="97" y="154"/>
                    <a:pt x="48" y="197"/>
                    <a:pt x="0" y="240"/>
                  </a:cubicBezTo>
                </a:path>
              </a:pathLst>
            </a:custGeom>
            <a:noFill/>
            <a:ln w="28575" cmpd="sng">
              <a:solidFill>
                <a:srgbClr val="0000FF"/>
              </a:solidFill>
              <a:round/>
              <a:headEnd type="none" w="med" len="med"/>
              <a:tailEnd type="arrow" w="med" len="med"/>
            </a:ln>
            <a:effectLst/>
          </p:spPr>
          <p:txBody>
            <a:bodyPr wrap="none" anchor="ctr"/>
            <a:lstStyle/>
            <a:p>
              <a:endParaRPr lang="en-US"/>
            </a:p>
          </p:txBody>
        </p:sp>
        <p:sp>
          <p:nvSpPr>
            <p:cNvPr id="20" name="Freeform 1045"/>
            <p:cNvSpPr>
              <a:spLocks/>
            </p:cNvSpPr>
            <p:nvPr/>
          </p:nvSpPr>
          <p:spPr bwMode="auto">
            <a:xfrm>
              <a:off x="1968" y="1596"/>
              <a:ext cx="876" cy="341"/>
            </a:xfrm>
            <a:custGeom>
              <a:avLst/>
              <a:gdLst/>
              <a:ahLst/>
              <a:cxnLst>
                <a:cxn ang="0">
                  <a:pos x="876" y="18"/>
                </a:cxn>
                <a:cxn ang="0">
                  <a:pos x="774" y="210"/>
                </a:cxn>
                <a:cxn ang="0">
                  <a:pos x="432" y="330"/>
                </a:cxn>
                <a:cxn ang="0">
                  <a:pos x="198" y="276"/>
                </a:cxn>
                <a:cxn ang="0">
                  <a:pos x="0" y="0"/>
                </a:cxn>
              </a:cxnLst>
              <a:rect l="0" t="0" r="r" b="b"/>
              <a:pathLst>
                <a:path w="876" h="341">
                  <a:moveTo>
                    <a:pt x="876" y="18"/>
                  </a:moveTo>
                  <a:cubicBezTo>
                    <a:pt x="862" y="88"/>
                    <a:pt x="848" y="158"/>
                    <a:pt x="774" y="210"/>
                  </a:cubicBezTo>
                  <a:cubicBezTo>
                    <a:pt x="700" y="262"/>
                    <a:pt x="528" y="319"/>
                    <a:pt x="432" y="330"/>
                  </a:cubicBezTo>
                  <a:cubicBezTo>
                    <a:pt x="336" y="341"/>
                    <a:pt x="270" y="331"/>
                    <a:pt x="198" y="276"/>
                  </a:cubicBezTo>
                  <a:cubicBezTo>
                    <a:pt x="126" y="221"/>
                    <a:pt x="63" y="110"/>
                    <a:pt x="0" y="0"/>
                  </a:cubicBezTo>
                </a:path>
              </a:pathLst>
            </a:custGeom>
            <a:noFill/>
            <a:ln w="28575" cmpd="sng">
              <a:solidFill>
                <a:srgbClr val="0000FF"/>
              </a:solidFill>
              <a:round/>
              <a:headEnd type="none" w="med" len="med"/>
              <a:tailEnd type="arrow" w="med" len="med"/>
            </a:ln>
            <a:effectLst/>
          </p:spPr>
          <p:txBody>
            <a:bodyPr wrap="none" anchor="ctr"/>
            <a:lstStyle/>
            <a:p>
              <a:endParaRPr lang="en-US"/>
            </a:p>
          </p:txBody>
        </p:sp>
        <p:sp>
          <p:nvSpPr>
            <p:cNvPr id="21" name="Freeform 1046"/>
            <p:cNvSpPr>
              <a:spLocks/>
            </p:cNvSpPr>
            <p:nvPr/>
          </p:nvSpPr>
          <p:spPr bwMode="auto">
            <a:xfrm>
              <a:off x="1705" y="1314"/>
              <a:ext cx="95" cy="240"/>
            </a:xfrm>
            <a:custGeom>
              <a:avLst/>
              <a:gdLst/>
              <a:ahLst/>
              <a:cxnLst>
                <a:cxn ang="0">
                  <a:pos x="95" y="240"/>
                </a:cxn>
                <a:cxn ang="0">
                  <a:pos x="11" y="144"/>
                </a:cxn>
                <a:cxn ang="0">
                  <a:pos x="29" y="0"/>
                </a:cxn>
              </a:cxnLst>
              <a:rect l="0" t="0" r="r" b="b"/>
              <a:pathLst>
                <a:path w="95" h="240">
                  <a:moveTo>
                    <a:pt x="95" y="240"/>
                  </a:moveTo>
                  <a:cubicBezTo>
                    <a:pt x="58" y="212"/>
                    <a:pt x="22" y="184"/>
                    <a:pt x="11" y="144"/>
                  </a:cubicBezTo>
                  <a:cubicBezTo>
                    <a:pt x="0" y="104"/>
                    <a:pt x="14" y="52"/>
                    <a:pt x="29" y="0"/>
                  </a:cubicBezTo>
                </a:path>
              </a:pathLst>
            </a:custGeom>
            <a:noFill/>
            <a:ln w="28575" cmpd="sng">
              <a:solidFill>
                <a:srgbClr val="0000FF"/>
              </a:solidFill>
              <a:round/>
              <a:headEnd type="none" w="med" len="med"/>
              <a:tailEnd type="arrow" w="med" len="med"/>
            </a:ln>
            <a:effectLst/>
          </p:spPr>
          <p:txBody>
            <a:bodyPr wrap="none" anchor="ctr"/>
            <a:lstStyle/>
            <a:p>
              <a:endParaRPr lang="en-US"/>
            </a:p>
          </p:txBody>
        </p:sp>
      </p:grpSp>
    </p:spTree>
  </p:cSld>
  <p:clrMapOvr>
    <a:masterClrMapping/>
  </p:clrMapOvr>
  <p:transition advTm="49552"/>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Updates To Users Are </a:t>
            </a:r>
            <a:r>
              <a:rPr lang="en-US" dirty="0" err="1" smtClean="0"/>
              <a:t>Propogated</a:t>
            </a:r>
            <a:endParaRPr lang="en-US" dirty="0"/>
          </a:p>
        </p:txBody>
      </p:sp>
      <p:sp>
        <p:nvSpPr>
          <p:cNvPr id="3" name="Content Placeholder 2"/>
          <p:cNvSpPr>
            <a:spLocks noGrp="1"/>
          </p:cNvSpPr>
          <p:nvPr>
            <p:ph idx="1"/>
          </p:nvPr>
        </p:nvSpPr>
        <p:spPr/>
        <p:txBody>
          <a:bodyPr/>
          <a:lstStyle/>
          <a:p>
            <a:r>
              <a:rPr lang="en-US" dirty="0" smtClean="0"/>
              <a:t>A way to update users with the latest access information is needed. Updates happen in the following circumstances:</a:t>
            </a:r>
          </a:p>
          <a:p>
            <a:pPr lvl="1"/>
            <a:r>
              <a:rPr lang="en-US" dirty="0" smtClean="0"/>
              <a:t>When a user is reassigned to a different user agent proxy</a:t>
            </a:r>
          </a:p>
          <a:p>
            <a:pPr lvl="1"/>
            <a:r>
              <a:rPr lang="en-US" dirty="0" smtClean="0"/>
              <a:t>When the Group ID changes</a:t>
            </a:r>
          </a:p>
          <a:p>
            <a:pPr lvl="2"/>
            <a:r>
              <a:rPr lang="en-US" sz="1800" dirty="0" smtClean="0"/>
              <a:t>We can immediately update effected users about the change through their user agent proxy when it happens</a:t>
            </a:r>
          </a:p>
          <a:p>
            <a:r>
              <a:rPr lang="en-US" dirty="0" smtClean="0"/>
              <a:t>However, if the user misses an update, he has no way to gain access to the system. Either:</a:t>
            </a:r>
          </a:p>
          <a:p>
            <a:pPr lvl="1"/>
            <a:r>
              <a:rPr lang="en-US" dirty="0" smtClean="0"/>
              <a:t>He doesn’t know his current user key</a:t>
            </a:r>
          </a:p>
          <a:p>
            <a:pPr lvl="1"/>
            <a:r>
              <a:rPr lang="en-US" dirty="0" smtClean="0"/>
              <a:t>Or, he doesn’t know his current user agent proxy</a:t>
            </a:r>
          </a:p>
          <a:p>
            <a:pPr lvl="2"/>
            <a:r>
              <a:rPr lang="en-US" dirty="0" smtClean="0"/>
              <a:t>Thus he’s shut out!</a:t>
            </a:r>
          </a:p>
          <a:p>
            <a:r>
              <a:rPr lang="en-US" dirty="0" smtClean="0"/>
              <a:t>To solve this, we periodically broadcast current state to users</a:t>
            </a:r>
          </a:p>
          <a:p>
            <a:pPr lvl="1"/>
            <a:r>
              <a:rPr lang="en-US" dirty="0" smtClean="0"/>
              <a:t>Same mechanism used as with the immediate updates</a:t>
            </a:r>
          </a:p>
          <a:p>
            <a:r>
              <a:rPr lang="en-US" dirty="0" smtClean="0"/>
              <a:t>To authenticate that the updates are coming from cloud service, the cloud service encrypts the packets with its private key</a:t>
            </a:r>
          </a:p>
          <a:p>
            <a:pPr lvl="1"/>
            <a:r>
              <a:rPr lang="en-US" dirty="0" smtClean="0"/>
              <a:t>If a user can use cloud server’s public key to decrypt it, authentic</a:t>
            </a:r>
          </a:p>
          <a:p>
            <a:pPr lvl="1"/>
            <a:endParaRPr lang="en-US" dirty="0" smtClean="0"/>
          </a:p>
          <a:p>
            <a:pPr lvl="1"/>
            <a:endParaRPr lang="en-US" dirty="0" smtClean="0"/>
          </a:p>
          <a:p>
            <a:pPr lvl="2"/>
            <a:endParaRPr lang="en-US" dirty="0"/>
          </a:p>
        </p:txBody>
      </p:sp>
    </p:spTree>
  </p:cSld>
  <p:clrMapOvr>
    <a:masterClrMapping/>
  </p:clrMapOvr>
  <p:transition advTm="4955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Simulation and Experiment Design</a:t>
            </a:r>
            <a:endParaRPr lang="en-US" dirty="0">
              <a:latin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rPr>
              <a:t>Implement design in a high-level (abstract) simulation</a:t>
            </a:r>
          </a:p>
          <a:p>
            <a:pPr lvl="1"/>
            <a:r>
              <a:rPr lang="en-US" dirty="0" smtClean="0">
                <a:latin typeface="Calibri" pitchFamily="34" charset="0"/>
              </a:rPr>
              <a:t>Discrete-event simulation</a:t>
            </a:r>
          </a:p>
          <a:p>
            <a:r>
              <a:rPr lang="en-US" dirty="0" smtClean="0">
                <a:latin typeface="Calibri" pitchFamily="34" charset="0"/>
              </a:rPr>
              <a:t>Compare to </a:t>
            </a:r>
            <a:r>
              <a:rPr lang="en-US" b="1" dirty="0" smtClean="0">
                <a:latin typeface="Calibri" pitchFamily="34" charset="0"/>
              </a:rPr>
              <a:t>Proactive Server </a:t>
            </a:r>
            <a:r>
              <a:rPr lang="en-US" b="1" dirty="0" smtClean="0">
                <a:latin typeface="Calibri" pitchFamily="34" charset="0"/>
              </a:rPr>
              <a:t>Roaming</a:t>
            </a:r>
            <a:r>
              <a:rPr lang="en-US" dirty="0" smtClean="0">
                <a:latin typeface="Calibri" pitchFamily="34" charset="0"/>
              </a:rPr>
              <a:t> (physical)</a:t>
            </a:r>
            <a:endParaRPr lang="en-US" dirty="0" smtClean="0">
              <a:latin typeface="Calibri" pitchFamily="34" charset="0"/>
            </a:endParaRPr>
          </a:p>
          <a:p>
            <a:pPr lvl="1"/>
            <a:r>
              <a:rPr lang="en-US" dirty="0" smtClean="0">
                <a:latin typeface="Calibri" pitchFamily="34" charset="0"/>
              </a:rPr>
              <a:t>Clients trusted with secret keys </a:t>
            </a:r>
            <a:r>
              <a:rPr lang="en-US" dirty="0" smtClean="0">
                <a:latin typeface="Calibri" pitchFamily="34" charset="0"/>
              </a:rPr>
              <a:t>to let them predict (for a period of time) where </a:t>
            </a:r>
            <a:r>
              <a:rPr lang="en-US" dirty="0" smtClean="0">
                <a:latin typeface="Calibri" pitchFamily="34" charset="0"/>
              </a:rPr>
              <a:t>servers </a:t>
            </a:r>
            <a:r>
              <a:rPr lang="en-US" dirty="0" smtClean="0">
                <a:latin typeface="Calibri" pitchFamily="34" charset="0"/>
              </a:rPr>
              <a:t>will </a:t>
            </a:r>
            <a:r>
              <a:rPr lang="en-US" dirty="0" smtClean="0">
                <a:latin typeface="Calibri" pitchFamily="34" charset="0"/>
              </a:rPr>
              <a:t>(seemingly) </a:t>
            </a:r>
            <a:r>
              <a:rPr lang="en-US" dirty="0" smtClean="0">
                <a:latin typeface="Calibri" pitchFamily="34" charset="0"/>
              </a:rPr>
              <a:t>unpredictably </a:t>
            </a:r>
            <a:r>
              <a:rPr lang="en-US" dirty="0" smtClean="0">
                <a:latin typeface="Calibri" pitchFamily="34" charset="0"/>
              </a:rPr>
              <a:t>roam to</a:t>
            </a:r>
            <a:endParaRPr lang="en-US" dirty="0" smtClean="0">
              <a:latin typeface="Calibri" pitchFamily="34" charset="0"/>
            </a:endParaRPr>
          </a:p>
          <a:p>
            <a:r>
              <a:rPr lang="en-US" dirty="0" smtClean="0">
                <a:latin typeface="Calibri" pitchFamily="34" charset="0"/>
              </a:rPr>
              <a:t>Two experiments:</a:t>
            </a:r>
          </a:p>
          <a:p>
            <a:pPr lvl="1"/>
            <a:r>
              <a:rPr lang="en-US" dirty="0" smtClean="0">
                <a:latin typeface="Calibri" pitchFamily="34" charset="0"/>
              </a:rPr>
              <a:t>Performance analysis </a:t>
            </a:r>
            <a:r>
              <a:rPr lang="en-US" dirty="0" smtClean="0">
                <a:latin typeface="Calibri" pitchFamily="34" charset="0"/>
              </a:rPr>
              <a:t>w/attacks</a:t>
            </a:r>
          </a:p>
          <a:p>
            <a:pPr lvl="1"/>
            <a:r>
              <a:rPr lang="en-US" dirty="0" smtClean="0">
                <a:latin typeface="Calibri" pitchFamily="34" charset="0"/>
              </a:rPr>
              <a:t>Performance analysis w/out attacks</a:t>
            </a:r>
          </a:p>
          <a:p>
            <a:r>
              <a:rPr lang="en-US" dirty="0" smtClean="0">
                <a:latin typeface="Calibri" pitchFamily="34" charset="0"/>
              </a:rPr>
              <a:t>Experimental parameters…</a:t>
            </a:r>
          </a:p>
          <a:p>
            <a:pPr lvl="1"/>
            <a:r>
              <a:rPr lang="en-US" dirty="0" smtClean="0">
                <a:latin typeface="Calibri" pitchFamily="34" charset="0"/>
              </a:rPr>
              <a:t>Number of clients, attack traffic ramp-up delay, traffic distributions, number of servers, number of active servers, etc.</a:t>
            </a:r>
          </a:p>
          <a:p>
            <a:pPr lvl="1"/>
            <a:endParaRPr lang="en-US" dirty="0" smtClean="0">
              <a:latin typeface="Calibri" pitchFamily="34" charset="0"/>
            </a:endParaRPr>
          </a:p>
          <a:p>
            <a:r>
              <a:rPr lang="en-US" sz="2400" b="1" dirty="0" smtClean="0">
                <a:latin typeface="Calibri" pitchFamily="34" charset="0"/>
              </a:rPr>
              <a:t>Measures of interest…</a:t>
            </a:r>
          </a:p>
          <a:p>
            <a:pPr lvl="1"/>
            <a:r>
              <a:rPr lang="en-US" dirty="0" smtClean="0">
                <a:latin typeface="Calibri" pitchFamily="34" charset="0"/>
              </a:rPr>
              <a:t>Average </a:t>
            </a:r>
            <a:r>
              <a:rPr lang="en-US" dirty="0" smtClean="0">
                <a:latin typeface="Calibri" pitchFamily="34" charset="0"/>
              </a:rPr>
              <a:t>response time (for subscribed clients)</a:t>
            </a:r>
          </a:p>
          <a:p>
            <a:pPr lvl="1"/>
            <a:r>
              <a:rPr lang="en-US" dirty="0" smtClean="0">
                <a:latin typeface="Calibri" pitchFamily="34" charset="0"/>
              </a:rPr>
              <a:t>Total network traffic generated</a:t>
            </a:r>
            <a:endParaRPr lang="en-US" dirty="0" smtClean="0">
              <a:latin typeface="Calibri" pitchFamily="34" charset="0"/>
            </a:endParaRPr>
          </a:p>
          <a:p>
            <a:endParaRPr lang="en-US" dirty="0" smtClean="0">
              <a:latin typeface="Calibri" pitchFamily="34" charset="0"/>
            </a:endParaRPr>
          </a:p>
          <a:p>
            <a:pPr lvl="1"/>
            <a:endParaRPr lang="en-US" dirty="0" smtClean="0"/>
          </a:p>
          <a:p>
            <a:pPr lvl="1"/>
            <a:endParaRPr lang="en-US" dirty="0" smtClean="0">
              <a:latin typeface="Calibri" pitchFamily="34" charset="0"/>
            </a:endParaRPr>
          </a:p>
        </p:txBody>
      </p:sp>
    </p:spTree>
  </p:cSld>
  <p:clrMapOvr>
    <a:masterClrMapping/>
  </p:clrMapOvr>
  <p:transition advTm="4955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sz="9600" dirty="0" smtClean="0">
                <a:latin typeface="Calibri" pitchFamily="34" charset="0"/>
              </a:rPr>
              <a:t>		 Questions?</a:t>
            </a:r>
            <a:endParaRPr lang="en-US" sz="9600" dirty="0">
              <a:latin typeface="Calibri" pitchFamily="34" charset="0"/>
            </a:endParaRPr>
          </a:p>
        </p:txBody>
      </p:sp>
    </p:spTree>
  </p:cSld>
  <p:clrMapOvr>
    <a:masterClrMapping/>
  </p:clrMapOvr>
  <p:transition advTm="49552"/>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457200"/>
            <a:ext cx="8153400" cy="685800"/>
          </a:xfrm>
        </p:spPr>
        <p:txBody>
          <a:bodyPr/>
          <a:lstStyle/>
          <a:p>
            <a:r>
              <a:rPr lang="en-US" dirty="0" smtClean="0">
                <a:latin typeface="Calibri" pitchFamily="34" charset="0"/>
              </a:rPr>
              <a:t>What is a Denial of Service (</a:t>
            </a:r>
            <a:r>
              <a:rPr lang="en-US" dirty="0" err="1" smtClean="0">
                <a:latin typeface="Calibri" pitchFamily="34" charset="0"/>
              </a:rPr>
              <a:t>DoS</a:t>
            </a:r>
            <a:r>
              <a:rPr lang="en-US" dirty="0" smtClean="0">
                <a:latin typeface="Calibri" pitchFamily="34" charset="0"/>
              </a:rPr>
              <a:t>) attack?</a:t>
            </a:r>
            <a:endParaRPr lang="en-US" dirty="0"/>
          </a:p>
        </p:txBody>
      </p:sp>
      <p:sp>
        <p:nvSpPr>
          <p:cNvPr id="7" name="Content Placeholder 6"/>
          <p:cNvSpPr>
            <a:spLocks noGrp="1"/>
          </p:cNvSpPr>
          <p:nvPr>
            <p:ph idx="1"/>
          </p:nvPr>
        </p:nvSpPr>
        <p:spPr>
          <a:xfrm>
            <a:off x="457200" y="1143001"/>
            <a:ext cx="8229600" cy="1219200"/>
          </a:xfrm>
        </p:spPr>
        <p:txBody>
          <a:bodyPr/>
          <a:lstStyle/>
          <a:p>
            <a:pPr algn="just">
              <a:defRPr/>
            </a:pPr>
            <a:r>
              <a:rPr lang="en-US" sz="2200" dirty="0" smtClean="0">
                <a:latin typeface="Calibri" pitchFamily="34" charset="0"/>
                <a:cs typeface="Arial" charset="0"/>
              </a:rPr>
              <a:t>Definition:</a:t>
            </a:r>
          </a:p>
          <a:p>
            <a:pPr lvl="1" algn="just">
              <a:defRPr/>
            </a:pPr>
            <a:r>
              <a:rPr lang="en-US" dirty="0" smtClean="0">
                <a:latin typeface="Calibri" pitchFamily="34" charset="0"/>
                <a:cs typeface="Arial" charset="0"/>
              </a:rPr>
              <a:t>A DoS attack is an attempt to make a network resource unavailable to </a:t>
            </a:r>
            <a:r>
              <a:rPr lang="en-US" dirty="0" smtClean="0">
                <a:latin typeface="Calibri" pitchFamily="34" charset="0"/>
                <a:cs typeface="Arial" charset="0"/>
              </a:rPr>
              <a:t>its intended users</a:t>
            </a:r>
            <a:endParaRPr lang="en-US" dirty="0" smtClean="0">
              <a:latin typeface="Calibri" pitchFamily="34" charset="0"/>
              <a:cs typeface="Arial" charset="0"/>
            </a:endParaRPr>
          </a:p>
          <a:p>
            <a:pPr algn="just">
              <a:defRPr/>
            </a:pPr>
            <a:r>
              <a:rPr lang="en-US" sz="2200" dirty="0" smtClean="0">
                <a:latin typeface="Calibri" pitchFamily="34" charset="0"/>
                <a:cs typeface="Arial" charset="0"/>
              </a:rPr>
              <a:t>What makes a DoS possible?</a:t>
            </a:r>
          </a:p>
          <a:p>
            <a:pPr lvl="1" algn="just">
              <a:defRPr/>
            </a:pPr>
            <a:r>
              <a:rPr lang="en-US" sz="2000" dirty="0" smtClean="0">
                <a:latin typeface="Calibri" pitchFamily="34" charset="0"/>
                <a:cs typeface="Arial" charset="0"/>
              </a:rPr>
              <a:t>Hosts have limited control over which packets they receive</a:t>
            </a:r>
          </a:p>
          <a:p>
            <a:pPr lvl="2" algn="just">
              <a:defRPr/>
            </a:pPr>
            <a:r>
              <a:rPr lang="en-US" sz="1800" dirty="0" smtClean="0">
                <a:latin typeface="Calibri" pitchFamily="34" charset="0"/>
                <a:cs typeface="Arial" charset="0"/>
              </a:rPr>
              <a:t>Intelligence resides at the end-points</a:t>
            </a:r>
          </a:p>
          <a:p>
            <a:pPr algn="just">
              <a:defRPr/>
            </a:pPr>
            <a:r>
              <a:rPr lang="en-US" sz="2200" dirty="0" smtClean="0">
                <a:latin typeface="Calibri" pitchFamily="34" charset="0"/>
                <a:cs typeface="Arial" charset="0"/>
              </a:rPr>
              <a:t>Types of </a:t>
            </a:r>
            <a:r>
              <a:rPr lang="en-US" sz="2200" dirty="0" err="1" smtClean="0">
                <a:latin typeface="Calibri" pitchFamily="34" charset="0"/>
                <a:cs typeface="Arial" charset="0"/>
              </a:rPr>
              <a:t>DoS</a:t>
            </a:r>
            <a:r>
              <a:rPr lang="en-US" sz="2200" dirty="0" smtClean="0">
                <a:latin typeface="Calibri" pitchFamily="34" charset="0"/>
                <a:cs typeface="Arial" charset="0"/>
              </a:rPr>
              <a:t> attacks</a:t>
            </a:r>
          </a:p>
          <a:p>
            <a:pPr lvl="1"/>
            <a:r>
              <a:rPr lang="en-US" sz="2000" dirty="0" smtClean="0">
                <a:latin typeface="Calibri" pitchFamily="34" charset="0"/>
              </a:rPr>
              <a:t>Take </a:t>
            </a:r>
            <a:r>
              <a:rPr lang="en-US" sz="2000" dirty="0">
                <a:latin typeface="Calibri" pitchFamily="34" charset="0"/>
              </a:rPr>
              <a:t>advantage of protocol / implementation vulnerabilities</a:t>
            </a:r>
          </a:p>
          <a:p>
            <a:pPr lvl="2"/>
            <a:r>
              <a:rPr lang="en-US" sz="1800" dirty="0">
                <a:latin typeface="Calibri" pitchFamily="34" charset="0"/>
              </a:rPr>
              <a:t>ICMP floods, SYN floods</a:t>
            </a:r>
          </a:p>
          <a:p>
            <a:pPr lvl="1"/>
            <a:r>
              <a:rPr lang="en-US" sz="2000" dirty="0">
                <a:latin typeface="Calibri" pitchFamily="34" charset="0"/>
              </a:rPr>
              <a:t>Brute force packet flooding </a:t>
            </a:r>
            <a:r>
              <a:rPr lang="en-US" sz="2000" dirty="0">
                <a:solidFill>
                  <a:srgbClr val="FF0000"/>
                </a:solidFill>
                <a:latin typeface="Calibri" pitchFamily="34" charset="0"/>
              </a:rPr>
              <a:t>*** THIS IS OUR FOCUS ***</a:t>
            </a:r>
          </a:p>
          <a:p>
            <a:pPr lvl="2"/>
            <a:r>
              <a:rPr lang="en-US" sz="1800" dirty="0">
                <a:latin typeface="Calibri" pitchFamily="34" charset="0"/>
              </a:rPr>
              <a:t>Just send a bunch of packets to overwhelm </a:t>
            </a:r>
            <a:r>
              <a:rPr lang="en-US" sz="1800" dirty="0" smtClean="0">
                <a:latin typeface="Calibri" pitchFamily="34" charset="0"/>
              </a:rPr>
              <a:t>victims</a:t>
            </a:r>
            <a:endParaRPr lang="en-US" sz="1800" dirty="0">
              <a:latin typeface="Calibri" pitchFamily="34" charset="0"/>
            </a:endParaRPr>
          </a:p>
          <a:p>
            <a:pPr lvl="2"/>
            <a:r>
              <a:rPr lang="en-US" sz="1800" dirty="0" smtClean="0">
                <a:latin typeface="Calibri" pitchFamily="34" charset="0"/>
              </a:rPr>
              <a:t>Amplify effectiveness by recruiting a lot of help</a:t>
            </a:r>
            <a:endParaRPr lang="en-US" sz="1800" dirty="0">
              <a:latin typeface="Calibri" pitchFamily="34" charset="0"/>
            </a:endParaRPr>
          </a:p>
          <a:p>
            <a:pPr lvl="2"/>
            <a:r>
              <a:rPr lang="en-US" sz="1800" dirty="0" smtClean="0">
                <a:latin typeface="Calibri" pitchFamily="34" charset="0"/>
              </a:rPr>
              <a:t>Difficult </a:t>
            </a:r>
            <a:r>
              <a:rPr lang="en-US" sz="1800" dirty="0">
                <a:latin typeface="Calibri" pitchFamily="34" charset="0"/>
              </a:rPr>
              <a:t>to distinguish from legitimate traffic</a:t>
            </a:r>
          </a:p>
          <a:p>
            <a:pPr lvl="3"/>
            <a:r>
              <a:rPr lang="en-US" dirty="0">
                <a:solidFill>
                  <a:srgbClr val="FF0000"/>
                </a:solidFill>
                <a:latin typeface="Calibri" pitchFamily="34" charset="0"/>
              </a:rPr>
              <a:t>Often only </a:t>
            </a:r>
            <a:r>
              <a:rPr lang="en-US" i="1" dirty="0">
                <a:solidFill>
                  <a:srgbClr val="FF0000"/>
                </a:solidFill>
                <a:latin typeface="Calibri" pitchFamily="34" charset="0"/>
              </a:rPr>
              <a:t>intent</a:t>
            </a:r>
            <a:r>
              <a:rPr lang="en-US" dirty="0">
                <a:solidFill>
                  <a:srgbClr val="FF0000"/>
                </a:solidFill>
                <a:latin typeface="Calibri" pitchFamily="34" charset="0"/>
              </a:rPr>
              <a:t> is different</a:t>
            </a:r>
            <a:r>
              <a:rPr lang="en-US" dirty="0" smtClean="0">
                <a:solidFill>
                  <a:srgbClr val="FF0000"/>
                </a:solidFill>
                <a:latin typeface="Calibri" pitchFamily="34" charset="0"/>
              </a:rPr>
              <a:t>!</a:t>
            </a:r>
            <a:endParaRPr lang="en-US" dirty="0">
              <a:solidFill>
                <a:srgbClr val="FF0000"/>
              </a:solidFill>
              <a:latin typeface="Calibri" pitchFamily="34" charset="0"/>
            </a:endParaRPr>
          </a:p>
        </p:txBody>
      </p:sp>
    </p:spTree>
    <p:custDataLst>
      <p:tags r:id="rId1"/>
    </p:custDataLst>
  </p:cSld>
  <p:clrMapOvr>
    <a:masterClrMapping/>
  </p:clrMapOvr>
  <p:transition advTm="4955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alibri" pitchFamily="34" charset="0"/>
              </a:rPr>
              <a:t>DoS</a:t>
            </a:r>
            <a:r>
              <a:rPr lang="en-US" dirty="0" smtClean="0">
                <a:latin typeface="Calibri" pitchFamily="34" charset="0"/>
              </a:rPr>
              <a:t> Is A Serious Problem</a:t>
            </a:r>
            <a:endParaRPr lang="en-US" dirty="0">
              <a:latin typeface="Calibri" pitchFamily="34" charset="0"/>
            </a:endParaRPr>
          </a:p>
        </p:txBody>
      </p:sp>
      <p:sp>
        <p:nvSpPr>
          <p:cNvPr id="3" name="Content Placeholder 2"/>
          <p:cNvSpPr>
            <a:spLocks noGrp="1"/>
          </p:cNvSpPr>
          <p:nvPr>
            <p:ph idx="1"/>
          </p:nvPr>
        </p:nvSpPr>
        <p:spPr/>
        <p:txBody>
          <a:bodyPr/>
          <a:lstStyle/>
          <a:p>
            <a:r>
              <a:rPr lang="en-US" sz="2200" dirty="0" smtClean="0">
                <a:latin typeface="Calibri" pitchFamily="34" charset="0"/>
              </a:rPr>
              <a:t>People increasingly dependent on the Internet</a:t>
            </a:r>
          </a:p>
          <a:p>
            <a:r>
              <a:rPr lang="en-US" sz="2200" dirty="0" smtClean="0">
                <a:latin typeface="Calibri" pitchFamily="34" charset="0"/>
              </a:rPr>
              <a:t>Major incentive for attack capability</a:t>
            </a:r>
          </a:p>
          <a:p>
            <a:pPr lvl="1"/>
            <a:r>
              <a:rPr lang="en-US" sz="2000" dirty="0" smtClean="0">
                <a:latin typeface="Calibri" pitchFamily="34" charset="0"/>
              </a:rPr>
              <a:t>Extortion (pay us or suffer the consequences)</a:t>
            </a:r>
          </a:p>
          <a:p>
            <a:pPr lvl="1"/>
            <a:r>
              <a:rPr lang="en-US" sz="2000" dirty="0" smtClean="0">
                <a:latin typeface="Calibri" pitchFamily="34" charset="0"/>
              </a:rPr>
              <a:t>Terrorism, harming competitors, prestige…</a:t>
            </a:r>
          </a:p>
          <a:p>
            <a:r>
              <a:rPr lang="en-US" sz="2200" dirty="0" err="1" smtClean="0">
                <a:latin typeface="Calibri" pitchFamily="34" charset="0"/>
              </a:rPr>
              <a:t>DoS</a:t>
            </a:r>
            <a:r>
              <a:rPr lang="en-US" sz="2200" dirty="0" smtClean="0">
                <a:latin typeface="Calibri" pitchFamily="34" charset="0"/>
              </a:rPr>
              <a:t> attacks are often preferred method of attack</a:t>
            </a:r>
          </a:p>
          <a:p>
            <a:pPr lvl="1"/>
            <a:r>
              <a:rPr lang="en-US" sz="2000" dirty="0" smtClean="0">
                <a:latin typeface="Calibri" pitchFamily="34" charset="0"/>
              </a:rPr>
              <a:t>Simple</a:t>
            </a:r>
          </a:p>
          <a:p>
            <a:pPr lvl="2"/>
            <a:r>
              <a:rPr lang="en-US" sz="1800" dirty="0" smtClean="0">
                <a:latin typeface="Calibri" pitchFamily="34" charset="0"/>
              </a:rPr>
              <a:t>recruit a lot of machines and flood service</a:t>
            </a:r>
          </a:p>
          <a:p>
            <a:pPr lvl="1"/>
            <a:r>
              <a:rPr lang="en-US" sz="2000" dirty="0" smtClean="0">
                <a:latin typeface="Calibri" pitchFamily="34" charset="0"/>
              </a:rPr>
              <a:t>Works</a:t>
            </a:r>
          </a:p>
          <a:p>
            <a:pPr lvl="2"/>
            <a:r>
              <a:rPr lang="en-US" sz="1800" dirty="0" smtClean="0">
                <a:latin typeface="Calibri" pitchFamily="34" charset="0"/>
              </a:rPr>
              <a:t>given enough attackers, any Internet service vulnerable</a:t>
            </a:r>
          </a:p>
          <a:p>
            <a:pPr lvl="1"/>
            <a:r>
              <a:rPr lang="en-US" sz="2000" dirty="0" smtClean="0">
                <a:latin typeface="Calibri" pitchFamily="34" charset="0"/>
              </a:rPr>
              <a:t>Cheap </a:t>
            </a:r>
            <a:r>
              <a:rPr lang="en-US" sz="2000" dirty="0" smtClean="0">
                <a:latin typeface="Calibri" pitchFamily="34" charset="0"/>
              </a:rPr>
              <a:t>and </a:t>
            </a:r>
            <a:r>
              <a:rPr lang="en-US" sz="2000" dirty="0" smtClean="0">
                <a:latin typeface="Calibri" pitchFamily="34" charset="0"/>
              </a:rPr>
              <a:t>safe</a:t>
            </a:r>
          </a:p>
          <a:p>
            <a:pPr lvl="2"/>
            <a:r>
              <a:rPr lang="en-US" sz="1800" dirty="0" smtClean="0">
                <a:latin typeface="Calibri" pitchFamily="34" charset="0"/>
              </a:rPr>
              <a:t>automatically hijack/recruit machines (botnets)</a:t>
            </a:r>
          </a:p>
          <a:p>
            <a:pPr lvl="2"/>
            <a:r>
              <a:rPr lang="en-US" sz="1800" dirty="0" smtClean="0">
                <a:latin typeface="Calibri" pitchFamily="34" charset="0"/>
              </a:rPr>
              <a:t>IP spoofing, showing intent, etc</a:t>
            </a:r>
            <a:r>
              <a:rPr lang="en-US" dirty="0" smtClean="0">
                <a:latin typeface="Calibri" pitchFamily="34" charset="0"/>
              </a:rPr>
              <a:t>.</a:t>
            </a:r>
          </a:p>
          <a:p>
            <a:pPr lvl="1"/>
            <a:r>
              <a:rPr lang="en-US" sz="2000" dirty="0" smtClean="0">
                <a:latin typeface="Calibri" pitchFamily="34" charset="0"/>
              </a:rPr>
              <a:t>Arguably even legitimate!</a:t>
            </a:r>
          </a:p>
          <a:p>
            <a:pPr lvl="2"/>
            <a:r>
              <a:rPr lang="en-US" sz="1800" dirty="0" smtClean="0">
                <a:latin typeface="Calibri" pitchFamily="34" charset="0"/>
              </a:rPr>
              <a:t>Virtual protests?</a:t>
            </a:r>
          </a:p>
          <a:p>
            <a:pPr lvl="2"/>
            <a:endParaRPr lang="en-US" dirty="0" smtClean="0">
              <a:latin typeface="Calibri" pitchFamily="34" charset="0"/>
            </a:endParaRPr>
          </a:p>
        </p:txBody>
      </p:sp>
    </p:spTree>
  </p:cSld>
  <p:clrMapOvr>
    <a:masterClrMapping/>
  </p:clrMapOvr>
  <p:transition advTm="49552"/>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Problems With Existing Solutions</a:t>
            </a:r>
            <a:endParaRPr lang="en-US" dirty="0">
              <a:latin typeface="Calibri" pitchFamily="34" charset="0"/>
            </a:endParaRPr>
          </a:p>
        </p:txBody>
      </p:sp>
      <p:sp>
        <p:nvSpPr>
          <p:cNvPr id="3" name="Content Placeholder 2"/>
          <p:cNvSpPr>
            <a:spLocks noGrp="1"/>
          </p:cNvSpPr>
          <p:nvPr>
            <p:ph idx="1"/>
          </p:nvPr>
        </p:nvSpPr>
        <p:spPr/>
        <p:txBody>
          <a:bodyPr/>
          <a:lstStyle/>
          <a:p>
            <a:r>
              <a:rPr lang="en-US" sz="2200" dirty="0" smtClean="0">
                <a:latin typeface="Calibri" pitchFamily="34" charset="0"/>
              </a:rPr>
              <a:t>Unpredictably migrate servers:</a:t>
            </a:r>
            <a:endParaRPr lang="en-US" dirty="0" smtClean="0">
              <a:latin typeface="Calibri" pitchFamily="34" charset="0"/>
            </a:endParaRPr>
          </a:p>
          <a:p>
            <a:pPr lvl="1"/>
            <a:r>
              <a:rPr lang="en-US" sz="2000" dirty="0" smtClean="0">
                <a:latin typeface="Calibri" pitchFamily="34" charset="0"/>
              </a:rPr>
              <a:t>Physically </a:t>
            </a:r>
            <a:r>
              <a:rPr lang="en-US" sz="2000" dirty="0" smtClean="0">
                <a:latin typeface="Calibri" pitchFamily="34" charset="0"/>
              </a:rPr>
              <a:t>migrate </a:t>
            </a:r>
            <a:r>
              <a:rPr lang="en-US" sz="2000" dirty="0" smtClean="0">
                <a:latin typeface="Calibri" pitchFamily="34" charset="0"/>
              </a:rPr>
              <a:t>servers</a:t>
            </a:r>
          </a:p>
          <a:p>
            <a:pPr lvl="2"/>
            <a:r>
              <a:rPr lang="en-US" sz="1800" dirty="0" smtClean="0">
                <a:latin typeface="Calibri" pitchFamily="34" charset="0"/>
              </a:rPr>
              <a:t>Must </a:t>
            </a:r>
            <a:r>
              <a:rPr lang="en-US" sz="1800" dirty="0" smtClean="0">
                <a:latin typeface="Calibri" pitchFamily="34" charset="0"/>
              </a:rPr>
              <a:t>keep servers consistent</a:t>
            </a:r>
          </a:p>
          <a:p>
            <a:pPr lvl="3"/>
            <a:r>
              <a:rPr lang="en-US" sz="1800" dirty="0" smtClean="0">
                <a:latin typeface="Calibri" pitchFamily="34" charset="0"/>
              </a:rPr>
              <a:t>Synchronization can be expensive</a:t>
            </a:r>
          </a:p>
          <a:p>
            <a:pPr lvl="2"/>
            <a:r>
              <a:rPr lang="en-US" sz="1800" dirty="0" smtClean="0">
                <a:latin typeface="Calibri" pitchFamily="34" charset="0"/>
              </a:rPr>
              <a:t>Does </a:t>
            </a:r>
            <a:r>
              <a:rPr lang="en-US" sz="1800" dirty="0" smtClean="0">
                <a:latin typeface="Calibri" pitchFamily="34" charset="0"/>
              </a:rPr>
              <a:t>not handle </a:t>
            </a:r>
            <a:r>
              <a:rPr lang="en-US" sz="1800" dirty="0" smtClean="0">
                <a:latin typeface="Calibri" pitchFamily="34" charset="0"/>
              </a:rPr>
              <a:t>untrustworthy (e.g., hijacked) </a:t>
            </a:r>
            <a:r>
              <a:rPr lang="en-US" sz="1800" dirty="0" smtClean="0">
                <a:latin typeface="Calibri" pitchFamily="34" charset="0"/>
              </a:rPr>
              <a:t>clients</a:t>
            </a:r>
            <a:endParaRPr lang="en-US" sz="1800" dirty="0" smtClean="0">
              <a:latin typeface="Calibri" pitchFamily="34" charset="0"/>
            </a:endParaRPr>
          </a:p>
          <a:p>
            <a:pPr lvl="3"/>
            <a:r>
              <a:rPr lang="en-US" sz="1800" dirty="0" smtClean="0">
                <a:latin typeface="Calibri" pitchFamily="34" charset="0"/>
              </a:rPr>
              <a:t>Servers may migrate unpredictably to thwart attackers, but hijacked </a:t>
            </a:r>
            <a:r>
              <a:rPr lang="en-US" sz="1800" dirty="0" smtClean="0">
                <a:latin typeface="Calibri" pitchFamily="34" charset="0"/>
              </a:rPr>
              <a:t>clients are told </a:t>
            </a:r>
            <a:r>
              <a:rPr lang="en-US" sz="1800" dirty="0" smtClean="0">
                <a:latin typeface="Calibri" pitchFamily="34" charset="0"/>
              </a:rPr>
              <a:t>where they migrate </a:t>
            </a:r>
            <a:r>
              <a:rPr lang="en-US" sz="1800" dirty="0" smtClean="0">
                <a:latin typeface="Calibri" pitchFamily="34" charset="0"/>
              </a:rPr>
              <a:t>to</a:t>
            </a:r>
            <a:br>
              <a:rPr lang="en-US" sz="1800" dirty="0" smtClean="0">
                <a:latin typeface="Calibri" pitchFamily="34" charset="0"/>
              </a:rPr>
            </a:br>
            <a:endParaRPr lang="en-US" sz="1600" dirty="0" smtClean="0">
              <a:latin typeface="Calibri" pitchFamily="34" charset="0"/>
            </a:endParaRPr>
          </a:p>
          <a:p>
            <a:pPr lvl="1"/>
            <a:r>
              <a:rPr lang="en-US" sz="2000" dirty="0" smtClean="0">
                <a:latin typeface="Calibri" pitchFamily="34" charset="0"/>
              </a:rPr>
              <a:t>Logically migrate the </a:t>
            </a:r>
            <a:r>
              <a:rPr lang="en-US" sz="2000" dirty="0" smtClean="0">
                <a:latin typeface="Calibri" pitchFamily="34" charset="0"/>
              </a:rPr>
              <a:t>servers</a:t>
            </a:r>
          </a:p>
          <a:p>
            <a:pPr lvl="2"/>
            <a:r>
              <a:rPr lang="en-US" sz="1800" dirty="0" smtClean="0">
                <a:latin typeface="Calibri" pitchFamily="34" charset="0"/>
              </a:rPr>
              <a:t>Change “logical” location -- IP address</a:t>
            </a:r>
          </a:p>
          <a:p>
            <a:pPr lvl="3"/>
            <a:r>
              <a:rPr lang="en-US" sz="1800" dirty="0" smtClean="0">
                <a:latin typeface="Calibri" pitchFamily="34" charset="0"/>
              </a:rPr>
              <a:t>Don’t </a:t>
            </a:r>
            <a:r>
              <a:rPr lang="en-US" sz="1800" dirty="0" smtClean="0">
                <a:latin typeface="Calibri" pitchFamily="34" charset="0"/>
              </a:rPr>
              <a:t>physically migrate </a:t>
            </a:r>
            <a:r>
              <a:rPr lang="en-US" sz="1800" dirty="0" smtClean="0">
                <a:latin typeface="Calibri" pitchFamily="34" charset="0"/>
              </a:rPr>
              <a:t>server</a:t>
            </a:r>
          </a:p>
          <a:p>
            <a:pPr lvl="3"/>
            <a:r>
              <a:rPr lang="en-US" sz="1800" dirty="0" smtClean="0">
                <a:latin typeface="Calibri" pitchFamily="34" charset="0"/>
              </a:rPr>
              <a:t>No synchronization overhead</a:t>
            </a:r>
          </a:p>
          <a:p>
            <a:pPr lvl="2"/>
            <a:r>
              <a:rPr lang="en-US" sz="1800" dirty="0" smtClean="0">
                <a:latin typeface="Calibri" pitchFamily="34" charset="0"/>
              </a:rPr>
              <a:t>Still doesn’t handle untrustworthy clients</a:t>
            </a:r>
            <a:endParaRPr lang="en-US" sz="1800" dirty="0" smtClean="0">
              <a:latin typeface="Calibri" pitchFamily="34" charset="0"/>
            </a:endParaRPr>
          </a:p>
          <a:p>
            <a:pPr lvl="2"/>
            <a:r>
              <a:rPr lang="en-US" sz="1800" dirty="0" smtClean="0">
                <a:latin typeface="Calibri" pitchFamily="34" charset="0"/>
              </a:rPr>
              <a:t>Attackers </a:t>
            </a:r>
            <a:r>
              <a:rPr lang="en-US" sz="1800" dirty="0" smtClean="0">
                <a:latin typeface="Calibri" pitchFamily="34" charset="0"/>
              </a:rPr>
              <a:t>can </a:t>
            </a:r>
            <a:r>
              <a:rPr lang="en-US" sz="1800" dirty="0" smtClean="0">
                <a:latin typeface="Calibri" pitchFamily="34" charset="0"/>
              </a:rPr>
              <a:t>effectively target </a:t>
            </a:r>
            <a:r>
              <a:rPr lang="en-US" sz="1800" dirty="0" smtClean="0">
                <a:latin typeface="Calibri" pitchFamily="34" charset="0"/>
              </a:rPr>
              <a:t>network </a:t>
            </a:r>
            <a:r>
              <a:rPr lang="en-US" sz="1800" dirty="0" smtClean="0">
                <a:latin typeface="Calibri" pitchFamily="34" charset="0"/>
              </a:rPr>
              <a:t>domain or </a:t>
            </a:r>
            <a:r>
              <a:rPr lang="en-US" sz="1800" dirty="0" smtClean="0">
                <a:latin typeface="Calibri" pitchFamily="34" charset="0"/>
              </a:rPr>
              <a:t>upstream </a:t>
            </a:r>
            <a:r>
              <a:rPr lang="en-US" sz="1800" dirty="0" smtClean="0">
                <a:latin typeface="Calibri" pitchFamily="34" charset="0"/>
              </a:rPr>
              <a:t>nodes</a:t>
            </a:r>
          </a:p>
          <a:p>
            <a:pPr lvl="3"/>
            <a:r>
              <a:rPr lang="en-US" sz="1800" dirty="0" smtClean="0">
                <a:latin typeface="Calibri" pitchFamily="34" charset="0"/>
              </a:rPr>
              <a:t>Server doesn’t change location</a:t>
            </a:r>
            <a:endParaRPr lang="en-US" sz="1800" dirty="0" smtClean="0">
              <a:latin typeface="Calibri" pitchFamily="34" charset="0"/>
            </a:endParaRPr>
          </a:p>
        </p:txBody>
      </p:sp>
    </p:spTree>
  </p:cSld>
  <p:clrMapOvr>
    <a:masterClrMapping/>
  </p:clrMapOvr>
  <p:transition advTm="49552"/>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Problems with Existing Overlay Networks</a:t>
            </a:r>
            <a:endParaRPr lang="en-US" dirty="0">
              <a:latin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rPr>
              <a:t>Migrate </a:t>
            </a:r>
            <a:r>
              <a:rPr lang="en-US" dirty="0">
                <a:latin typeface="Calibri" pitchFamily="34" charset="0"/>
              </a:rPr>
              <a:t>overlay nodes </a:t>
            </a:r>
            <a:r>
              <a:rPr lang="en-US" dirty="0" smtClean="0">
                <a:latin typeface="Calibri" pitchFamily="34" charset="0"/>
              </a:rPr>
              <a:t>instead to address trade-off problem between physical and logical </a:t>
            </a:r>
            <a:r>
              <a:rPr lang="en-US" dirty="0" smtClean="0">
                <a:latin typeface="Calibri" pitchFamily="34" charset="0"/>
              </a:rPr>
              <a:t>migrations</a:t>
            </a:r>
          </a:p>
          <a:p>
            <a:endParaRPr lang="en-US" dirty="0" smtClean="0">
              <a:latin typeface="Calibri" pitchFamily="34" charset="0"/>
            </a:endParaRPr>
          </a:p>
          <a:p>
            <a:r>
              <a:rPr lang="en-US" dirty="0" smtClean="0">
                <a:latin typeface="Calibri" pitchFamily="34" charset="0"/>
              </a:rPr>
              <a:t>Overlay networks mitigate DoS </a:t>
            </a:r>
            <a:r>
              <a:rPr lang="en-US" dirty="0" smtClean="0">
                <a:latin typeface="Calibri" pitchFamily="34" charset="0"/>
              </a:rPr>
              <a:t>attacks by either:</a:t>
            </a:r>
          </a:p>
          <a:p>
            <a:pPr lvl="1"/>
            <a:r>
              <a:rPr lang="en-US" dirty="0" smtClean="0">
                <a:latin typeface="Calibri" pitchFamily="34" charset="0"/>
              </a:rPr>
              <a:t>Hiding the servers </a:t>
            </a:r>
            <a:r>
              <a:rPr lang="en-US" dirty="0" smtClean="0">
                <a:latin typeface="Calibri" pitchFamily="34" charset="0"/>
              </a:rPr>
              <a:t>inside of a “secret” </a:t>
            </a:r>
            <a:r>
              <a:rPr lang="en-US" dirty="0" smtClean="0">
                <a:latin typeface="Calibri" pitchFamily="34" charset="0"/>
              </a:rPr>
              <a:t>network</a:t>
            </a:r>
          </a:p>
          <a:p>
            <a:pPr lvl="1"/>
            <a:r>
              <a:rPr lang="en-US" dirty="0" smtClean="0">
                <a:latin typeface="Calibri" pitchFamily="34" charset="0"/>
              </a:rPr>
              <a:t>Requiring packets sent to servers to go through particular upstream nodes which are controlled by them</a:t>
            </a:r>
          </a:p>
          <a:p>
            <a:pPr lvl="2"/>
            <a:r>
              <a:rPr lang="en-US" sz="1600" dirty="0" smtClean="0">
                <a:latin typeface="Calibri" pitchFamily="34" charset="0"/>
              </a:rPr>
              <a:t>You can use techniques which require a lot of coordination from upstream nodes</a:t>
            </a:r>
          </a:p>
          <a:p>
            <a:pPr lvl="2"/>
            <a:endParaRPr lang="en-US" sz="1600" dirty="0" smtClean="0">
              <a:latin typeface="Calibri" pitchFamily="34" charset="0"/>
            </a:endParaRPr>
          </a:p>
          <a:p>
            <a:r>
              <a:rPr lang="en-US" dirty="0" smtClean="0">
                <a:latin typeface="Calibri" pitchFamily="34" charset="0"/>
              </a:rPr>
              <a:t>Weak points</a:t>
            </a:r>
          </a:p>
          <a:p>
            <a:pPr lvl="1"/>
            <a:r>
              <a:rPr lang="en-US" dirty="0" smtClean="0">
                <a:latin typeface="Calibri" pitchFamily="34" charset="0"/>
              </a:rPr>
              <a:t>Publicized </a:t>
            </a:r>
            <a:r>
              <a:rPr lang="en-US" dirty="0" smtClean="0">
                <a:latin typeface="Calibri" pitchFamily="34" charset="0"/>
              </a:rPr>
              <a:t>ingress </a:t>
            </a:r>
            <a:r>
              <a:rPr lang="en-US" dirty="0" smtClean="0">
                <a:latin typeface="Calibri" pitchFamily="34" charset="0"/>
              </a:rPr>
              <a:t>nodes can be readily attacked</a:t>
            </a:r>
          </a:p>
          <a:p>
            <a:pPr lvl="2"/>
            <a:r>
              <a:rPr lang="en-US" sz="1600" dirty="0" smtClean="0">
                <a:latin typeface="Calibri" pitchFamily="34" charset="0"/>
              </a:rPr>
              <a:t>A fixed target?</a:t>
            </a:r>
            <a:endParaRPr lang="en-US" sz="1600" dirty="0" smtClean="0">
              <a:latin typeface="Calibri" pitchFamily="34" charset="0"/>
            </a:endParaRPr>
          </a:p>
          <a:p>
            <a:pPr lvl="1"/>
            <a:r>
              <a:rPr lang="en-US" dirty="0" smtClean="0">
                <a:latin typeface="Calibri" pitchFamily="34" charset="0"/>
              </a:rPr>
              <a:t>Overlay </a:t>
            </a:r>
            <a:r>
              <a:rPr lang="en-US" dirty="0" smtClean="0">
                <a:latin typeface="Calibri" pitchFamily="34" charset="0"/>
              </a:rPr>
              <a:t>nodes can be </a:t>
            </a:r>
            <a:r>
              <a:rPr lang="en-US" dirty="0" smtClean="0">
                <a:latin typeface="Calibri" pitchFamily="34" charset="0"/>
              </a:rPr>
              <a:t>compromised</a:t>
            </a:r>
            <a:endParaRPr lang="en-US" dirty="0" smtClean="0">
              <a:latin typeface="Calibri" pitchFamily="34" charset="0"/>
            </a:endParaRPr>
          </a:p>
          <a:p>
            <a:pPr lvl="1"/>
            <a:r>
              <a:rPr lang="en-US" dirty="0" smtClean="0">
                <a:latin typeface="Calibri" pitchFamily="34" charset="0"/>
              </a:rPr>
              <a:t>Don’t (usually) </a:t>
            </a:r>
            <a:r>
              <a:rPr lang="en-US" dirty="0" smtClean="0">
                <a:latin typeface="Calibri" pitchFamily="34" charset="0"/>
              </a:rPr>
              <a:t>handle </a:t>
            </a:r>
            <a:r>
              <a:rPr lang="en-US" dirty="0" err="1" smtClean="0">
                <a:latin typeface="Calibri" pitchFamily="34" charset="0"/>
              </a:rPr>
              <a:t>untrusted</a:t>
            </a:r>
            <a:r>
              <a:rPr lang="en-US" dirty="0" smtClean="0">
                <a:latin typeface="Calibri" pitchFamily="34" charset="0"/>
              </a:rPr>
              <a:t> clients</a:t>
            </a:r>
            <a:endParaRPr lang="en-US" dirty="0" smtClean="0">
              <a:latin typeface="Calibri" pitchFamily="34" charset="0"/>
            </a:endParaRPr>
          </a:p>
          <a:p>
            <a:pPr lvl="2"/>
            <a:r>
              <a:rPr lang="en-US" sz="1600" dirty="0" smtClean="0">
                <a:latin typeface="Calibri" pitchFamily="34" charset="0"/>
              </a:rPr>
              <a:t>In some solutions, </a:t>
            </a:r>
            <a:r>
              <a:rPr lang="en-US" sz="1600" dirty="0" smtClean="0">
                <a:latin typeface="Calibri" pitchFamily="34" charset="0"/>
              </a:rPr>
              <a:t>subscribers use secret keys to access services, but </a:t>
            </a:r>
            <a:r>
              <a:rPr lang="en-US" sz="1600" dirty="0" smtClean="0">
                <a:latin typeface="Calibri" pitchFamily="34" charset="0"/>
              </a:rPr>
              <a:t>if subscribers are compromised, attackers can use their secret keys to launch attacks</a:t>
            </a:r>
            <a:endParaRPr lang="en-US" sz="1600" dirty="0" smtClean="0">
              <a:latin typeface="Calibri" pitchFamily="34" charset="0"/>
            </a:endParaRPr>
          </a:p>
        </p:txBody>
      </p:sp>
    </p:spTree>
  </p:cSld>
  <p:clrMapOvr>
    <a:masterClrMapping/>
  </p:clrMapOvr>
  <p:transition advTm="49552"/>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Objectives</a:t>
            </a:r>
            <a:endParaRPr lang="en-US" dirty="0">
              <a:latin typeface="Calibri" pitchFamily="34" charset="0"/>
            </a:endParaRPr>
          </a:p>
        </p:txBody>
      </p:sp>
      <p:sp>
        <p:nvSpPr>
          <p:cNvPr id="3" name="Content Placeholder 2"/>
          <p:cNvSpPr>
            <a:spLocks noGrp="1"/>
          </p:cNvSpPr>
          <p:nvPr>
            <p:ph idx="1"/>
          </p:nvPr>
        </p:nvSpPr>
        <p:spPr/>
        <p:txBody>
          <a:bodyPr/>
          <a:lstStyle/>
          <a:p>
            <a:r>
              <a:rPr lang="en-US" sz="2200" dirty="0" smtClean="0">
                <a:latin typeface="Calibri" pitchFamily="34" charset="0"/>
              </a:rPr>
              <a:t>Design a new </a:t>
            </a:r>
            <a:r>
              <a:rPr lang="en-US" sz="2200" dirty="0" smtClean="0">
                <a:latin typeface="Calibri" pitchFamily="34" charset="0"/>
              </a:rPr>
              <a:t>architecture </a:t>
            </a:r>
            <a:r>
              <a:rPr lang="en-US" sz="2200" dirty="0" smtClean="0">
                <a:latin typeface="Calibri" pitchFamily="34" charset="0"/>
              </a:rPr>
              <a:t>to protect servers from </a:t>
            </a:r>
            <a:r>
              <a:rPr lang="en-US" sz="2200" dirty="0" smtClean="0">
                <a:latin typeface="Calibri" pitchFamily="34" charset="0"/>
              </a:rPr>
              <a:t>DoS attacks with the following assumptions:</a:t>
            </a:r>
            <a:br>
              <a:rPr lang="en-US" sz="2200" dirty="0" smtClean="0">
                <a:latin typeface="Calibri" pitchFamily="34" charset="0"/>
              </a:rPr>
            </a:br>
            <a:endParaRPr lang="en-US" sz="2200" dirty="0" smtClean="0">
              <a:latin typeface="Calibri" pitchFamily="34" charset="0"/>
            </a:endParaRPr>
          </a:p>
          <a:p>
            <a:pPr lvl="1"/>
            <a:r>
              <a:rPr lang="en-US" sz="2000" dirty="0" smtClean="0">
                <a:latin typeface="Calibri" pitchFamily="34" charset="0"/>
              </a:rPr>
              <a:t>Clients are untrustworthy</a:t>
            </a:r>
            <a:endParaRPr lang="en-US" sz="2000" dirty="0" smtClean="0">
              <a:latin typeface="Calibri" pitchFamily="34" charset="0"/>
            </a:endParaRPr>
          </a:p>
          <a:p>
            <a:pPr lvl="2"/>
            <a:r>
              <a:rPr lang="en-US" dirty="0" smtClean="0">
                <a:latin typeface="Calibri" pitchFamily="34" charset="0"/>
              </a:rPr>
              <a:t>They </a:t>
            </a:r>
            <a:r>
              <a:rPr lang="en-US" dirty="0" smtClean="0">
                <a:latin typeface="Calibri" pitchFamily="34" charset="0"/>
              </a:rPr>
              <a:t>can be hijacked or compromised</a:t>
            </a:r>
          </a:p>
          <a:p>
            <a:pPr lvl="3"/>
            <a:r>
              <a:rPr lang="en-US" dirty="0" smtClean="0">
                <a:latin typeface="Calibri" pitchFamily="34" charset="0"/>
              </a:rPr>
              <a:t>Botnets are a massive </a:t>
            </a:r>
            <a:r>
              <a:rPr lang="en-US" dirty="0" smtClean="0">
                <a:latin typeface="Calibri" pitchFamily="34" charset="0"/>
              </a:rPr>
              <a:t>business</a:t>
            </a:r>
            <a:br>
              <a:rPr lang="en-US" dirty="0" smtClean="0">
                <a:latin typeface="Calibri" pitchFamily="34" charset="0"/>
              </a:rPr>
            </a:br>
            <a:endParaRPr lang="en-US" dirty="0" smtClean="0">
              <a:latin typeface="Calibri" pitchFamily="34" charset="0"/>
            </a:endParaRPr>
          </a:p>
          <a:p>
            <a:pPr lvl="1"/>
            <a:r>
              <a:rPr lang="en-US" sz="2000" dirty="0" smtClean="0">
                <a:latin typeface="Calibri" pitchFamily="34" charset="0"/>
              </a:rPr>
              <a:t>Overlay nodes </a:t>
            </a:r>
            <a:r>
              <a:rPr lang="en-US" sz="2000" dirty="0" smtClean="0">
                <a:latin typeface="Calibri" pitchFamily="34" charset="0"/>
              </a:rPr>
              <a:t>can be compromised</a:t>
            </a:r>
            <a:endParaRPr lang="en-US" sz="2000" dirty="0" smtClean="0">
              <a:latin typeface="Calibri" pitchFamily="34" charset="0"/>
            </a:endParaRPr>
          </a:p>
          <a:p>
            <a:pPr lvl="2"/>
            <a:r>
              <a:rPr lang="en-US" dirty="0" smtClean="0">
                <a:latin typeface="Calibri" pitchFamily="34" charset="0"/>
              </a:rPr>
              <a:t>We </a:t>
            </a:r>
            <a:r>
              <a:rPr lang="en-US" dirty="0" smtClean="0">
                <a:latin typeface="Calibri" pitchFamily="34" charset="0"/>
              </a:rPr>
              <a:t>shouldn’t trust them too </a:t>
            </a:r>
            <a:r>
              <a:rPr lang="en-US" dirty="0" smtClean="0">
                <a:latin typeface="Calibri" pitchFamily="34" charset="0"/>
              </a:rPr>
              <a:t>much</a:t>
            </a:r>
            <a:br>
              <a:rPr lang="en-US" dirty="0" smtClean="0">
                <a:latin typeface="Calibri" pitchFamily="34" charset="0"/>
              </a:rPr>
            </a:br>
            <a:endParaRPr lang="en-US" dirty="0" smtClean="0">
              <a:latin typeface="Calibri" pitchFamily="34" charset="0"/>
            </a:endParaRPr>
          </a:p>
          <a:p>
            <a:pPr lvl="1"/>
            <a:r>
              <a:rPr lang="en-US" sz="2000" dirty="0" smtClean="0">
                <a:latin typeface="Calibri" pitchFamily="34" charset="0"/>
              </a:rPr>
              <a:t>Secrets can be leaked</a:t>
            </a:r>
          </a:p>
          <a:p>
            <a:pPr lvl="2"/>
            <a:r>
              <a:rPr lang="en-US" dirty="0" smtClean="0">
                <a:latin typeface="Calibri" pitchFamily="34" charset="0"/>
              </a:rPr>
              <a:t>An attacker can eavesdrop on communications</a:t>
            </a:r>
          </a:p>
        </p:txBody>
      </p:sp>
    </p:spTree>
  </p:cSld>
  <p:clrMapOvr>
    <a:masterClrMapping/>
  </p:clrMapOvr>
  <p:transition advTm="49552"/>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9"/>
          <p:cNvGrpSpPr>
            <a:grpSpLocks/>
          </p:cNvGrpSpPr>
          <p:nvPr/>
        </p:nvGrpSpPr>
        <p:grpSpPr bwMode="auto">
          <a:xfrm>
            <a:off x="152400" y="990600"/>
            <a:ext cx="8839200" cy="5562600"/>
            <a:chOff x="378627" y="150976"/>
            <a:chExt cx="8765667" cy="6173377"/>
          </a:xfrm>
        </p:grpSpPr>
        <p:sp>
          <p:nvSpPr>
            <p:cNvPr id="4" name="Oval 3"/>
            <p:cNvSpPr/>
            <p:nvPr/>
          </p:nvSpPr>
          <p:spPr>
            <a:xfrm>
              <a:off x="6024392" y="1511562"/>
              <a:ext cx="2819338" cy="2946208"/>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2" name="TextBox 4"/>
            <p:cNvSpPr txBox="1">
              <a:spLocks noChangeArrowheads="1"/>
            </p:cNvSpPr>
            <p:nvPr/>
          </p:nvSpPr>
          <p:spPr bwMode="auto">
            <a:xfrm>
              <a:off x="6415055" y="4725594"/>
              <a:ext cx="2189767" cy="523221"/>
            </a:xfrm>
            <a:prstGeom prst="rect">
              <a:avLst/>
            </a:prstGeom>
            <a:noFill/>
            <a:ln w="9525">
              <a:noFill/>
              <a:miter lim="800000"/>
              <a:headEnd/>
              <a:tailEnd/>
            </a:ln>
          </p:spPr>
          <p:txBody>
            <a:bodyPr wrap="none">
              <a:spAutoFit/>
            </a:bodyPr>
            <a:lstStyle/>
            <a:p>
              <a:pPr algn="ctr"/>
              <a:r>
                <a:rPr lang="en-US" sz="1400" dirty="0">
                  <a:latin typeface="Times New Roman" pitchFamily="18" charset="0"/>
                  <a:cs typeface="Times New Roman" pitchFamily="18" charset="0"/>
                </a:rPr>
                <a:t>A network domain in which</a:t>
              </a:r>
            </a:p>
            <a:p>
              <a:pPr algn="ctr"/>
              <a:r>
                <a:rPr lang="en-US" sz="1400" dirty="0">
                  <a:latin typeface="Times New Roman" pitchFamily="18" charset="0"/>
                  <a:cs typeface="Times New Roman" pitchFamily="18" charset="0"/>
                </a:rPr>
                <a:t>cloud server(s) exists</a:t>
              </a:r>
            </a:p>
          </p:txBody>
        </p:sp>
        <p:sp>
          <p:nvSpPr>
            <p:cNvPr id="2053" name="TextBox 6"/>
            <p:cNvSpPr txBox="1">
              <a:spLocks noChangeArrowheads="1"/>
            </p:cNvSpPr>
            <p:nvPr/>
          </p:nvSpPr>
          <p:spPr bwMode="auto">
            <a:xfrm>
              <a:off x="378628" y="423435"/>
              <a:ext cx="620633"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client </a:t>
              </a:r>
              <a:r>
                <a:rPr lang="en-US" sz="1200" baseline="-250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p:txBody>
        </p:sp>
        <p:graphicFrame>
          <p:nvGraphicFramePr>
            <p:cNvPr id="2054" name="Object 121"/>
            <p:cNvGraphicFramePr>
              <a:graphicFrameLocks noChangeAspect="1"/>
            </p:cNvGraphicFramePr>
            <p:nvPr/>
          </p:nvGraphicFramePr>
          <p:xfrm>
            <a:off x="437259" y="737075"/>
            <a:ext cx="447675" cy="447675"/>
          </p:xfrm>
          <a:graphic>
            <a:graphicData uri="http://schemas.openxmlformats.org/presentationml/2006/ole">
              <p:oleObj spid="_x0000_s3158" name="ﾋﾞｯﾄﾏｯﾌﾟ ｲﾒｰｼﾞ" r:id="rId4" imgW="647597" imgH="647597" progId="PBrush">
                <p:embed/>
              </p:oleObj>
            </a:graphicData>
          </a:graphic>
        </p:graphicFrame>
        <p:graphicFrame>
          <p:nvGraphicFramePr>
            <p:cNvPr id="2055" name="Object 121"/>
            <p:cNvGraphicFramePr>
              <a:graphicFrameLocks noChangeAspect="1"/>
            </p:cNvGraphicFramePr>
            <p:nvPr/>
          </p:nvGraphicFramePr>
          <p:xfrm>
            <a:off x="461472" y="2966103"/>
            <a:ext cx="447675" cy="447675"/>
          </p:xfrm>
          <a:graphic>
            <a:graphicData uri="http://schemas.openxmlformats.org/presentationml/2006/ole">
              <p:oleObj spid="_x0000_s3159" name="ﾋﾞｯﾄﾏｯﾌﾟ ｲﾒｰｼﾞ" r:id="rId5" imgW="647597" imgH="647597" progId="PBrush">
                <p:embed/>
              </p:oleObj>
            </a:graphicData>
          </a:graphic>
        </p:graphicFrame>
        <p:cxnSp>
          <p:nvCxnSpPr>
            <p:cNvPr id="27" name="Straight Connector 26"/>
            <p:cNvCxnSpPr/>
            <p:nvPr/>
          </p:nvCxnSpPr>
          <p:spPr>
            <a:xfrm>
              <a:off x="795283" y="1059092"/>
              <a:ext cx="1511267" cy="126374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69894" y="2453018"/>
              <a:ext cx="1438243" cy="63980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58" name="TextBox 29"/>
            <p:cNvSpPr txBox="1">
              <a:spLocks noChangeArrowheads="1"/>
            </p:cNvSpPr>
            <p:nvPr/>
          </p:nvSpPr>
          <p:spPr bwMode="auto">
            <a:xfrm>
              <a:off x="378627" y="3467840"/>
              <a:ext cx="582064"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client</a:t>
              </a:r>
              <a:r>
                <a:rPr lang="en-US" sz="1200" baseline="-250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p:txBody>
        </p:sp>
        <p:grpSp>
          <p:nvGrpSpPr>
            <p:cNvPr id="5" name="Group 32"/>
            <p:cNvGrpSpPr>
              <a:grpSpLocks/>
            </p:cNvGrpSpPr>
            <p:nvPr/>
          </p:nvGrpSpPr>
          <p:grpSpPr bwMode="auto">
            <a:xfrm>
              <a:off x="967052" y="4571354"/>
              <a:ext cx="620633" cy="1395972"/>
              <a:chOff x="967052" y="4571354"/>
              <a:chExt cx="620633" cy="1395972"/>
            </a:xfrm>
          </p:grpSpPr>
          <p:graphicFrame>
            <p:nvGraphicFramePr>
              <p:cNvPr id="2107" name="Object 121"/>
              <p:cNvGraphicFramePr>
                <a:graphicFrameLocks noChangeAspect="1"/>
              </p:cNvGraphicFramePr>
              <p:nvPr/>
            </p:nvGraphicFramePr>
            <p:xfrm>
              <a:off x="1087059" y="4571354"/>
              <a:ext cx="401446" cy="401692"/>
            </p:xfrm>
            <a:graphic>
              <a:graphicData uri="http://schemas.openxmlformats.org/presentationml/2006/ole">
                <p:oleObj spid="_x0000_s3160" name="Bitmap Image" r:id="rId6" imgW="581106" imgH="581106" progId="Paint.Picture">
                  <p:embed/>
                </p:oleObj>
              </a:graphicData>
            </a:graphic>
          </p:graphicFrame>
          <p:sp>
            <p:nvSpPr>
              <p:cNvPr id="2108" name="TextBox 30"/>
              <p:cNvSpPr txBox="1">
                <a:spLocks noChangeArrowheads="1"/>
              </p:cNvSpPr>
              <p:nvPr/>
            </p:nvSpPr>
            <p:spPr bwMode="auto">
              <a:xfrm>
                <a:off x="967052" y="5647818"/>
                <a:ext cx="620633"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client </a:t>
                </a:r>
                <a:r>
                  <a:rPr lang="en-US" sz="1200" baseline="-25000" dirty="0" smtClean="0">
                    <a:latin typeface="Times New Roman" pitchFamily="18" charset="0"/>
                    <a:cs typeface="Times New Roman" pitchFamily="18" charset="0"/>
                  </a:rPr>
                  <a:t>3</a:t>
                </a:r>
                <a:endParaRPr lang="en-US" sz="1200" dirty="0">
                  <a:latin typeface="Times New Roman" pitchFamily="18" charset="0"/>
                  <a:cs typeface="Times New Roman" pitchFamily="18" charset="0"/>
                </a:endParaRPr>
              </a:p>
            </p:txBody>
          </p:sp>
        </p:grpSp>
        <p:grpSp>
          <p:nvGrpSpPr>
            <p:cNvPr id="7" name="Group 33"/>
            <p:cNvGrpSpPr>
              <a:grpSpLocks/>
            </p:cNvGrpSpPr>
            <p:nvPr/>
          </p:nvGrpSpPr>
          <p:grpSpPr bwMode="auto">
            <a:xfrm>
              <a:off x="3712254" y="5606753"/>
              <a:ext cx="582063" cy="717600"/>
              <a:chOff x="3712254" y="5606753"/>
              <a:chExt cx="582063" cy="717600"/>
            </a:xfrm>
          </p:grpSpPr>
          <p:graphicFrame>
            <p:nvGraphicFramePr>
              <p:cNvPr id="2105" name="Object 121"/>
              <p:cNvGraphicFramePr>
                <a:graphicFrameLocks noChangeAspect="1"/>
              </p:cNvGraphicFramePr>
              <p:nvPr/>
            </p:nvGraphicFramePr>
            <p:xfrm>
              <a:off x="3819970" y="5606753"/>
              <a:ext cx="447675" cy="447675"/>
            </p:xfrm>
            <a:graphic>
              <a:graphicData uri="http://schemas.openxmlformats.org/presentationml/2006/ole">
                <p:oleObj spid="_x0000_s3161" name="ﾋﾞｯﾄﾏｯﾌﾟ ｲﾒｰｼﾞ" r:id="rId7" imgW="647597" imgH="647597" progId="PBrush">
                  <p:embed/>
                </p:oleObj>
              </a:graphicData>
            </a:graphic>
          </p:graphicFrame>
          <p:sp>
            <p:nvSpPr>
              <p:cNvPr id="2106" name="TextBox 31"/>
              <p:cNvSpPr txBox="1">
                <a:spLocks noChangeArrowheads="1"/>
              </p:cNvSpPr>
              <p:nvPr/>
            </p:nvSpPr>
            <p:spPr bwMode="auto">
              <a:xfrm>
                <a:off x="3712254" y="6004845"/>
                <a:ext cx="582063"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client</a:t>
                </a:r>
                <a:r>
                  <a:rPr lang="en-US" sz="1200" baseline="-25000" dirty="0" smtClean="0">
                    <a:latin typeface="Times New Roman" pitchFamily="18" charset="0"/>
                    <a:cs typeface="Times New Roman" pitchFamily="18" charset="0"/>
                  </a:rPr>
                  <a:t>4</a:t>
                </a:r>
                <a:endParaRPr lang="en-US" sz="1200" dirty="0">
                  <a:latin typeface="Times New Roman" pitchFamily="18" charset="0"/>
                  <a:cs typeface="Times New Roman" pitchFamily="18" charset="0"/>
                </a:endParaRPr>
              </a:p>
            </p:txBody>
          </p:sp>
        </p:grpSp>
        <p:cxnSp>
          <p:nvCxnSpPr>
            <p:cNvPr id="35" name="Straight Connector 34"/>
            <p:cNvCxnSpPr>
              <a:endCxn id="2066" idx="1"/>
            </p:cNvCxnSpPr>
            <p:nvPr/>
          </p:nvCxnSpPr>
          <p:spPr>
            <a:xfrm flipV="1">
              <a:off x="1965515" y="4591673"/>
              <a:ext cx="1196864" cy="37961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62" name="Picture 230"/>
            <p:cNvPicPr>
              <a:picLocks noChangeAspect="1" noChangeArrowheads="1"/>
            </p:cNvPicPr>
            <p:nvPr/>
          </p:nvPicPr>
          <p:blipFill>
            <a:blip r:embed="rId8" cstate="print"/>
            <a:srcRect/>
            <a:stretch>
              <a:fillRect/>
            </a:stretch>
          </p:blipFill>
          <p:spPr bwMode="auto">
            <a:xfrm>
              <a:off x="4302907" y="2794475"/>
              <a:ext cx="522246" cy="656647"/>
            </a:xfrm>
            <a:prstGeom prst="rect">
              <a:avLst/>
            </a:prstGeom>
            <a:noFill/>
            <a:ln w="9525">
              <a:noFill/>
              <a:miter lim="800000"/>
              <a:headEnd/>
              <a:tailEnd/>
            </a:ln>
          </p:spPr>
        </p:pic>
        <p:sp>
          <p:nvSpPr>
            <p:cNvPr id="2063" name="TextBox 40"/>
            <p:cNvSpPr txBox="1">
              <a:spLocks noChangeArrowheads="1"/>
            </p:cNvSpPr>
            <p:nvPr/>
          </p:nvSpPr>
          <p:spPr bwMode="auto">
            <a:xfrm>
              <a:off x="4465631" y="2436214"/>
              <a:ext cx="1088278"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internal node </a:t>
              </a:r>
              <a:r>
                <a:rPr lang="en-US" sz="1200" baseline="-250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p:txBody>
        </p:sp>
        <p:grpSp>
          <p:nvGrpSpPr>
            <p:cNvPr id="8" name="Group 42"/>
            <p:cNvGrpSpPr>
              <a:grpSpLocks/>
            </p:cNvGrpSpPr>
            <p:nvPr/>
          </p:nvGrpSpPr>
          <p:grpSpPr bwMode="auto">
            <a:xfrm>
              <a:off x="1980979" y="1640793"/>
              <a:ext cx="1012746" cy="916713"/>
              <a:chOff x="1980979" y="1640793"/>
              <a:chExt cx="1012746" cy="916713"/>
            </a:xfrm>
          </p:grpSpPr>
          <p:sp>
            <p:nvSpPr>
              <p:cNvPr id="2103" name="TextBox 14"/>
              <p:cNvSpPr txBox="1">
                <a:spLocks noChangeArrowheads="1"/>
              </p:cNvSpPr>
              <p:nvPr/>
            </p:nvSpPr>
            <p:spPr bwMode="auto">
              <a:xfrm>
                <a:off x="1980979" y="1640793"/>
                <a:ext cx="1012746" cy="319507"/>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ingress node</a:t>
                </a:r>
                <a:r>
                  <a:rPr lang="en-US" sz="1200" baseline="-250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p:txBody>
          </p:sp>
          <p:pic>
            <p:nvPicPr>
              <p:cNvPr id="2104" name="Picture 17"/>
              <p:cNvPicPr>
                <a:picLocks noChangeAspect="1" noChangeArrowheads="1"/>
              </p:cNvPicPr>
              <p:nvPr/>
            </p:nvPicPr>
            <p:blipFill>
              <a:blip r:embed="rId9" cstate="print"/>
              <a:srcRect/>
              <a:stretch>
                <a:fillRect/>
              </a:stretch>
            </p:blipFill>
            <p:spPr bwMode="auto">
              <a:xfrm>
                <a:off x="2310648" y="2085174"/>
                <a:ext cx="341129" cy="472332"/>
              </a:xfrm>
              <a:prstGeom prst="rect">
                <a:avLst/>
              </a:prstGeom>
              <a:noFill/>
              <a:ln w="9525">
                <a:noFill/>
                <a:miter lim="800000"/>
                <a:headEnd/>
                <a:tailEnd/>
              </a:ln>
              <a:effectLst/>
            </p:spPr>
          </p:pic>
        </p:grpSp>
        <p:grpSp>
          <p:nvGrpSpPr>
            <p:cNvPr id="9" name="Group 46"/>
            <p:cNvGrpSpPr>
              <a:grpSpLocks/>
            </p:cNvGrpSpPr>
            <p:nvPr/>
          </p:nvGrpSpPr>
          <p:grpSpPr bwMode="auto">
            <a:xfrm>
              <a:off x="3234351" y="415896"/>
              <a:ext cx="1012746" cy="926683"/>
              <a:chOff x="3234351" y="415896"/>
              <a:chExt cx="1012746" cy="926683"/>
            </a:xfrm>
          </p:grpSpPr>
          <p:sp>
            <p:nvSpPr>
              <p:cNvPr id="2101" name="TextBox 24"/>
              <p:cNvSpPr txBox="1">
                <a:spLocks noChangeArrowheads="1"/>
              </p:cNvSpPr>
              <p:nvPr/>
            </p:nvSpPr>
            <p:spPr bwMode="auto">
              <a:xfrm>
                <a:off x="3234351" y="415896"/>
                <a:ext cx="1012746"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ingress node</a:t>
                </a:r>
                <a:r>
                  <a:rPr lang="en-US" sz="1200" baseline="-250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p:txBody>
          </p:sp>
          <p:pic>
            <p:nvPicPr>
              <p:cNvPr id="2102" name="Picture 17"/>
              <p:cNvPicPr>
                <a:picLocks noChangeAspect="1" noChangeArrowheads="1"/>
              </p:cNvPicPr>
              <p:nvPr/>
            </p:nvPicPr>
            <p:blipFill>
              <a:blip r:embed="rId9" cstate="print"/>
              <a:srcRect/>
              <a:stretch>
                <a:fillRect/>
              </a:stretch>
            </p:blipFill>
            <p:spPr bwMode="auto">
              <a:xfrm>
                <a:off x="3574001" y="870247"/>
                <a:ext cx="341129" cy="472332"/>
              </a:xfrm>
              <a:prstGeom prst="rect">
                <a:avLst/>
              </a:prstGeom>
              <a:noFill/>
              <a:ln w="9525">
                <a:noFill/>
                <a:miter lim="800000"/>
                <a:headEnd/>
                <a:tailEnd/>
              </a:ln>
              <a:effectLst/>
            </p:spPr>
          </p:pic>
        </p:grpSp>
        <p:pic>
          <p:nvPicPr>
            <p:cNvPr id="2066" name="Picture 17"/>
            <p:cNvPicPr>
              <a:picLocks noChangeAspect="1" noChangeArrowheads="1"/>
            </p:cNvPicPr>
            <p:nvPr/>
          </p:nvPicPr>
          <p:blipFill>
            <a:blip r:embed="rId9" cstate="print"/>
            <a:srcRect/>
            <a:stretch>
              <a:fillRect/>
            </a:stretch>
          </p:blipFill>
          <p:spPr bwMode="auto">
            <a:xfrm>
              <a:off x="3162379" y="4355507"/>
              <a:ext cx="341129" cy="472332"/>
            </a:xfrm>
            <a:prstGeom prst="rect">
              <a:avLst/>
            </a:prstGeom>
            <a:noFill/>
            <a:ln w="9525">
              <a:noFill/>
              <a:miter lim="800000"/>
              <a:headEnd/>
              <a:tailEnd/>
            </a:ln>
            <a:effectLst/>
          </p:spPr>
        </p:pic>
        <p:cxnSp>
          <p:nvCxnSpPr>
            <p:cNvPr id="37" name="Straight Connector 36"/>
            <p:cNvCxnSpPr/>
            <p:nvPr/>
          </p:nvCxnSpPr>
          <p:spPr>
            <a:xfrm flipH="1" flipV="1">
              <a:off x="3470161" y="4734421"/>
              <a:ext cx="568312" cy="9017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0" idx="1"/>
            </p:cNvCxnSpPr>
            <p:nvPr/>
          </p:nvCxnSpPr>
          <p:spPr>
            <a:xfrm>
              <a:off x="2630393" y="2348236"/>
              <a:ext cx="1673188" cy="774756"/>
            </a:xfrm>
            <a:prstGeom prst="line">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486036" y="3443690"/>
              <a:ext cx="931842" cy="1033537"/>
            </a:xfrm>
            <a:prstGeom prst="line">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70" name="TextBox 21"/>
            <p:cNvSpPr txBox="1">
              <a:spLocks noChangeArrowheads="1"/>
            </p:cNvSpPr>
            <p:nvPr/>
          </p:nvSpPr>
          <p:spPr bwMode="auto">
            <a:xfrm>
              <a:off x="2389751" y="4057830"/>
              <a:ext cx="1012747"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ingress node</a:t>
              </a:r>
              <a:r>
                <a:rPr lang="en-US" sz="1200" baseline="-25000" dirty="0" smtClean="0">
                  <a:latin typeface="Times New Roman" pitchFamily="18" charset="0"/>
                  <a:cs typeface="Times New Roman" pitchFamily="18" charset="0"/>
                </a:rPr>
                <a:t>3</a:t>
              </a:r>
              <a:endParaRPr lang="en-US" sz="1200" dirty="0">
                <a:latin typeface="Times New Roman" pitchFamily="18" charset="0"/>
                <a:cs typeface="Times New Roman" pitchFamily="18" charset="0"/>
              </a:endParaRPr>
            </a:p>
          </p:txBody>
        </p:sp>
        <p:cxnSp>
          <p:nvCxnSpPr>
            <p:cNvPr id="59" name="Straight Connector 58"/>
            <p:cNvCxnSpPr/>
            <p:nvPr/>
          </p:nvCxnSpPr>
          <p:spPr>
            <a:xfrm>
              <a:off x="3792417" y="1263894"/>
              <a:ext cx="660385" cy="1608255"/>
            </a:xfrm>
            <a:prstGeom prst="line">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72" name="Picture 23"/>
            <p:cNvPicPr>
              <a:picLocks noChangeAspect="1" noChangeArrowheads="1"/>
            </p:cNvPicPr>
            <p:nvPr/>
          </p:nvPicPr>
          <p:blipFill>
            <a:blip r:embed="rId10" cstate="print"/>
            <a:srcRect/>
            <a:stretch>
              <a:fillRect/>
            </a:stretch>
          </p:blipFill>
          <p:spPr bwMode="auto">
            <a:xfrm>
              <a:off x="7263926" y="1395268"/>
              <a:ext cx="364725" cy="240495"/>
            </a:xfrm>
            <a:prstGeom prst="rect">
              <a:avLst/>
            </a:prstGeom>
            <a:noFill/>
            <a:ln w="9525">
              <a:noFill/>
              <a:miter lim="800000"/>
              <a:headEnd/>
              <a:tailEnd/>
            </a:ln>
            <a:effectLst/>
          </p:spPr>
        </p:pic>
        <p:pic>
          <p:nvPicPr>
            <p:cNvPr id="2073" name="Picture 23"/>
            <p:cNvPicPr>
              <a:picLocks noChangeAspect="1" noChangeArrowheads="1"/>
            </p:cNvPicPr>
            <p:nvPr/>
          </p:nvPicPr>
          <p:blipFill>
            <a:blip r:embed="rId10" cstate="print"/>
            <a:srcRect/>
            <a:stretch>
              <a:fillRect/>
            </a:stretch>
          </p:blipFill>
          <p:spPr bwMode="auto">
            <a:xfrm>
              <a:off x="5869538" y="2957724"/>
              <a:ext cx="364725" cy="240495"/>
            </a:xfrm>
            <a:prstGeom prst="rect">
              <a:avLst/>
            </a:prstGeom>
            <a:noFill/>
            <a:ln w="9525">
              <a:noFill/>
              <a:miter lim="800000"/>
              <a:headEnd/>
              <a:tailEnd/>
            </a:ln>
            <a:effectLst/>
          </p:spPr>
        </p:pic>
        <p:pic>
          <p:nvPicPr>
            <p:cNvPr id="2074" name="Picture 23"/>
            <p:cNvPicPr>
              <a:picLocks noChangeAspect="1" noChangeArrowheads="1"/>
            </p:cNvPicPr>
            <p:nvPr/>
          </p:nvPicPr>
          <p:blipFill>
            <a:blip r:embed="rId10" cstate="print"/>
            <a:srcRect/>
            <a:stretch>
              <a:fillRect/>
            </a:stretch>
          </p:blipFill>
          <p:spPr bwMode="auto">
            <a:xfrm>
              <a:off x="7310906" y="4369877"/>
              <a:ext cx="364725" cy="240496"/>
            </a:xfrm>
            <a:prstGeom prst="rect">
              <a:avLst/>
            </a:prstGeom>
            <a:noFill/>
            <a:ln w="9525">
              <a:noFill/>
              <a:miter lim="800000"/>
              <a:headEnd/>
              <a:tailEnd/>
            </a:ln>
            <a:effectLst/>
          </p:spPr>
        </p:pic>
        <p:sp>
          <p:nvSpPr>
            <p:cNvPr id="2075" name="TextBox 66"/>
            <p:cNvSpPr txBox="1">
              <a:spLocks noChangeArrowheads="1"/>
            </p:cNvSpPr>
            <p:nvPr/>
          </p:nvSpPr>
          <p:spPr bwMode="auto">
            <a:xfrm>
              <a:off x="7082023" y="928644"/>
              <a:ext cx="700984" cy="532513"/>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gateway</a:t>
              </a:r>
              <a:endParaRPr lang="en-US" sz="1200" dirty="0">
                <a:latin typeface="Times New Roman" pitchFamily="18" charset="0"/>
                <a:cs typeface="Times New Roman" pitchFamily="18" charset="0"/>
              </a:endParaRPr>
            </a:p>
            <a:p>
              <a:pPr algn="ctr"/>
              <a:r>
                <a:rPr lang="en-US" sz="1200" dirty="0" smtClean="0">
                  <a:latin typeface="Times New Roman" pitchFamily="18" charset="0"/>
                  <a:cs typeface="Times New Roman" pitchFamily="18" charset="0"/>
                </a:rPr>
                <a:t>router </a:t>
              </a:r>
              <a:r>
                <a:rPr lang="en-US" sz="1200" baseline="-250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p:txBody>
        </p:sp>
        <p:sp>
          <p:nvSpPr>
            <p:cNvPr id="2076" name="TextBox 67"/>
            <p:cNvSpPr txBox="1">
              <a:spLocks noChangeArrowheads="1"/>
            </p:cNvSpPr>
            <p:nvPr/>
          </p:nvSpPr>
          <p:spPr bwMode="auto">
            <a:xfrm>
              <a:off x="6738765" y="3755877"/>
              <a:ext cx="700984" cy="532513"/>
            </a:xfrm>
            <a:prstGeom prst="rect">
              <a:avLst/>
            </a:prstGeom>
            <a:noFill/>
            <a:ln w="9525">
              <a:noFill/>
              <a:miter lim="800000"/>
              <a:headEnd/>
              <a:tailEnd/>
            </a:ln>
          </p:spPr>
          <p:txBody>
            <a:bodyPr wrap="none">
              <a:spAutoFit/>
            </a:bodyPr>
            <a:lstStyle/>
            <a:p>
              <a:pPr algn="ctr"/>
              <a:r>
                <a:rPr lang="en-US" sz="1200" dirty="0">
                  <a:latin typeface="Times New Roman" pitchFamily="18" charset="0"/>
                  <a:cs typeface="Times New Roman" pitchFamily="18" charset="0"/>
                </a:rPr>
                <a:t>gateway</a:t>
              </a:r>
            </a:p>
            <a:p>
              <a:pPr algn="ctr"/>
              <a:r>
                <a:rPr lang="en-US" sz="1200" dirty="0" smtClean="0">
                  <a:latin typeface="Times New Roman" pitchFamily="18" charset="0"/>
                  <a:cs typeface="Times New Roman" pitchFamily="18" charset="0"/>
                </a:rPr>
                <a:t>router</a:t>
              </a:r>
              <a:r>
                <a:rPr lang="en-US" sz="1200" baseline="-25000" dirty="0" smtClean="0">
                  <a:latin typeface="Times New Roman" pitchFamily="18" charset="0"/>
                  <a:cs typeface="Times New Roman" pitchFamily="18" charset="0"/>
                </a:rPr>
                <a:t>3</a:t>
              </a:r>
              <a:endParaRPr lang="en-US" sz="1200" dirty="0">
                <a:latin typeface="Times New Roman" pitchFamily="18" charset="0"/>
                <a:cs typeface="Times New Roman" pitchFamily="18" charset="0"/>
              </a:endParaRPr>
            </a:p>
          </p:txBody>
        </p:sp>
        <p:sp>
          <p:nvSpPr>
            <p:cNvPr id="2077" name="TextBox 68"/>
            <p:cNvSpPr txBox="1">
              <a:spLocks noChangeArrowheads="1"/>
            </p:cNvSpPr>
            <p:nvPr/>
          </p:nvSpPr>
          <p:spPr bwMode="auto">
            <a:xfrm>
              <a:off x="6200380" y="3089306"/>
              <a:ext cx="700984" cy="532513"/>
            </a:xfrm>
            <a:prstGeom prst="rect">
              <a:avLst/>
            </a:prstGeom>
            <a:noFill/>
            <a:ln w="9525">
              <a:noFill/>
              <a:miter lim="800000"/>
              <a:headEnd/>
              <a:tailEnd/>
            </a:ln>
          </p:spPr>
          <p:txBody>
            <a:bodyPr wrap="none">
              <a:spAutoFit/>
            </a:bodyPr>
            <a:lstStyle/>
            <a:p>
              <a:pPr algn="ctr"/>
              <a:r>
                <a:rPr lang="en-US" sz="1200" dirty="0">
                  <a:latin typeface="Times New Roman" pitchFamily="18" charset="0"/>
                  <a:cs typeface="Times New Roman" pitchFamily="18" charset="0"/>
                </a:rPr>
                <a:t>gateway</a:t>
              </a:r>
            </a:p>
            <a:p>
              <a:pPr algn="ctr"/>
              <a:r>
                <a:rPr lang="en-US" sz="1200" dirty="0" smtClean="0">
                  <a:latin typeface="Times New Roman" pitchFamily="18" charset="0"/>
                  <a:cs typeface="Times New Roman" pitchFamily="18" charset="0"/>
                </a:rPr>
                <a:t>router</a:t>
              </a:r>
              <a:r>
                <a:rPr lang="en-US" sz="1200" baseline="-250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p:txBody>
        </p:sp>
        <p:cxnSp>
          <p:nvCxnSpPr>
            <p:cNvPr id="70" name="Straight Connector 69"/>
            <p:cNvCxnSpPr>
              <a:endCxn id="0" idx="1"/>
            </p:cNvCxnSpPr>
            <p:nvPr/>
          </p:nvCxnSpPr>
          <p:spPr>
            <a:xfrm>
              <a:off x="4740133" y="3073775"/>
              <a:ext cx="1128688" cy="4763"/>
            </a:xfrm>
            <a:prstGeom prst="line">
              <a:avLst/>
            </a:prstGeom>
            <a:ln w="28575">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Group 77"/>
            <p:cNvGrpSpPr>
              <a:grpSpLocks/>
            </p:cNvGrpSpPr>
            <p:nvPr/>
          </p:nvGrpSpPr>
          <p:grpSpPr bwMode="auto">
            <a:xfrm>
              <a:off x="6852560" y="2084639"/>
              <a:ext cx="1222259" cy="1197115"/>
              <a:chOff x="5075035" y="5109851"/>
              <a:chExt cx="1222259" cy="1197115"/>
            </a:xfrm>
          </p:grpSpPr>
          <p:sp>
            <p:nvSpPr>
              <p:cNvPr id="77" name="Rounded Rectangle 76"/>
              <p:cNvSpPr/>
              <p:nvPr/>
            </p:nvSpPr>
            <p:spPr>
              <a:xfrm>
                <a:off x="5110448" y="5443303"/>
                <a:ext cx="1093763" cy="863663"/>
              </a:xfrm>
              <a:prstGeom prst="round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97" name="Picture 22"/>
              <p:cNvPicPr>
                <a:picLocks noChangeAspect="1" noChangeArrowheads="1"/>
              </p:cNvPicPr>
              <p:nvPr/>
            </p:nvPicPr>
            <p:blipFill>
              <a:blip r:embed="rId11" cstate="print"/>
              <a:srcRect/>
              <a:stretch>
                <a:fillRect/>
              </a:stretch>
            </p:blipFill>
            <p:spPr bwMode="auto">
              <a:xfrm>
                <a:off x="5492654" y="5580395"/>
                <a:ext cx="424475" cy="684792"/>
              </a:xfrm>
              <a:prstGeom prst="rect">
                <a:avLst/>
              </a:prstGeom>
              <a:noFill/>
              <a:ln w="9525">
                <a:noFill/>
                <a:miter lim="800000"/>
                <a:headEnd/>
                <a:tailEnd/>
              </a:ln>
              <a:effectLst/>
            </p:spPr>
          </p:pic>
          <p:sp>
            <p:nvSpPr>
              <p:cNvPr id="2100" name="TextBox 72"/>
              <p:cNvSpPr txBox="1">
                <a:spLocks noChangeArrowheads="1"/>
              </p:cNvSpPr>
              <p:nvPr/>
            </p:nvSpPr>
            <p:spPr bwMode="auto">
              <a:xfrm>
                <a:off x="5075035" y="5109851"/>
                <a:ext cx="1222259" cy="319508"/>
              </a:xfrm>
              <a:prstGeom prst="rect">
                <a:avLst/>
              </a:prstGeom>
              <a:noFill/>
              <a:ln w="9525">
                <a:noFill/>
                <a:miter lim="800000"/>
                <a:headEnd/>
                <a:tailEnd/>
              </a:ln>
            </p:spPr>
            <p:txBody>
              <a:bodyPr wrap="square">
                <a:spAutoFit/>
              </a:bodyPr>
              <a:lstStyle/>
              <a:p>
                <a:r>
                  <a:rPr lang="en-US" sz="1200" dirty="0" smtClean="0">
                    <a:latin typeface="Times New Roman" pitchFamily="18" charset="0"/>
                    <a:cs typeface="Times New Roman" pitchFamily="18" charset="0"/>
                  </a:rPr>
                  <a:t>cloud service(s)</a:t>
                </a:r>
              </a:p>
            </p:txBody>
          </p:sp>
        </p:grpSp>
        <p:cxnSp>
          <p:nvCxnSpPr>
            <p:cNvPr id="71" name="Straight Connector 70"/>
            <p:cNvCxnSpPr/>
            <p:nvPr/>
          </p:nvCxnSpPr>
          <p:spPr>
            <a:xfrm flipV="1">
              <a:off x="6224413" y="2872149"/>
              <a:ext cx="1004865" cy="190514"/>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081" name="Picture 230"/>
            <p:cNvPicPr>
              <a:picLocks noChangeAspect="1" noChangeArrowheads="1"/>
            </p:cNvPicPr>
            <p:nvPr/>
          </p:nvPicPr>
          <p:blipFill>
            <a:blip r:embed="rId8" cstate="print"/>
            <a:srcRect/>
            <a:stretch>
              <a:fillRect/>
            </a:stretch>
          </p:blipFill>
          <p:spPr bwMode="auto">
            <a:xfrm>
              <a:off x="5079149" y="494232"/>
              <a:ext cx="522246" cy="656647"/>
            </a:xfrm>
            <a:prstGeom prst="rect">
              <a:avLst/>
            </a:prstGeom>
            <a:noFill/>
            <a:ln w="9525">
              <a:noFill/>
              <a:miter lim="800000"/>
              <a:headEnd/>
              <a:tailEnd/>
            </a:ln>
          </p:spPr>
        </p:pic>
        <p:sp>
          <p:nvSpPr>
            <p:cNvPr id="2082" name="TextBox 87"/>
            <p:cNvSpPr txBox="1">
              <a:spLocks noChangeArrowheads="1"/>
            </p:cNvSpPr>
            <p:nvPr/>
          </p:nvSpPr>
          <p:spPr bwMode="auto">
            <a:xfrm>
              <a:off x="5256134" y="150976"/>
              <a:ext cx="1088278"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internal node</a:t>
              </a:r>
              <a:r>
                <a:rPr lang="en-US" sz="1200" dirty="0" smtClean="0">
                  <a:latin typeface="Times New Roman" pitchFamily="18" charset="0"/>
                  <a:cs typeface="Times New Roman" pitchFamily="18" charset="0"/>
                </a:rPr>
                <a:t> </a:t>
              </a:r>
              <a:r>
                <a:rPr lang="en-US" sz="1200" baseline="-250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p:txBody>
        </p:sp>
        <p:cxnSp>
          <p:nvCxnSpPr>
            <p:cNvPr id="89" name="Straight Connector 88"/>
            <p:cNvCxnSpPr/>
            <p:nvPr/>
          </p:nvCxnSpPr>
          <p:spPr>
            <a:xfrm>
              <a:off x="5498941" y="808249"/>
              <a:ext cx="1704937" cy="652509"/>
            </a:xfrm>
            <a:prstGeom prst="line">
              <a:avLst/>
            </a:prstGeom>
            <a:ln w="28575">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2074" idx="0"/>
            </p:cNvCxnSpPr>
            <p:nvPr/>
          </p:nvCxnSpPr>
          <p:spPr>
            <a:xfrm flipH="1" flipV="1">
              <a:off x="7481685" y="3240478"/>
              <a:ext cx="11583" cy="112939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085" name="Picture 230"/>
            <p:cNvPicPr>
              <a:picLocks noChangeAspect="1" noChangeArrowheads="1"/>
            </p:cNvPicPr>
            <p:nvPr/>
          </p:nvPicPr>
          <p:blipFill>
            <a:blip r:embed="rId8" cstate="print"/>
            <a:srcRect/>
            <a:stretch>
              <a:fillRect/>
            </a:stretch>
          </p:blipFill>
          <p:spPr bwMode="auto">
            <a:xfrm>
              <a:off x="4745864" y="4365477"/>
              <a:ext cx="522246" cy="656647"/>
            </a:xfrm>
            <a:prstGeom prst="rect">
              <a:avLst/>
            </a:prstGeom>
            <a:noFill/>
            <a:ln w="9525">
              <a:noFill/>
              <a:miter lim="800000"/>
              <a:headEnd/>
              <a:tailEnd/>
            </a:ln>
          </p:spPr>
        </p:pic>
        <p:sp>
          <p:nvSpPr>
            <p:cNvPr id="2086" name="TextBox 95"/>
            <p:cNvSpPr txBox="1">
              <a:spLocks noChangeArrowheads="1"/>
            </p:cNvSpPr>
            <p:nvPr/>
          </p:nvSpPr>
          <p:spPr bwMode="auto">
            <a:xfrm>
              <a:off x="4534762" y="5055851"/>
              <a:ext cx="1049709" cy="319508"/>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internal node</a:t>
              </a:r>
              <a:r>
                <a:rPr lang="en-US" sz="1200" baseline="-25000" dirty="0" smtClean="0">
                  <a:latin typeface="Times New Roman" pitchFamily="18" charset="0"/>
                  <a:cs typeface="Times New Roman" pitchFamily="18" charset="0"/>
                </a:rPr>
                <a:t>3</a:t>
              </a:r>
              <a:endParaRPr lang="en-US" sz="1200" dirty="0">
                <a:latin typeface="Times New Roman" pitchFamily="18" charset="0"/>
                <a:cs typeface="Times New Roman" pitchFamily="18" charset="0"/>
              </a:endParaRPr>
            </a:p>
          </p:txBody>
        </p:sp>
        <p:cxnSp>
          <p:nvCxnSpPr>
            <p:cNvPr id="97" name="Straight Connector 96"/>
            <p:cNvCxnSpPr/>
            <p:nvPr/>
          </p:nvCxnSpPr>
          <p:spPr>
            <a:xfrm flipV="1">
              <a:off x="5122712" y="3196022"/>
              <a:ext cx="800082" cy="1209763"/>
            </a:xfrm>
            <a:prstGeom prst="line">
              <a:avLst/>
            </a:prstGeom>
            <a:ln w="28575">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88" name="Picture 230"/>
            <p:cNvPicPr>
              <a:picLocks noChangeAspect="1" noChangeArrowheads="1"/>
            </p:cNvPicPr>
            <p:nvPr/>
          </p:nvPicPr>
          <p:blipFill>
            <a:blip r:embed="rId8" cstate="print"/>
            <a:srcRect/>
            <a:stretch>
              <a:fillRect/>
            </a:stretch>
          </p:blipFill>
          <p:spPr bwMode="auto">
            <a:xfrm>
              <a:off x="8323124" y="2771062"/>
              <a:ext cx="362823" cy="456196"/>
            </a:xfrm>
            <a:prstGeom prst="rect">
              <a:avLst/>
            </a:prstGeom>
            <a:noFill/>
            <a:ln w="9525">
              <a:noFill/>
              <a:miter lim="800000"/>
              <a:headEnd/>
              <a:tailEnd/>
            </a:ln>
          </p:spPr>
        </p:pic>
        <p:grpSp>
          <p:nvGrpSpPr>
            <p:cNvPr id="12" name="Group 2"/>
            <p:cNvGrpSpPr>
              <a:grpSpLocks/>
            </p:cNvGrpSpPr>
            <p:nvPr/>
          </p:nvGrpSpPr>
          <p:grpSpPr bwMode="auto">
            <a:xfrm>
              <a:off x="8164469" y="2119619"/>
              <a:ext cx="979825" cy="507887"/>
              <a:chOff x="8087557" y="897570"/>
              <a:chExt cx="979825" cy="507887"/>
            </a:xfrm>
          </p:grpSpPr>
          <p:sp>
            <p:nvSpPr>
              <p:cNvPr id="2" name="Rounded Rectangle 1"/>
              <p:cNvSpPr/>
              <p:nvPr/>
            </p:nvSpPr>
            <p:spPr>
              <a:xfrm>
                <a:off x="8150688" y="897570"/>
                <a:ext cx="763911" cy="507887"/>
              </a:xfrm>
              <a:prstGeom prst="round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95" name="TextBox 53"/>
              <p:cNvSpPr txBox="1">
                <a:spLocks noChangeArrowheads="1"/>
              </p:cNvSpPr>
              <p:nvPr/>
            </p:nvSpPr>
            <p:spPr bwMode="auto">
              <a:xfrm>
                <a:off x="8087557" y="908334"/>
                <a:ext cx="979825" cy="461512"/>
              </a:xfrm>
              <a:prstGeom prst="rect">
                <a:avLst/>
              </a:prstGeom>
              <a:noFill/>
              <a:ln w="9525">
                <a:noFill/>
                <a:miter lim="800000"/>
                <a:headEnd/>
                <a:tailEnd/>
              </a:ln>
            </p:spPr>
            <p:txBody>
              <a:bodyPr wrap="square">
                <a:spAutoFit/>
              </a:bodyPr>
              <a:lstStyle/>
              <a:p>
                <a:pPr algn="ctr"/>
                <a:r>
                  <a:rPr lang="en-US" sz="1000" dirty="0" smtClean="0">
                    <a:latin typeface="Times New Roman" pitchFamily="18" charset="0"/>
                    <a:cs typeface="Times New Roman" pitchFamily="18" charset="0"/>
                  </a:rPr>
                  <a:t>DoS</a:t>
                </a:r>
                <a:endParaRPr lang="en-US" sz="1000" dirty="0">
                  <a:latin typeface="Times New Roman" pitchFamily="18" charset="0"/>
                  <a:cs typeface="Times New Roman" pitchFamily="18" charset="0"/>
                </a:endParaRPr>
              </a:p>
              <a:p>
                <a:pPr algn="ctr"/>
                <a:r>
                  <a:rPr lang="en-US" sz="1000" dirty="0" smtClean="0">
                    <a:latin typeface="Times New Roman" pitchFamily="18" charset="0"/>
                    <a:cs typeface="Times New Roman" pitchFamily="18" charset="0"/>
                  </a:rPr>
                  <a:t>manager</a:t>
                </a:r>
                <a:endParaRPr lang="en-US" sz="1000" dirty="0">
                  <a:latin typeface="Times New Roman" pitchFamily="18" charset="0"/>
                  <a:cs typeface="Times New Roman" pitchFamily="18" charset="0"/>
                </a:endParaRPr>
              </a:p>
            </p:txBody>
          </p:sp>
        </p:grpSp>
        <p:pic>
          <p:nvPicPr>
            <p:cNvPr id="2090" name="Picture 230"/>
            <p:cNvPicPr>
              <a:picLocks noChangeAspect="1" noChangeArrowheads="1"/>
            </p:cNvPicPr>
            <p:nvPr/>
          </p:nvPicPr>
          <p:blipFill>
            <a:blip r:embed="rId8" cstate="print"/>
            <a:srcRect/>
            <a:stretch>
              <a:fillRect/>
            </a:stretch>
          </p:blipFill>
          <p:spPr bwMode="auto">
            <a:xfrm>
              <a:off x="7639939" y="3480612"/>
              <a:ext cx="362823" cy="456196"/>
            </a:xfrm>
            <a:prstGeom prst="rect">
              <a:avLst/>
            </a:prstGeom>
            <a:noFill/>
            <a:ln w="9525">
              <a:noFill/>
              <a:miter lim="800000"/>
              <a:headEnd/>
              <a:tailEnd/>
            </a:ln>
          </p:spPr>
        </p:pic>
        <p:grpSp>
          <p:nvGrpSpPr>
            <p:cNvPr id="13" name="Group 8"/>
            <p:cNvGrpSpPr>
              <a:grpSpLocks/>
            </p:cNvGrpSpPr>
            <p:nvPr/>
          </p:nvGrpSpPr>
          <p:grpSpPr bwMode="auto">
            <a:xfrm>
              <a:off x="8000061" y="3732578"/>
              <a:ext cx="991450" cy="461512"/>
              <a:chOff x="6205444" y="5817752"/>
              <a:chExt cx="991450" cy="461512"/>
            </a:xfrm>
          </p:grpSpPr>
          <p:sp>
            <p:nvSpPr>
              <p:cNvPr id="6" name="Rounded Rectangle 5"/>
              <p:cNvSpPr/>
              <p:nvPr/>
            </p:nvSpPr>
            <p:spPr>
              <a:xfrm>
                <a:off x="6212519" y="5836863"/>
                <a:ext cx="984375" cy="442401"/>
              </a:xfrm>
              <a:prstGeom prst="round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93" name="TextBox 60"/>
              <p:cNvSpPr txBox="1">
                <a:spLocks noChangeArrowheads="1"/>
              </p:cNvSpPr>
              <p:nvPr/>
            </p:nvSpPr>
            <p:spPr bwMode="auto">
              <a:xfrm>
                <a:off x="6205444" y="5817752"/>
                <a:ext cx="915059" cy="461512"/>
              </a:xfrm>
              <a:prstGeom prst="rect">
                <a:avLst/>
              </a:prstGeom>
              <a:noFill/>
              <a:ln w="9525">
                <a:noFill/>
                <a:miter lim="800000"/>
                <a:headEnd/>
                <a:tailEnd/>
              </a:ln>
            </p:spPr>
            <p:txBody>
              <a:bodyPr wrap="square">
                <a:spAutoFit/>
              </a:bodyPr>
              <a:lstStyle/>
              <a:p>
                <a:pPr algn="ctr"/>
                <a:r>
                  <a:rPr lang="en-US" sz="1000" dirty="0" smtClean="0">
                    <a:latin typeface="Times New Roman" pitchFamily="18" charset="0"/>
                    <a:cs typeface="Times New Roman" pitchFamily="18" charset="0"/>
                  </a:rPr>
                  <a:t>overlay</a:t>
                </a:r>
                <a:r>
                  <a:rPr lang="en-US" sz="1000" dirty="0" smtClean="0">
                    <a:latin typeface="Times New Roman" pitchFamily="18" charset="0"/>
                    <a:cs typeface="Times New Roman" pitchFamily="18" charset="0"/>
                  </a:rPr>
                  <a:t>/client</a:t>
                </a:r>
                <a:endParaRPr lang="en-US" sz="1000" dirty="0" smtClean="0">
                  <a:latin typeface="Times New Roman" pitchFamily="18" charset="0"/>
                  <a:cs typeface="Times New Roman" pitchFamily="18" charset="0"/>
                </a:endParaRPr>
              </a:p>
              <a:p>
                <a:pPr algn="ctr"/>
                <a:r>
                  <a:rPr lang="en-US" sz="1000" dirty="0" smtClean="0">
                    <a:latin typeface="Times New Roman" pitchFamily="18" charset="0"/>
                    <a:cs typeface="Times New Roman" pitchFamily="18" charset="0"/>
                  </a:rPr>
                  <a:t>manager</a:t>
                </a:r>
                <a:endParaRPr lang="en-US" sz="1000" dirty="0">
                  <a:latin typeface="Times New Roman" pitchFamily="18" charset="0"/>
                  <a:cs typeface="Times New Roman" pitchFamily="18" charset="0"/>
                </a:endParaRPr>
              </a:p>
            </p:txBody>
          </p:sp>
        </p:grpSp>
      </p:grpSp>
      <p:sp>
        <p:nvSpPr>
          <p:cNvPr id="61" name="Title 60"/>
          <p:cNvSpPr>
            <a:spLocks noGrp="1"/>
          </p:cNvSpPr>
          <p:nvPr>
            <p:ph type="ctrTitle"/>
          </p:nvPr>
        </p:nvSpPr>
        <p:spPr>
          <a:xfrm>
            <a:off x="381000" y="1"/>
            <a:ext cx="8763000" cy="1143000"/>
          </a:xfrm>
        </p:spPr>
        <p:txBody>
          <a:bodyPr/>
          <a:lstStyle/>
          <a:p>
            <a:r>
              <a:rPr lang="en-US" dirty="0" smtClean="0">
                <a:latin typeface="Calibri" pitchFamily="34" charset="0"/>
              </a:rPr>
              <a:t>Architecture </a:t>
            </a:r>
            <a:r>
              <a:rPr lang="en-US" dirty="0" smtClean="0">
                <a:latin typeface="Calibri" pitchFamily="34" charset="0"/>
              </a:rPr>
              <a:t>Overview</a:t>
            </a:r>
            <a:endParaRPr lang="en-US" dirty="0">
              <a:latin typeface="Calibri" pitchFamily="34" charset="0"/>
            </a:endParaRPr>
          </a:p>
        </p:txBody>
      </p:sp>
      <p:graphicFrame>
        <p:nvGraphicFramePr>
          <p:cNvPr id="62" name="Object 121"/>
          <p:cNvGraphicFramePr>
            <a:graphicFrameLocks noChangeAspect="1"/>
          </p:cNvGraphicFramePr>
          <p:nvPr/>
        </p:nvGraphicFramePr>
        <p:xfrm>
          <a:off x="1371600" y="5562600"/>
          <a:ext cx="446555" cy="388114"/>
        </p:xfrm>
        <a:graphic>
          <a:graphicData uri="http://schemas.openxmlformats.org/presentationml/2006/ole">
            <p:oleObj spid="_x0000_s3162" name="ﾋﾞｯﾄﾏｯﾌﾟ ｲﾒｰｼﾞ" r:id="rId12" imgW="647597" imgH="647597" progId="PBrush">
              <p:embed/>
            </p:oleObj>
          </a:graphicData>
        </a:graphic>
      </p:graphicFrame>
      <p:sp>
        <p:nvSpPr>
          <p:cNvPr id="64" name="Oval 63"/>
          <p:cNvSpPr/>
          <p:nvPr/>
        </p:nvSpPr>
        <p:spPr bwMode="auto">
          <a:xfrm>
            <a:off x="381000" y="4876800"/>
            <a:ext cx="1447800" cy="1447800"/>
          </a:xfrm>
          <a:prstGeom prst="ellipse">
            <a:avLst/>
          </a:prstGeom>
          <a:noFill/>
          <a:ln w="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48" charset="2"/>
              <a:buChar char="•"/>
              <a:tabLst/>
            </a:pPr>
            <a:endParaRPr kumimoji="0" lang="en-US" sz="1800" b="0" i="0" u="none" strike="noStrike" cap="none" normalizeH="0" baseline="0" smtClean="0">
              <a:ln>
                <a:noFill/>
              </a:ln>
              <a:solidFill>
                <a:schemeClr val="tx1"/>
              </a:solidFill>
              <a:effectLst/>
              <a:latin typeface="Comic Sans MS" pitchFamily="48" charset="0"/>
              <a:ea typeface="Gungsuh" pitchFamily="18" charset="-127"/>
              <a:cs typeface="Gungsuh" pitchFamily="18" charset="-127"/>
            </a:endParaRPr>
          </a:p>
        </p:txBody>
      </p:sp>
      <p:graphicFrame>
        <p:nvGraphicFramePr>
          <p:cNvPr id="69" name="Object 121"/>
          <p:cNvGraphicFramePr>
            <a:graphicFrameLocks noChangeAspect="1"/>
          </p:cNvGraphicFramePr>
          <p:nvPr/>
        </p:nvGraphicFramePr>
        <p:xfrm>
          <a:off x="772645" y="5479286"/>
          <a:ext cx="446555" cy="388114"/>
        </p:xfrm>
        <a:graphic>
          <a:graphicData uri="http://schemas.openxmlformats.org/presentationml/2006/ole">
            <p:oleObj spid="_x0000_s3163" name="ﾋﾞｯﾄﾏｯﾌﾟ ｲﾒｰｼﾞ" r:id="rId13" imgW="647597" imgH="647597" progId="PBrush">
              <p:embed/>
            </p:oleObj>
          </a:graphicData>
        </a:graphic>
      </p:graphicFrame>
    </p:spTree>
  </p:cSld>
  <p:clrMapOvr>
    <a:masterClrMapping/>
  </p:clrMapOvr>
  <p:transition advTm="49552"/>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2514600" y="1447800"/>
            <a:ext cx="6400800" cy="4114800"/>
            <a:chOff x="1413956" y="914400"/>
            <a:chExt cx="7212781" cy="3533138"/>
          </a:xfrm>
        </p:grpSpPr>
        <p:sp>
          <p:nvSpPr>
            <p:cNvPr id="11" name="Rectangle 10"/>
            <p:cNvSpPr/>
            <p:nvPr/>
          </p:nvSpPr>
          <p:spPr>
            <a:xfrm>
              <a:off x="3025940" y="2076208"/>
              <a:ext cx="3075041" cy="140147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3554587" y="2461890"/>
              <a:ext cx="820751" cy="725336"/>
            </a:xfrm>
            <a:prstGeom prst="rect">
              <a:avLst/>
            </a:prstGeom>
            <a:pattFill prst="dashUpDiag">
              <a:fgClr>
                <a:schemeClr val="tx1"/>
              </a:fgClr>
              <a:bgClr>
                <a:schemeClr val="bg1"/>
              </a:bgClr>
            </a:patt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1" name="TextBox 4"/>
            <p:cNvSpPr txBox="1">
              <a:spLocks noChangeArrowheads="1"/>
            </p:cNvSpPr>
            <p:nvPr/>
          </p:nvSpPr>
          <p:spPr bwMode="auto">
            <a:xfrm>
              <a:off x="3512323" y="3204673"/>
              <a:ext cx="880369" cy="246221"/>
            </a:xfrm>
            <a:prstGeom prst="rect">
              <a:avLst/>
            </a:prstGeom>
            <a:noFill/>
            <a:ln w="9525">
              <a:noFill/>
              <a:miter lim="800000"/>
              <a:headEnd/>
              <a:tailEnd/>
            </a:ln>
          </p:spPr>
          <p:txBody>
            <a:bodyPr wrap="none">
              <a:spAutoFit/>
            </a:bodyPr>
            <a:lstStyle/>
            <a:p>
              <a:r>
                <a:rPr lang="en-US" sz="1000" b="1">
                  <a:latin typeface="Times New Roman" pitchFamily="18" charset="0"/>
                  <a:cs typeface="Times New Roman" pitchFamily="18" charset="0"/>
                </a:rPr>
                <a:t>Bloom Filter</a:t>
              </a:r>
            </a:p>
          </p:txBody>
        </p:sp>
        <p:sp>
          <p:nvSpPr>
            <p:cNvPr id="6" name="Rectangle 5"/>
            <p:cNvSpPr/>
            <p:nvPr/>
          </p:nvSpPr>
          <p:spPr>
            <a:xfrm>
              <a:off x="4749995" y="2460303"/>
              <a:ext cx="820752" cy="725337"/>
            </a:xfrm>
            <a:prstGeom prst="rect">
              <a:avLst/>
            </a:prstGeom>
            <a:solidFill>
              <a:schemeClr val="bg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3" name="TextBox 6"/>
            <p:cNvSpPr txBox="1">
              <a:spLocks noChangeArrowheads="1"/>
            </p:cNvSpPr>
            <p:nvPr/>
          </p:nvSpPr>
          <p:spPr bwMode="auto">
            <a:xfrm>
              <a:off x="4630399" y="3203249"/>
              <a:ext cx="1059906" cy="246221"/>
            </a:xfrm>
            <a:prstGeom prst="rect">
              <a:avLst/>
            </a:prstGeom>
            <a:noFill/>
            <a:ln w="9525">
              <a:noFill/>
              <a:miter lim="800000"/>
              <a:headEnd/>
              <a:tailEnd/>
            </a:ln>
          </p:spPr>
          <p:txBody>
            <a:bodyPr wrap="none">
              <a:spAutoFit/>
            </a:bodyPr>
            <a:lstStyle/>
            <a:p>
              <a:r>
                <a:rPr lang="en-US" sz="1000" b="1" dirty="0">
                  <a:latin typeface="Times New Roman" pitchFamily="18" charset="0"/>
                  <a:cs typeface="Times New Roman" pitchFamily="18" charset="0"/>
                </a:rPr>
                <a:t>Traffic Monitor</a:t>
              </a:r>
            </a:p>
          </p:txBody>
        </p:sp>
        <p:cxnSp>
          <p:nvCxnSpPr>
            <p:cNvPr id="9" name="Straight Connector 8"/>
            <p:cNvCxnSpPr/>
            <p:nvPr/>
          </p:nvCxnSpPr>
          <p:spPr>
            <a:xfrm>
              <a:off x="4367401" y="2836462"/>
              <a:ext cx="35878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4105" name="Object 11"/>
            <p:cNvGraphicFramePr>
              <a:graphicFrameLocks noChangeAspect="1"/>
            </p:cNvGraphicFramePr>
            <p:nvPr/>
          </p:nvGraphicFramePr>
          <p:xfrm>
            <a:off x="1470605" y="941699"/>
            <a:ext cx="447675" cy="447675"/>
          </p:xfrm>
          <a:graphic>
            <a:graphicData uri="http://schemas.openxmlformats.org/presentationml/2006/ole">
              <p:oleObj spid="_x0000_s22614" name="ﾋﾞｯﾄﾏｯﾌﾟ ｲﾒｰｼﾞ" r:id="rId4" imgW="647597" imgH="647597" progId="PBrush">
                <p:embed/>
              </p:oleObj>
            </a:graphicData>
          </a:graphic>
        </p:graphicFrame>
        <p:graphicFrame>
          <p:nvGraphicFramePr>
            <p:cNvPr id="4106" name="Object 12"/>
            <p:cNvGraphicFramePr>
              <a:graphicFrameLocks noChangeAspect="1"/>
            </p:cNvGraphicFramePr>
            <p:nvPr/>
          </p:nvGraphicFramePr>
          <p:xfrm>
            <a:off x="1460218" y="1691994"/>
            <a:ext cx="447675" cy="447675"/>
          </p:xfrm>
          <a:graphic>
            <a:graphicData uri="http://schemas.openxmlformats.org/presentationml/2006/ole">
              <p:oleObj spid="_x0000_s22615" name="ﾋﾞｯﾄﾏｯﾌﾟ ｲﾒｰｼﾞ" r:id="rId5" imgW="647597" imgH="647597" progId="PBrush">
                <p:embed/>
              </p:oleObj>
            </a:graphicData>
          </a:graphic>
        </p:graphicFrame>
        <p:graphicFrame>
          <p:nvGraphicFramePr>
            <p:cNvPr id="4107" name="Object 13"/>
            <p:cNvGraphicFramePr>
              <a:graphicFrameLocks noChangeAspect="1"/>
            </p:cNvGraphicFramePr>
            <p:nvPr/>
          </p:nvGraphicFramePr>
          <p:xfrm>
            <a:off x="1460218" y="2435477"/>
            <a:ext cx="447675" cy="447675"/>
          </p:xfrm>
          <a:graphic>
            <a:graphicData uri="http://schemas.openxmlformats.org/presentationml/2006/ole">
              <p:oleObj spid="_x0000_s22616" name="ﾋﾞｯﾄﾏｯﾌﾟ ｲﾒｰｼﾞ" r:id="rId6" imgW="647597" imgH="647597" progId="PBrush">
                <p:embed/>
              </p:oleObj>
            </a:graphicData>
          </a:graphic>
        </p:graphicFrame>
        <p:graphicFrame>
          <p:nvGraphicFramePr>
            <p:cNvPr id="4108" name="Object 14"/>
            <p:cNvGraphicFramePr>
              <a:graphicFrameLocks noChangeAspect="1"/>
            </p:cNvGraphicFramePr>
            <p:nvPr/>
          </p:nvGraphicFramePr>
          <p:xfrm>
            <a:off x="1460217" y="3666078"/>
            <a:ext cx="447675" cy="447675"/>
          </p:xfrm>
          <a:graphic>
            <a:graphicData uri="http://schemas.openxmlformats.org/presentationml/2006/ole">
              <p:oleObj spid="_x0000_s22617" name="ﾋﾞｯﾄﾏｯﾌﾟ ｲﾒｰｼﾞ" r:id="rId7" imgW="647597" imgH="647597" progId="PBrush">
                <p:embed/>
              </p:oleObj>
            </a:graphicData>
          </a:graphic>
        </p:graphicFrame>
        <p:sp>
          <p:nvSpPr>
            <p:cNvPr id="4109" name="TextBox 17"/>
            <p:cNvSpPr txBox="1">
              <a:spLocks noChangeArrowheads="1"/>
            </p:cNvSpPr>
            <p:nvPr/>
          </p:nvSpPr>
          <p:spPr bwMode="auto">
            <a:xfrm rot="-5400000">
              <a:off x="1350234" y="3161946"/>
              <a:ext cx="670376" cy="307777"/>
            </a:xfrm>
            <a:prstGeom prst="rect">
              <a:avLst/>
            </a:prstGeom>
            <a:noFill/>
            <a:ln w="9525">
              <a:noFill/>
              <a:miter lim="800000"/>
              <a:headEnd/>
              <a:tailEnd/>
            </a:ln>
          </p:spPr>
          <p:txBody>
            <a:bodyPr wrap="none">
              <a:spAutoFit/>
            </a:bodyPr>
            <a:lstStyle/>
            <a:p>
              <a:r>
                <a:rPr lang="en-US" sz="1400">
                  <a:sym typeface="Wingdings" pitchFamily="2" charset="2"/>
                </a:rPr>
                <a:t>      </a:t>
              </a:r>
              <a:endParaRPr lang="en-US" sz="1400"/>
            </a:p>
          </p:txBody>
        </p:sp>
        <p:sp>
          <p:nvSpPr>
            <p:cNvPr id="4110" name="TextBox 19"/>
            <p:cNvSpPr txBox="1">
              <a:spLocks noChangeArrowheads="1"/>
            </p:cNvSpPr>
            <p:nvPr/>
          </p:nvSpPr>
          <p:spPr bwMode="auto">
            <a:xfrm>
              <a:off x="1413956" y="4066373"/>
              <a:ext cx="582869" cy="255059"/>
            </a:xfrm>
            <a:prstGeom prst="rect">
              <a:avLst/>
            </a:prstGeom>
            <a:noFill/>
            <a:ln w="9525">
              <a:noFill/>
              <a:miter lim="800000"/>
              <a:headEnd/>
              <a:tailEnd/>
            </a:ln>
          </p:spPr>
          <p:txBody>
            <a:bodyPr wrap="none">
              <a:spAutoFit/>
            </a:bodyPr>
            <a:lstStyle/>
            <a:p>
              <a:pPr algn="ctr"/>
              <a:r>
                <a:rPr lang="en-US" sz="1000" b="1" dirty="0" smtClean="0">
                  <a:latin typeface="Times New Roman" pitchFamily="18" charset="0"/>
                  <a:cs typeface="Times New Roman" pitchFamily="18" charset="0"/>
                </a:rPr>
                <a:t>client</a:t>
              </a:r>
              <a:endParaRPr lang="en-US" sz="1000" b="1" dirty="0">
                <a:latin typeface="Times New Roman" pitchFamily="18" charset="0"/>
                <a:cs typeface="Times New Roman" pitchFamily="18" charset="0"/>
              </a:endParaRPr>
            </a:p>
          </p:txBody>
        </p:sp>
        <p:grpSp>
          <p:nvGrpSpPr>
            <p:cNvPr id="3" name="Group 22"/>
            <p:cNvGrpSpPr>
              <a:grpSpLocks/>
            </p:cNvGrpSpPr>
            <p:nvPr/>
          </p:nvGrpSpPr>
          <p:grpSpPr bwMode="auto">
            <a:xfrm>
              <a:off x="6347764" y="2469735"/>
              <a:ext cx="1198140" cy="866050"/>
              <a:chOff x="7125429" y="2358639"/>
              <a:chExt cx="1198140" cy="866050"/>
            </a:xfrm>
          </p:grpSpPr>
          <p:pic>
            <p:nvPicPr>
              <p:cNvPr id="4146" name="Picture 230"/>
              <p:cNvPicPr>
                <a:picLocks noChangeAspect="1" noChangeArrowheads="1"/>
              </p:cNvPicPr>
              <p:nvPr/>
            </p:nvPicPr>
            <p:blipFill>
              <a:blip r:embed="rId8" cstate="print"/>
              <a:srcRect/>
              <a:stretch>
                <a:fillRect/>
              </a:stretch>
            </p:blipFill>
            <p:spPr bwMode="auto">
              <a:xfrm>
                <a:off x="7473397" y="2358639"/>
                <a:ext cx="522246" cy="656647"/>
              </a:xfrm>
              <a:prstGeom prst="rect">
                <a:avLst/>
              </a:prstGeom>
              <a:noFill/>
              <a:ln w="9525">
                <a:noFill/>
                <a:miter lim="800000"/>
                <a:headEnd/>
                <a:tailEnd/>
              </a:ln>
            </p:spPr>
          </p:pic>
          <p:sp>
            <p:nvSpPr>
              <p:cNvPr id="4147" name="TextBox 21"/>
              <p:cNvSpPr txBox="1">
                <a:spLocks noChangeArrowheads="1"/>
              </p:cNvSpPr>
              <p:nvPr/>
            </p:nvSpPr>
            <p:spPr bwMode="auto">
              <a:xfrm>
                <a:off x="7125429" y="2981059"/>
                <a:ext cx="1198140" cy="243630"/>
              </a:xfrm>
              <a:prstGeom prst="rect">
                <a:avLst/>
              </a:prstGeom>
              <a:noFill/>
              <a:ln w="9525">
                <a:noFill/>
                <a:miter lim="800000"/>
                <a:headEnd/>
                <a:tailEnd/>
              </a:ln>
            </p:spPr>
            <p:txBody>
              <a:bodyPr wrap="none">
                <a:spAutoFit/>
              </a:bodyPr>
              <a:lstStyle/>
              <a:p>
                <a:pPr algn="ctr"/>
                <a:r>
                  <a:rPr lang="en-US" sz="1200" dirty="0" smtClean="0">
                    <a:latin typeface="Times New Roman" pitchFamily="18" charset="0"/>
                    <a:cs typeface="Times New Roman" pitchFamily="18" charset="0"/>
                  </a:rPr>
                  <a:t>internal node</a:t>
                </a:r>
                <a:endParaRPr lang="en-US" sz="1200" dirty="0">
                  <a:latin typeface="Times New Roman" pitchFamily="18" charset="0"/>
                  <a:cs typeface="Times New Roman" pitchFamily="18" charset="0"/>
                </a:endParaRPr>
              </a:p>
            </p:txBody>
          </p:sp>
        </p:grpSp>
        <p:sp>
          <p:nvSpPr>
            <p:cNvPr id="26" name="Rectangle 25"/>
            <p:cNvSpPr/>
            <p:nvPr/>
          </p:nvSpPr>
          <p:spPr>
            <a:xfrm>
              <a:off x="3025940" y="2076208"/>
              <a:ext cx="204792" cy="1401471"/>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1889270" y="1187393"/>
              <a:ext cx="1273197" cy="113641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62282" y="1827023"/>
              <a:ext cx="1308123" cy="745969"/>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894603" y="2074621"/>
              <a:ext cx="206379" cy="1401470"/>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4" name="Straight Connector 33"/>
            <p:cNvCxnSpPr/>
            <p:nvPr/>
          </p:nvCxnSpPr>
          <p:spPr>
            <a:xfrm>
              <a:off x="1860694" y="2560295"/>
              <a:ext cx="1292247" cy="303149"/>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846407" y="3187226"/>
              <a:ext cx="1306535" cy="59836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a:xfrm>
              <a:off x="3298994" y="2734883"/>
              <a:ext cx="179391" cy="17141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ight Arrow 38"/>
            <p:cNvSpPr/>
            <p:nvPr/>
          </p:nvSpPr>
          <p:spPr>
            <a:xfrm>
              <a:off x="5646948" y="2733296"/>
              <a:ext cx="179390" cy="17141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4" name="Straight Connector 43"/>
            <p:cNvCxnSpPr/>
            <p:nvPr/>
          </p:nvCxnSpPr>
          <p:spPr>
            <a:xfrm>
              <a:off x="5973979" y="2820590"/>
              <a:ext cx="72550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 name="Group 45"/>
            <p:cNvGrpSpPr>
              <a:grpSpLocks/>
            </p:cNvGrpSpPr>
            <p:nvPr/>
          </p:nvGrpSpPr>
          <p:grpSpPr bwMode="auto">
            <a:xfrm>
              <a:off x="3817261" y="1802421"/>
              <a:ext cx="1417146" cy="318347"/>
              <a:chOff x="3817260" y="4220881"/>
              <a:chExt cx="1417146" cy="318347"/>
            </a:xfrm>
          </p:grpSpPr>
          <p:sp>
            <p:nvSpPr>
              <p:cNvPr id="45" name="Rounded Rectangle 44"/>
              <p:cNvSpPr/>
              <p:nvPr/>
            </p:nvSpPr>
            <p:spPr>
              <a:xfrm>
                <a:off x="3817260" y="4220881"/>
                <a:ext cx="1417146" cy="318347"/>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45" name="TextBox 18"/>
              <p:cNvSpPr txBox="1">
                <a:spLocks noChangeArrowheads="1"/>
              </p:cNvSpPr>
              <p:nvPr/>
            </p:nvSpPr>
            <p:spPr bwMode="auto">
              <a:xfrm>
                <a:off x="3888089" y="4260564"/>
                <a:ext cx="1283585" cy="243630"/>
              </a:xfrm>
              <a:prstGeom prst="rect">
                <a:avLst/>
              </a:prstGeom>
              <a:noFill/>
              <a:ln w="9525">
                <a:noFill/>
                <a:miter lim="800000"/>
                <a:headEnd/>
                <a:tailEnd/>
              </a:ln>
            </p:spPr>
            <p:txBody>
              <a:bodyPr wrap="square">
                <a:spAutoFit/>
              </a:bodyPr>
              <a:lstStyle/>
              <a:p>
                <a:r>
                  <a:rPr lang="en-US" sz="1200" dirty="0" smtClean="0">
                    <a:latin typeface="Times New Roman" pitchFamily="18" charset="0"/>
                    <a:cs typeface="Times New Roman" pitchFamily="18" charset="0"/>
                  </a:rPr>
                  <a:t>Ingress Node</a:t>
                </a:r>
                <a:endParaRPr lang="en-US" sz="1200" dirty="0">
                  <a:latin typeface="Times New Roman" pitchFamily="18" charset="0"/>
                  <a:cs typeface="Times New Roman" pitchFamily="18" charset="0"/>
                </a:endParaRPr>
              </a:p>
            </p:txBody>
          </p:sp>
        </p:grpSp>
        <p:grpSp>
          <p:nvGrpSpPr>
            <p:cNvPr id="7" name="Group 52"/>
            <p:cNvGrpSpPr>
              <a:grpSpLocks/>
            </p:cNvGrpSpPr>
            <p:nvPr/>
          </p:nvGrpSpPr>
          <p:grpSpPr bwMode="auto">
            <a:xfrm>
              <a:off x="7927508" y="2650078"/>
              <a:ext cx="699229" cy="678703"/>
              <a:chOff x="7918962" y="2487707"/>
              <a:chExt cx="699229" cy="678703"/>
            </a:xfrm>
          </p:grpSpPr>
          <p:pic>
            <p:nvPicPr>
              <p:cNvPr id="4142" name="Picture 23"/>
              <p:cNvPicPr>
                <a:picLocks noChangeAspect="1" noChangeArrowheads="1"/>
              </p:cNvPicPr>
              <p:nvPr/>
            </p:nvPicPr>
            <p:blipFill>
              <a:blip r:embed="rId9" cstate="print"/>
              <a:srcRect/>
              <a:stretch>
                <a:fillRect/>
              </a:stretch>
            </p:blipFill>
            <p:spPr bwMode="auto">
              <a:xfrm>
                <a:off x="8082899" y="2487707"/>
                <a:ext cx="364725" cy="240495"/>
              </a:xfrm>
              <a:prstGeom prst="rect">
                <a:avLst/>
              </a:prstGeom>
              <a:noFill/>
              <a:ln w="9525">
                <a:noFill/>
                <a:miter lim="800000"/>
                <a:headEnd/>
                <a:tailEnd/>
              </a:ln>
              <a:effectLst/>
            </p:spPr>
          </p:pic>
          <p:sp>
            <p:nvSpPr>
              <p:cNvPr id="4143" name="TextBox 49"/>
              <p:cNvSpPr txBox="1">
                <a:spLocks noChangeArrowheads="1"/>
              </p:cNvSpPr>
              <p:nvPr/>
            </p:nvSpPr>
            <p:spPr bwMode="auto">
              <a:xfrm>
                <a:off x="7918962" y="2704745"/>
                <a:ext cx="699229" cy="461665"/>
              </a:xfrm>
              <a:prstGeom prst="rect">
                <a:avLst/>
              </a:prstGeom>
              <a:noFill/>
              <a:ln w="9525">
                <a:noFill/>
                <a:miter lim="800000"/>
                <a:headEnd/>
                <a:tailEnd/>
              </a:ln>
            </p:spPr>
            <p:txBody>
              <a:bodyPr wrap="none">
                <a:spAutoFit/>
              </a:bodyPr>
              <a:lstStyle/>
              <a:p>
                <a:pPr algn="ctr"/>
                <a:r>
                  <a:rPr lang="en-US" sz="1200">
                    <a:latin typeface="Times New Roman" pitchFamily="18" charset="0"/>
                    <a:cs typeface="Times New Roman" pitchFamily="18" charset="0"/>
                  </a:rPr>
                  <a:t>gateway</a:t>
                </a:r>
              </a:p>
              <a:p>
                <a:pPr algn="ctr"/>
                <a:r>
                  <a:rPr lang="en-US" sz="1200">
                    <a:latin typeface="Times New Roman" pitchFamily="18" charset="0"/>
                    <a:cs typeface="Times New Roman" pitchFamily="18" charset="0"/>
                  </a:rPr>
                  <a:t>router</a:t>
                </a:r>
              </a:p>
            </p:txBody>
          </p:sp>
        </p:grpSp>
        <p:cxnSp>
          <p:nvCxnSpPr>
            <p:cNvPr id="52" name="Straight Connector 51"/>
            <p:cNvCxnSpPr/>
            <p:nvPr/>
          </p:nvCxnSpPr>
          <p:spPr>
            <a:xfrm>
              <a:off x="7202725" y="2801544"/>
              <a:ext cx="727088"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15"/>
            <p:cNvGrpSpPr>
              <a:grpSpLocks/>
            </p:cNvGrpSpPr>
            <p:nvPr/>
          </p:nvGrpSpPr>
          <p:grpSpPr bwMode="auto">
            <a:xfrm>
              <a:off x="3131655" y="3512321"/>
              <a:ext cx="964045" cy="935217"/>
              <a:chOff x="3088926" y="3520867"/>
              <a:chExt cx="964045" cy="935217"/>
            </a:xfrm>
          </p:grpSpPr>
          <p:sp>
            <p:nvSpPr>
              <p:cNvPr id="4140" name="TextBox 2"/>
              <p:cNvSpPr txBox="1">
                <a:spLocks noChangeArrowheads="1"/>
              </p:cNvSpPr>
              <p:nvPr/>
            </p:nvSpPr>
            <p:spPr bwMode="auto">
              <a:xfrm>
                <a:off x="3230310" y="3717420"/>
                <a:ext cx="822661" cy="738664"/>
              </a:xfrm>
              <a:prstGeom prst="rect">
                <a:avLst/>
              </a:prstGeom>
              <a:noFill/>
              <a:ln w="9525">
                <a:noFill/>
                <a:miter lim="800000"/>
                <a:headEnd/>
                <a:tailEnd/>
              </a:ln>
            </p:spPr>
            <p:txBody>
              <a:bodyPr wrap="none">
                <a:spAutoFit/>
              </a:bodyPr>
              <a:lstStyle/>
              <a:p>
                <a:pPr algn="ctr"/>
                <a:r>
                  <a:rPr lang="en-US" sz="1400">
                    <a:latin typeface="Times New Roman" pitchFamily="18" charset="0"/>
                    <a:cs typeface="Times New Roman" pitchFamily="18" charset="0"/>
                  </a:rPr>
                  <a:t>Network</a:t>
                </a:r>
              </a:p>
              <a:p>
                <a:pPr algn="ctr"/>
                <a:r>
                  <a:rPr lang="en-US" sz="1400">
                    <a:latin typeface="Times New Roman" pitchFamily="18" charset="0"/>
                    <a:cs typeface="Times New Roman" pitchFamily="18" charset="0"/>
                  </a:rPr>
                  <a:t>Interface</a:t>
                </a:r>
              </a:p>
              <a:p>
                <a:pPr algn="ctr"/>
                <a:r>
                  <a:rPr lang="en-US" sz="1400">
                    <a:latin typeface="Times New Roman" pitchFamily="18" charset="0"/>
                    <a:cs typeface="Times New Roman" pitchFamily="18" charset="0"/>
                  </a:rPr>
                  <a:t>(NIC</a:t>
                </a:r>
                <a:r>
                  <a:rPr lang="en-US" sz="1400" baseline="-25000">
                    <a:latin typeface="Times New Roman" pitchFamily="18" charset="0"/>
                    <a:cs typeface="Times New Roman" pitchFamily="18" charset="0"/>
                  </a:rPr>
                  <a:t>1</a:t>
                </a:r>
                <a:r>
                  <a:rPr lang="en-US" sz="1400">
                    <a:latin typeface="Times New Roman" pitchFamily="18" charset="0"/>
                    <a:cs typeface="Times New Roman" pitchFamily="18" charset="0"/>
                  </a:rPr>
                  <a:t>)</a:t>
                </a:r>
              </a:p>
            </p:txBody>
          </p:sp>
          <p:sp>
            <p:nvSpPr>
              <p:cNvPr id="10" name="Freeform 9"/>
              <p:cNvSpPr/>
              <p:nvPr/>
            </p:nvSpPr>
            <p:spPr>
              <a:xfrm>
                <a:off x="3089576" y="3521142"/>
                <a:ext cx="176215" cy="547573"/>
              </a:xfrm>
              <a:custGeom>
                <a:avLst/>
                <a:gdLst>
                  <a:gd name="connsiteX0" fmla="*/ 175567 w 175567"/>
                  <a:gd name="connsiteY0" fmla="*/ 546931 h 547922"/>
                  <a:gd name="connsiteX1" fmla="*/ 21743 w 175567"/>
                  <a:gd name="connsiteY1" fmla="*/ 461473 h 547922"/>
                  <a:gd name="connsiteX2" fmla="*/ 4652 w 175567"/>
                  <a:gd name="connsiteY2" fmla="*/ 0 h 547922"/>
                </a:gdLst>
                <a:ahLst/>
                <a:cxnLst>
                  <a:cxn ang="0">
                    <a:pos x="connsiteX0" y="connsiteY0"/>
                  </a:cxn>
                  <a:cxn ang="0">
                    <a:pos x="connsiteX1" y="connsiteY1"/>
                  </a:cxn>
                  <a:cxn ang="0">
                    <a:pos x="connsiteX2" y="connsiteY2"/>
                  </a:cxn>
                </a:cxnLst>
                <a:rect l="l" t="t" r="r" b="b"/>
                <a:pathLst>
                  <a:path w="175567" h="547922">
                    <a:moveTo>
                      <a:pt x="175567" y="546931"/>
                    </a:moveTo>
                    <a:cubicBezTo>
                      <a:pt x="112898" y="549779"/>
                      <a:pt x="50229" y="552628"/>
                      <a:pt x="21743" y="461473"/>
                    </a:cubicBezTo>
                    <a:cubicBezTo>
                      <a:pt x="-6743" y="370318"/>
                      <a:pt x="-1046" y="185159"/>
                      <a:pt x="4652" y="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23"/>
            <p:cNvGrpSpPr>
              <a:grpSpLocks/>
            </p:cNvGrpSpPr>
            <p:nvPr/>
          </p:nvGrpSpPr>
          <p:grpSpPr bwMode="auto">
            <a:xfrm>
              <a:off x="4869678" y="3495230"/>
              <a:ext cx="1152816" cy="942339"/>
              <a:chOff x="4869678" y="3495230"/>
              <a:chExt cx="1152816" cy="942339"/>
            </a:xfrm>
          </p:grpSpPr>
          <p:sp>
            <p:nvSpPr>
              <p:cNvPr id="4138" name="TextBox 36"/>
              <p:cNvSpPr txBox="1">
                <a:spLocks noChangeArrowheads="1"/>
              </p:cNvSpPr>
              <p:nvPr/>
            </p:nvSpPr>
            <p:spPr bwMode="auto">
              <a:xfrm>
                <a:off x="4869678" y="3698905"/>
                <a:ext cx="822661" cy="738664"/>
              </a:xfrm>
              <a:prstGeom prst="rect">
                <a:avLst/>
              </a:prstGeom>
              <a:noFill/>
              <a:ln w="9525">
                <a:noFill/>
                <a:miter lim="800000"/>
                <a:headEnd/>
                <a:tailEnd/>
              </a:ln>
            </p:spPr>
            <p:txBody>
              <a:bodyPr wrap="none">
                <a:spAutoFit/>
              </a:bodyPr>
              <a:lstStyle/>
              <a:p>
                <a:pPr algn="ctr"/>
                <a:r>
                  <a:rPr lang="en-US" sz="1400">
                    <a:latin typeface="Times New Roman" pitchFamily="18" charset="0"/>
                    <a:cs typeface="Times New Roman" pitchFamily="18" charset="0"/>
                  </a:rPr>
                  <a:t>Network</a:t>
                </a:r>
              </a:p>
              <a:p>
                <a:pPr algn="ctr"/>
                <a:r>
                  <a:rPr lang="en-US" sz="1400">
                    <a:latin typeface="Times New Roman" pitchFamily="18" charset="0"/>
                    <a:cs typeface="Times New Roman" pitchFamily="18" charset="0"/>
                  </a:rPr>
                  <a:t>Interface</a:t>
                </a:r>
              </a:p>
              <a:p>
                <a:pPr algn="ctr"/>
                <a:r>
                  <a:rPr lang="en-US" sz="1400">
                    <a:latin typeface="Times New Roman" pitchFamily="18" charset="0"/>
                    <a:cs typeface="Times New Roman" pitchFamily="18" charset="0"/>
                  </a:rPr>
                  <a:t>(NIC</a:t>
                </a:r>
                <a:r>
                  <a:rPr lang="en-US" sz="1400" baseline="-25000">
                    <a:latin typeface="Times New Roman" pitchFamily="18" charset="0"/>
                    <a:cs typeface="Times New Roman" pitchFamily="18" charset="0"/>
                  </a:rPr>
                  <a:t>2</a:t>
                </a:r>
                <a:r>
                  <a:rPr lang="en-US" sz="1400">
                    <a:latin typeface="Times New Roman" pitchFamily="18" charset="0"/>
                    <a:cs typeface="Times New Roman" pitchFamily="18" charset="0"/>
                  </a:rPr>
                  <a:t>)</a:t>
                </a:r>
              </a:p>
            </p:txBody>
          </p:sp>
          <p:sp>
            <p:nvSpPr>
              <p:cNvPr id="17" name="Freeform 16"/>
              <p:cNvSpPr/>
              <p:nvPr/>
            </p:nvSpPr>
            <p:spPr>
              <a:xfrm>
                <a:off x="5648536" y="3495137"/>
                <a:ext cx="374656" cy="590427"/>
              </a:xfrm>
              <a:custGeom>
                <a:avLst/>
                <a:gdLst>
                  <a:gd name="connsiteX0" fmla="*/ 0 w 373724"/>
                  <a:gd name="connsiteY0" fmla="*/ 589660 h 589660"/>
                  <a:gd name="connsiteX1" fmla="*/ 205099 w 373724"/>
                  <a:gd name="connsiteY1" fmla="*/ 512748 h 589660"/>
                  <a:gd name="connsiteX2" fmla="*/ 358923 w 373724"/>
                  <a:gd name="connsiteY2" fmla="*/ 230736 h 589660"/>
                  <a:gd name="connsiteX3" fmla="*/ 358923 w 373724"/>
                  <a:gd name="connsiteY3" fmla="*/ 0 h 589660"/>
                </a:gdLst>
                <a:ahLst/>
                <a:cxnLst>
                  <a:cxn ang="0">
                    <a:pos x="connsiteX0" y="connsiteY0"/>
                  </a:cxn>
                  <a:cxn ang="0">
                    <a:pos x="connsiteX1" y="connsiteY1"/>
                  </a:cxn>
                  <a:cxn ang="0">
                    <a:pos x="connsiteX2" y="connsiteY2"/>
                  </a:cxn>
                  <a:cxn ang="0">
                    <a:pos x="connsiteX3" y="connsiteY3"/>
                  </a:cxn>
                </a:cxnLst>
                <a:rect l="l" t="t" r="r" b="b"/>
                <a:pathLst>
                  <a:path w="373724" h="589660">
                    <a:moveTo>
                      <a:pt x="0" y="589660"/>
                    </a:moveTo>
                    <a:cubicBezTo>
                      <a:pt x="72639" y="581114"/>
                      <a:pt x="145279" y="572569"/>
                      <a:pt x="205099" y="512748"/>
                    </a:cubicBezTo>
                    <a:cubicBezTo>
                      <a:pt x="264919" y="452927"/>
                      <a:pt x="333286" y="316194"/>
                      <a:pt x="358923" y="230736"/>
                    </a:cubicBezTo>
                    <a:cubicBezTo>
                      <a:pt x="384560" y="145278"/>
                      <a:pt x="371741" y="72639"/>
                      <a:pt x="358923" y="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9" name="Oval 28"/>
            <p:cNvSpPr/>
            <p:nvPr/>
          </p:nvSpPr>
          <p:spPr>
            <a:xfrm>
              <a:off x="5392944" y="2777736"/>
              <a:ext cx="76201" cy="761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2" name="Straight Connector 31"/>
            <p:cNvCxnSpPr/>
            <p:nvPr/>
          </p:nvCxnSpPr>
          <p:spPr>
            <a:xfrm flipV="1">
              <a:off x="5435807" y="1512763"/>
              <a:ext cx="0" cy="131576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26281" y="1506413"/>
              <a:ext cx="2503374" cy="14286"/>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 name="Group 42"/>
            <p:cNvGrpSpPr>
              <a:grpSpLocks/>
            </p:cNvGrpSpPr>
            <p:nvPr/>
          </p:nvGrpSpPr>
          <p:grpSpPr bwMode="auto">
            <a:xfrm>
              <a:off x="6147966" y="1309075"/>
              <a:ext cx="1594762" cy="430870"/>
              <a:chOff x="6541072" y="420312"/>
              <a:chExt cx="1594762" cy="430870"/>
            </a:xfrm>
          </p:grpSpPr>
          <p:sp>
            <p:nvSpPr>
              <p:cNvPr id="42" name="Rectangle 41"/>
              <p:cNvSpPr/>
              <p:nvPr/>
            </p:nvSpPr>
            <p:spPr>
              <a:xfrm>
                <a:off x="6541072" y="420312"/>
                <a:ext cx="1513761" cy="39467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37" name="TextBox 40"/>
              <p:cNvSpPr txBox="1">
                <a:spLocks noChangeArrowheads="1"/>
              </p:cNvSpPr>
              <p:nvPr/>
            </p:nvSpPr>
            <p:spPr bwMode="auto">
              <a:xfrm>
                <a:off x="6546955" y="427290"/>
                <a:ext cx="1588879" cy="423892"/>
              </a:xfrm>
              <a:prstGeom prst="rect">
                <a:avLst/>
              </a:prstGeom>
              <a:noFill/>
              <a:ln w="9525">
                <a:noFill/>
                <a:miter lim="800000"/>
                <a:headEnd/>
                <a:tailEnd/>
              </a:ln>
            </p:spPr>
            <p:txBody>
              <a:bodyPr wrap="square">
                <a:spAutoFit/>
              </a:bodyPr>
              <a:lstStyle/>
              <a:p>
                <a:pPr algn="ctr"/>
                <a:r>
                  <a:rPr lang="en-US" sz="1000" dirty="0">
                    <a:latin typeface="Times New Roman" pitchFamily="18" charset="0"/>
                    <a:cs typeface="Times New Roman" pitchFamily="18" charset="0"/>
                  </a:rPr>
                  <a:t>Report to the</a:t>
                </a:r>
              </a:p>
              <a:p>
                <a:pPr algn="ctr"/>
                <a:r>
                  <a:rPr lang="en-US" sz="1000" dirty="0" smtClean="0">
                    <a:latin typeface="Times New Roman" pitchFamily="18" charset="0"/>
                    <a:cs typeface="Times New Roman" pitchFamily="18" charset="0"/>
                  </a:rPr>
                  <a:t>DoS Manager</a:t>
                </a:r>
                <a:endParaRPr lang="en-US" sz="1000" dirty="0">
                  <a:latin typeface="Times New Roman" pitchFamily="18" charset="0"/>
                  <a:cs typeface="Times New Roman" pitchFamily="18" charset="0"/>
                </a:endParaRPr>
              </a:p>
            </p:txBody>
          </p:sp>
        </p:grpSp>
        <p:sp>
          <p:nvSpPr>
            <p:cNvPr id="56" name="Oval 55"/>
            <p:cNvSpPr/>
            <p:nvPr/>
          </p:nvSpPr>
          <p:spPr>
            <a:xfrm>
              <a:off x="3621263" y="2784085"/>
              <a:ext cx="77788" cy="777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8" name="Straight Connector 47"/>
            <p:cNvCxnSpPr/>
            <p:nvPr/>
          </p:nvCxnSpPr>
          <p:spPr>
            <a:xfrm>
              <a:off x="3665714" y="1101686"/>
              <a:ext cx="0" cy="1623674"/>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665714" y="1111208"/>
              <a:ext cx="3862454"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4" name="Group 59"/>
            <p:cNvGrpSpPr>
              <a:grpSpLocks/>
            </p:cNvGrpSpPr>
            <p:nvPr/>
          </p:nvGrpSpPr>
          <p:grpSpPr bwMode="auto">
            <a:xfrm>
              <a:off x="3950821" y="914400"/>
              <a:ext cx="2017061" cy="414472"/>
              <a:chOff x="5941991" y="4845465"/>
              <a:chExt cx="2017061" cy="414472"/>
            </a:xfrm>
          </p:grpSpPr>
          <p:sp>
            <p:nvSpPr>
              <p:cNvPr id="59" name="Rectangle 58"/>
              <p:cNvSpPr/>
              <p:nvPr/>
            </p:nvSpPr>
            <p:spPr>
              <a:xfrm>
                <a:off x="5941991" y="4880382"/>
                <a:ext cx="1997759" cy="36720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35" name="TextBox 57"/>
              <p:cNvSpPr txBox="1">
                <a:spLocks noChangeArrowheads="1"/>
              </p:cNvSpPr>
              <p:nvPr/>
            </p:nvSpPr>
            <p:spPr bwMode="auto">
              <a:xfrm>
                <a:off x="5941991" y="4845465"/>
                <a:ext cx="2017061" cy="414472"/>
              </a:xfrm>
              <a:prstGeom prst="rect">
                <a:avLst/>
              </a:prstGeom>
              <a:noFill/>
              <a:ln w="9525">
                <a:noFill/>
                <a:miter lim="800000"/>
                <a:headEnd/>
                <a:tailEnd/>
              </a:ln>
            </p:spPr>
            <p:txBody>
              <a:bodyPr wrap="square">
                <a:spAutoFit/>
              </a:bodyPr>
              <a:lstStyle/>
              <a:p>
                <a:pPr algn="ctr"/>
                <a:r>
                  <a:rPr lang="en-US" sz="1000" dirty="0">
                    <a:latin typeface="Times New Roman" pitchFamily="18" charset="0"/>
                    <a:cs typeface="Times New Roman" pitchFamily="18" charset="0"/>
                  </a:rPr>
                  <a:t>Injected by </a:t>
                </a:r>
                <a:r>
                  <a:rPr lang="en-US" sz="1000" dirty="0" smtClean="0">
                    <a:latin typeface="Times New Roman" pitchFamily="18" charset="0"/>
                    <a:cs typeface="Times New Roman" pitchFamily="18" charset="0"/>
                  </a:rPr>
                  <a:t>Overlay/Client</a:t>
                </a:r>
                <a:endParaRPr lang="en-US" sz="1000" dirty="0">
                  <a:latin typeface="Times New Roman" pitchFamily="18" charset="0"/>
                  <a:cs typeface="Times New Roman" pitchFamily="18" charset="0"/>
                </a:endParaRPr>
              </a:p>
              <a:p>
                <a:pPr algn="ctr"/>
                <a:r>
                  <a:rPr lang="en-US" sz="1000" dirty="0" smtClean="0">
                    <a:latin typeface="Times New Roman" pitchFamily="18" charset="0"/>
                    <a:cs typeface="Times New Roman" pitchFamily="18" charset="0"/>
                  </a:rPr>
                  <a:t>Manager</a:t>
                </a:r>
                <a:endParaRPr lang="en-US" sz="1000" dirty="0">
                  <a:latin typeface="Times New Roman" pitchFamily="18" charset="0"/>
                  <a:cs typeface="Times New Roman" pitchFamily="18" charset="0"/>
                </a:endParaRPr>
              </a:p>
            </p:txBody>
          </p:sp>
        </p:grpSp>
      </p:grpSp>
      <p:sp>
        <p:nvSpPr>
          <p:cNvPr id="53" name="Title 52"/>
          <p:cNvSpPr>
            <a:spLocks noGrp="1"/>
          </p:cNvSpPr>
          <p:nvPr>
            <p:ph type="ctrTitle"/>
          </p:nvPr>
        </p:nvSpPr>
        <p:spPr>
          <a:xfrm>
            <a:off x="381000" y="1"/>
            <a:ext cx="8077200" cy="1142999"/>
          </a:xfrm>
        </p:spPr>
        <p:txBody>
          <a:bodyPr/>
          <a:lstStyle/>
          <a:p>
            <a:r>
              <a:rPr lang="en-US" dirty="0" smtClean="0">
                <a:latin typeface="Calibri" pitchFamily="34" charset="0"/>
              </a:rPr>
              <a:t>Ingress Node – More Details</a:t>
            </a:r>
            <a:endParaRPr lang="en-US" dirty="0">
              <a:latin typeface="Calibri" pitchFamily="34" charset="0"/>
            </a:endParaRPr>
          </a:p>
        </p:txBody>
      </p:sp>
      <p:sp>
        <p:nvSpPr>
          <p:cNvPr id="54" name="Subtitle 53"/>
          <p:cNvSpPr>
            <a:spLocks noGrp="1"/>
          </p:cNvSpPr>
          <p:nvPr>
            <p:ph type="subTitle" idx="1"/>
          </p:nvPr>
        </p:nvSpPr>
        <p:spPr>
          <a:xfrm>
            <a:off x="228600" y="1066800"/>
            <a:ext cx="2286000" cy="5181600"/>
          </a:xfrm>
        </p:spPr>
        <p:txBody>
          <a:bodyPr/>
          <a:lstStyle/>
          <a:p>
            <a:pPr algn="l"/>
            <a:r>
              <a:rPr lang="en-US" sz="2200" b="1" u="sng" dirty="0" smtClean="0">
                <a:latin typeface="Calibri" pitchFamily="34" charset="0"/>
              </a:rPr>
              <a:t>Bloom </a:t>
            </a:r>
            <a:r>
              <a:rPr lang="en-US" sz="2200" b="1" u="sng" dirty="0" smtClean="0">
                <a:latin typeface="Calibri" pitchFamily="34" charset="0"/>
              </a:rPr>
              <a:t>Filter</a:t>
            </a:r>
          </a:p>
          <a:p>
            <a:pPr algn="l"/>
            <a:r>
              <a:rPr lang="en-US" dirty="0" smtClean="0">
                <a:latin typeface="Calibri" pitchFamily="34" charset="0"/>
              </a:rPr>
              <a:t>Extremely fast/efficient </a:t>
            </a:r>
            <a:r>
              <a:rPr lang="en-US" dirty="0" smtClean="0">
                <a:latin typeface="Calibri" pitchFamily="34" charset="0"/>
              </a:rPr>
              <a:t>way to see if </a:t>
            </a:r>
            <a:r>
              <a:rPr lang="en-US" dirty="0" smtClean="0">
                <a:latin typeface="Calibri" pitchFamily="34" charset="0"/>
              </a:rPr>
              <a:t>client is </a:t>
            </a:r>
            <a:r>
              <a:rPr lang="en-US" dirty="0" smtClean="0">
                <a:latin typeface="Calibri" pitchFamily="34" charset="0"/>
              </a:rPr>
              <a:t>assigned to </a:t>
            </a:r>
            <a:r>
              <a:rPr lang="en-US" dirty="0" smtClean="0">
                <a:latin typeface="Calibri" pitchFamily="34" charset="0"/>
              </a:rPr>
              <a:t>it</a:t>
            </a:r>
            <a:endParaRPr lang="en-US" dirty="0" smtClean="0">
              <a:latin typeface="Calibri" pitchFamily="34" charset="0"/>
            </a:endParaRPr>
          </a:p>
          <a:p>
            <a:pPr algn="l"/>
            <a:r>
              <a:rPr lang="en-US" sz="2200" b="1" u="sng" dirty="0" smtClean="0">
                <a:latin typeface="Calibri" pitchFamily="34" charset="0"/>
              </a:rPr>
              <a:t>Traffic Monitor</a:t>
            </a:r>
            <a:endParaRPr lang="en-US" sz="2200" u="sng" dirty="0" smtClean="0">
              <a:latin typeface="Calibri" pitchFamily="34" charset="0"/>
            </a:endParaRPr>
          </a:p>
          <a:p>
            <a:pPr algn="l"/>
            <a:r>
              <a:rPr lang="en-US" dirty="0" smtClean="0">
                <a:latin typeface="Calibri" pitchFamily="34" charset="0"/>
              </a:rPr>
              <a:t>Measures rate of aggregate traffic. If aggregate above </a:t>
            </a:r>
            <a:r>
              <a:rPr lang="en-US" i="1" dirty="0" smtClean="0">
                <a:latin typeface="Calibri" pitchFamily="34" charset="0"/>
              </a:rPr>
              <a:t>threshold</a:t>
            </a:r>
            <a:r>
              <a:rPr lang="en-US" dirty="0" smtClean="0">
                <a:latin typeface="Calibri" pitchFamily="34" charset="0"/>
              </a:rPr>
              <a:t>, report to </a:t>
            </a:r>
            <a:r>
              <a:rPr lang="en-US" dirty="0" err="1" smtClean="0">
                <a:latin typeface="Calibri" pitchFamily="34" charset="0"/>
              </a:rPr>
              <a:t>DDoS</a:t>
            </a:r>
            <a:r>
              <a:rPr lang="en-US" dirty="0" smtClean="0">
                <a:latin typeface="Calibri" pitchFamily="34" charset="0"/>
              </a:rPr>
              <a:t> Manager</a:t>
            </a:r>
          </a:p>
          <a:p>
            <a:pPr algn="l"/>
            <a:endParaRPr lang="en-US" sz="1800" dirty="0" smtClean="0">
              <a:latin typeface="Calibri" pitchFamily="34" charset="0"/>
            </a:endParaRPr>
          </a:p>
          <a:p>
            <a:pPr algn="l"/>
            <a:r>
              <a:rPr lang="en-US" sz="1800" i="1" dirty="0" smtClean="0">
                <a:latin typeface="Calibri" pitchFamily="34" charset="0"/>
              </a:rPr>
              <a:t>…internal nodes have the same basic structure.</a:t>
            </a:r>
            <a:endParaRPr lang="en-US" sz="1800" i="1" dirty="0" smtClean="0">
              <a:latin typeface="Calibri" pitchFamily="34" charset="0"/>
            </a:endParaRPr>
          </a:p>
        </p:txBody>
      </p:sp>
    </p:spTree>
  </p:cSld>
  <p:clrMapOvr>
    <a:masterClrMapping/>
  </p:clrMapOvr>
  <p:transition advTm="49552"/>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How We Sieve Attackers</a:t>
            </a:r>
            <a:endParaRPr lang="en-US" dirty="0">
              <a:latin typeface="Calibri" pitchFamily="34" charset="0"/>
            </a:endParaRPr>
          </a:p>
        </p:txBody>
      </p:sp>
      <p:grpSp>
        <p:nvGrpSpPr>
          <p:cNvPr id="283" name="Group 212"/>
          <p:cNvGrpSpPr>
            <a:grpSpLocks noGrp="1"/>
          </p:cNvGrpSpPr>
          <p:nvPr/>
        </p:nvGrpSpPr>
        <p:grpSpPr bwMode="auto">
          <a:xfrm>
            <a:off x="1219200" y="3124201"/>
            <a:ext cx="7308234" cy="3124199"/>
            <a:chOff x="509899" y="502779"/>
            <a:chExt cx="7913231" cy="4373130"/>
          </a:xfrm>
        </p:grpSpPr>
        <p:grpSp>
          <p:nvGrpSpPr>
            <p:cNvPr id="284" name="Group 202"/>
            <p:cNvGrpSpPr>
              <a:grpSpLocks/>
            </p:cNvGrpSpPr>
            <p:nvPr/>
          </p:nvGrpSpPr>
          <p:grpSpPr bwMode="auto">
            <a:xfrm>
              <a:off x="509899" y="502779"/>
              <a:ext cx="6875135" cy="4373130"/>
              <a:chOff x="509899" y="502779"/>
              <a:chExt cx="6875135" cy="4373130"/>
            </a:xfrm>
          </p:grpSpPr>
          <p:sp>
            <p:nvSpPr>
              <p:cNvPr id="291" name="Rounded Rectangle 290"/>
              <p:cNvSpPr/>
              <p:nvPr/>
            </p:nvSpPr>
            <p:spPr>
              <a:xfrm>
                <a:off x="4797753" y="2944461"/>
                <a:ext cx="722837" cy="1603463"/>
              </a:xfrm>
              <a:prstGeom prst="roundRect">
                <a:avLst/>
              </a:prstGeom>
              <a:solidFill>
                <a:srgbClr val="FFFFFF"/>
              </a:solidFill>
              <a:ln w="1905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2" name="Rounded Rectangle 291"/>
              <p:cNvSpPr/>
              <p:nvPr/>
            </p:nvSpPr>
            <p:spPr>
              <a:xfrm>
                <a:off x="3492822" y="1910954"/>
                <a:ext cx="555627" cy="1436752"/>
              </a:xfrm>
              <a:prstGeom prst="roundRect">
                <a:avLst/>
              </a:prstGeom>
              <a:solidFill>
                <a:srgbClr val="FFFFFF"/>
              </a:solidFill>
              <a:ln w="1905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3" name="Rounded Rectangle 292"/>
              <p:cNvSpPr/>
              <p:nvPr/>
            </p:nvSpPr>
            <p:spPr>
              <a:xfrm>
                <a:off x="528949" y="1664881"/>
                <a:ext cx="555627" cy="1435164"/>
              </a:xfrm>
              <a:prstGeom prst="roundRect">
                <a:avLst/>
              </a:prstGeom>
              <a:solidFill>
                <a:srgbClr val="FFFFFF"/>
              </a:solidFill>
              <a:ln w="1905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4" name="Rounded Rectangle 293"/>
              <p:cNvSpPr/>
              <p:nvPr/>
            </p:nvSpPr>
            <p:spPr>
              <a:xfrm>
                <a:off x="509899" y="3484237"/>
                <a:ext cx="555627" cy="812836"/>
              </a:xfrm>
              <a:prstGeom prst="roundRect">
                <a:avLst/>
              </a:prstGeom>
              <a:solidFill>
                <a:srgbClr val="FFFFFF"/>
              </a:solidFill>
              <a:ln w="1905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5" name="Rounded Rectangle 294"/>
              <p:cNvSpPr/>
              <p:nvPr/>
            </p:nvSpPr>
            <p:spPr>
              <a:xfrm>
                <a:off x="544824" y="502779"/>
                <a:ext cx="555627" cy="812836"/>
              </a:xfrm>
              <a:prstGeom prst="roundRect">
                <a:avLst/>
              </a:prstGeom>
              <a:solidFill>
                <a:srgbClr val="FFFFFF"/>
              </a:solidFill>
              <a:ln w="1905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6" name="Rounded Rectangle 295"/>
              <p:cNvSpPr/>
              <p:nvPr/>
            </p:nvSpPr>
            <p:spPr>
              <a:xfrm>
                <a:off x="2143442" y="3374693"/>
                <a:ext cx="697012" cy="1501216"/>
              </a:xfrm>
              <a:prstGeom prst="roundRect">
                <a:avLst/>
              </a:prstGeom>
              <a:solidFill>
                <a:srgbClr val="FFFFFF"/>
              </a:solidFill>
              <a:ln w="1905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7" name="Rounded Rectangle 296"/>
              <p:cNvSpPr/>
              <p:nvPr/>
            </p:nvSpPr>
            <p:spPr>
              <a:xfrm>
                <a:off x="2187892" y="537706"/>
                <a:ext cx="555627" cy="1436751"/>
              </a:xfrm>
              <a:prstGeom prst="roundRect">
                <a:avLst/>
              </a:prstGeom>
              <a:solidFill>
                <a:srgbClr val="FFFFFF"/>
              </a:solidFill>
              <a:ln w="1905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nvGrpSpPr>
              <p:cNvPr id="298" name="Group 13"/>
              <p:cNvGrpSpPr>
                <a:grpSpLocks/>
              </p:cNvGrpSpPr>
              <p:nvPr/>
            </p:nvGrpSpPr>
            <p:grpSpPr bwMode="auto">
              <a:xfrm>
                <a:off x="648056" y="1741918"/>
                <a:ext cx="401372" cy="1336677"/>
                <a:chOff x="1553910" y="784789"/>
                <a:chExt cx="401372" cy="1336677"/>
              </a:xfrm>
            </p:grpSpPr>
            <p:grpSp>
              <p:nvGrpSpPr>
                <p:cNvPr id="410" name="Group 12"/>
                <p:cNvGrpSpPr>
                  <a:grpSpLocks/>
                </p:cNvGrpSpPr>
                <p:nvPr/>
              </p:nvGrpSpPr>
              <p:grpSpPr bwMode="auto">
                <a:xfrm>
                  <a:off x="1553910" y="1442814"/>
                  <a:ext cx="401372" cy="372428"/>
                  <a:chOff x="1553910" y="1442814"/>
                  <a:chExt cx="401372" cy="372428"/>
                </a:xfrm>
              </p:grpSpPr>
              <p:sp>
                <p:nvSpPr>
                  <p:cNvPr id="420" name="Oval 2"/>
                  <p:cNvSpPr/>
                  <p:nvPr/>
                </p:nvSpPr>
                <p:spPr>
                  <a:xfrm>
                    <a:off x="1553866" y="1442797"/>
                    <a:ext cx="214314" cy="212735"/>
                  </a:xfrm>
                  <a:prstGeom prst="ellipse">
                    <a:avLst/>
                  </a:prstGeom>
                  <a:pattFill prst="zigZag">
                    <a:fgClr>
                      <a:srgbClr val="000000"/>
                    </a:fgClr>
                    <a:bgClr>
                      <a:srgbClr val="FFFFFF"/>
                    </a:bgClr>
                  </a:patt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21" name="TextBox 3"/>
                  <p:cNvSpPr txBox="1">
                    <a:spLocks noChangeArrowheads="1"/>
                  </p:cNvSpPr>
                  <p:nvPr/>
                </p:nvSpPr>
                <p:spPr bwMode="auto">
                  <a:xfrm>
                    <a:off x="1692068" y="1538243"/>
                    <a:ext cx="263214"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latin typeface="Times New Roman" pitchFamily="18" charset="0"/>
                        <a:cs typeface="Times New Roman" pitchFamily="18" charset="0"/>
                      </a:rPr>
                      <a:t>0</a:t>
                    </a:r>
                  </a:p>
                </p:txBody>
              </p:sp>
            </p:grpSp>
            <p:grpSp>
              <p:nvGrpSpPr>
                <p:cNvPr id="411" name="Group 5"/>
                <p:cNvGrpSpPr>
                  <a:grpSpLocks/>
                </p:cNvGrpSpPr>
                <p:nvPr/>
              </p:nvGrpSpPr>
              <p:grpSpPr bwMode="auto">
                <a:xfrm>
                  <a:off x="1555334" y="1110953"/>
                  <a:ext cx="381251" cy="371003"/>
                  <a:chOff x="1555334" y="1110953"/>
                  <a:chExt cx="381251" cy="371003"/>
                </a:xfrm>
              </p:grpSpPr>
              <p:sp>
                <p:nvSpPr>
                  <p:cNvPr id="418" name="Oval 1"/>
                  <p:cNvSpPr/>
                  <p:nvPr/>
                </p:nvSpPr>
                <p:spPr>
                  <a:xfrm>
                    <a:off x="1555454" y="1110995"/>
                    <a:ext cx="212726"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19" name="TextBox 4"/>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nvGrpSpPr>
                <p:cNvPr id="412" name="Group 6"/>
                <p:cNvGrpSpPr>
                  <a:grpSpLocks/>
                </p:cNvGrpSpPr>
                <p:nvPr/>
              </p:nvGrpSpPr>
              <p:grpSpPr bwMode="auto">
                <a:xfrm>
                  <a:off x="1553910" y="1750463"/>
                  <a:ext cx="381251" cy="371003"/>
                  <a:chOff x="1555334" y="1110953"/>
                  <a:chExt cx="381251" cy="371003"/>
                </a:xfrm>
              </p:grpSpPr>
              <p:sp>
                <p:nvSpPr>
                  <p:cNvPr id="416" name="Oval 415"/>
                  <p:cNvSpPr/>
                  <p:nvPr/>
                </p:nvSpPr>
                <p:spPr>
                  <a:xfrm>
                    <a:off x="1555290" y="1111275"/>
                    <a:ext cx="212726" cy="212735"/>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17" name="TextBox 8"/>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nvGrpSpPr>
                <p:cNvPr id="413" name="Group 9"/>
                <p:cNvGrpSpPr>
                  <a:grpSpLocks/>
                </p:cNvGrpSpPr>
                <p:nvPr/>
              </p:nvGrpSpPr>
              <p:grpSpPr bwMode="auto">
                <a:xfrm>
                  <a:off x="1553910" y="784789"/>
                  <a:ext cx="381251" cy="371003"/>
                  <a:chOff x="1555334" y="1110953"/>
                  <a:chExt cx="381251" cy="371003"/>
                </a:xfrm>
              </p:grpSpPr>
              <p:sp>
                <p:nvSpPr>
                  <p:cNvPr id="414" name="Oval 413"/>
                  <p:cNvSpPr/>
                  <p:nvPr/>
                </p:nvSpPr>
                <p:spPr>
                  <a:xfrm>
                    <a:off x="1555290" y="1111706"/>
                    <a:ext cx="212726" cy="212735"/>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15" name="TextBox 11"/>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grpSp>
            <p:nvGrpSpPr>
              <p:cNvPr id="299" name="Group 58"/>
              <p:cNvGrpSpPr>
                <a:grpSpLocks/>
              </p:cNvGrpSpPr>
              <p:nvPr/>
            </p:nvGrpSpPr>
            <p:grpSpPr bwMode="auto">
              <a:xfrm>
                <a:off x="646632" y="3586386"/>
                <a:ext cx="382675" cy="697167"/>
                <a:chOff x="1552486" y="2629257"/>
                <a:chExt cx="382675" cy="697167"/>
              </a:xfrm>
            </p:grpSpPr>
            <p:grpSp>
              <p:nvGrpSpPr>
                <p:cNvPr id="404" name="Group 16"/>
                <p:cNvGrpSpPr>
                  <a:grpSpLocks/>
                </p:cNvGrpSpPr>
                <p:nvPr/>
              </p:nvGrpSpPr>
              <p:grpSpPr bwMode="auto">
                <a:xfrm>
                  <a:off x="1553910" y="2955421"/>
                  <a:ext cx="381251" cy="371003"/>
                  <a:chOff x="1555334" y="1110953"/>
                  <a:chExt cx="381251" cy="371003"/>
                </a:xfrm>
              </p:grpSpPr>
              <p:sp>
                <p:nvSpPr>
                  <p:cNvPr id="408" name="Oval 407"/>
                  <p:cNvSpPr/>
                  <p:nvPr/>
                </p:nvSpPr>
                <p:spPr>
                  <a:xfrm>
                    <a:off x="1555290" y="1104934"/>
                    <a:ext cx="212726" cy="214321"/>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09" name="TextBox 24"/>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nvGrpSpPr>
                <p:cNvPr id="405" name="Group 18"/>
                <p:cNvGrpSpPr>
                  <a:grpSpLocks/>
                </p:cNvGrpSpPr>
                <p:nvPr/>
              </p:nvGrpSpPr>
              <p:grpSpPr bwMode="auto">
                <a:xfrm>
                  <a:off x="1552486" y="2629257"/>
                  <a:ext cx="381251" cy="371003"/>
                  <a:chOff x="1555334" y="1110953"/>
                  <a:chExt cx="381251" cy="371003"/>
                </a:xfrm>
              </p:grpSpPr>
              <p:sp>
                <p:nvSpPr>
                  <p:cNvPr id="406" name="Oval 19"/>
                  <p:cNvSpPr/>
                  <p:nvPr/>
                </p:nvSpPr>
                <p:spPr>
                  <a:xfrm>
                    <a:off x="1555127" y="1110408"/>
                    <a:ext cx="212726" cy="214321"/>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07" name="TextBox 20"/>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grpSp>
            <p:nvGrpSpPr>
              <p:cNvPr id="300" name="Group 59"/>
              <p:cNvGrpSpPr>
                <a:grpSpLocks/>
              </p:cNvGrpSpPr>
              <p:nvPr/>
            </p:nvGrpSpPr>
            <p:grpSpPr bwMode="auto">
              <a:xfrm>
                <a:off x="636662" y="602480"/>
                <a:ext cx="382675" cy="697167"/>
                <a:chOff x="1552486" y="2629257"/>
                <a:chExt cx="382675" cy="697167"/>
              </a:xfrm>
            </p:grpSpPr>
            <p:grpSp>
              <p:nvGrpSpPr>
                <p:cNvPr id="398" name="Group 60"/>
                <p:cNvGrpSpPr>
                  <a:grpSpLocks/>
                </p:cNvGrpSpPr>
                <p:nvPr/>
              </p:nvGrpSpPr>
              <p:grpSpPr bwMode="auto">
                <a:xfrm>
                  <a:off x="1553910" y="2955421"/>
                  <a:ext cx="381251" cy="371003"/>
                  <a:chOff x="1555334" y="1110953"/>
                  <a:chExt cx="381251" cy="371003"/>
                </a:xfrm>
              </p:grpSpPr>
              <p:sp>
                <p:nvSpPr>
                  <p:cNvPr id="402" name="Oval 64"/>
                  <p:cNvSpPr/>
                  <p:nvPr/>
                </p:nvSpPr>
                <p:spPr>
                  <a:xfrm>
                    <a:off x="1555734" y="1110557"/>
                    <a:ext cx="212726" cy="214321"/>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03" name="TextBox 65"/>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nvGrpSpPr>
                <p:cNvPr id="399" name="Group 61"/>
                <p:cNvGrpSpPr>
                  <a:grpSpLocks/>
                </p:cNvGrpSpPr>
                <p:nvPr/>
              </p:nvGrpSpPr>
              <p:grpSpPr bwMode="auto">
                <a:xfrm>
                  <a:off x="1552486" y="2629257"/>
                  <a:ext cx="381251" cy="371003"/>
                  <a:chOff x="1555334" y="1110953"/>
                  <a:chExt cx="381251" cy="371003"/>
                </a:xfrm>
              </p:grpSpPr>
              <p:sp>
                <p:nvSpPr>
                  <p:cNvPr id="400" name="Oval 399"/>
                  <p:cNvSpPr/>
                  <p:nvPr/>
                </p:nvSpPr>
                <p:spPr>
                  <a:xfrm>
                    <a:off x="1555571" y="1111268"/>
                    <a:ext cx="212726"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01" name="TextBox 63"/>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grpSp>
            <p:nvGrpSpPr>
              <p:cNvPr id="301" name="Group 78"/>
              <p:cNvGrpSpPr>
                <a:grpSpLocks/>
              </p:cNvGrpSpPr>
              <p:nvPr/>
            </p:nvGrpSpPr>
            <p:grpSpPr bwMode="auto">
              <a:xfrm>
                <a:off x="2337275" y="3490957"/>
                <a:ext cx="408312" cy="1311040"/>
                <a:chOff x="2234726" y="4123345"/>
                <a:chExt cx="408312" cy="1311040"/>
              </a:xfrm>
            </p:grpSpPr>
            <p:grpSp>
              <p:nvGrpSpPr>
                <p:cNvPr id="384" name="Group 73"/>
                <p:cNvGrpSpPr>
                  <a:grpSpLocks/>
                </p:cNvGrpSpPr>
                <p:nvPr/>
              </p:nvGrpSpPr>
              <p:grpSpPr bwMode="auto">
                <a:xfrm>
                  <a:off x="2234726" y="4747189"/>
                  <a:ext cx="381252" cy="687196"/>
                  <a:chOff x="1952714" y="4995018"/>
                  <a:chExt cx="381252" cy="687196"/>
                </a:xfrm>
              </p:grpSpPr>
              <p:grpSp>
                <p:nvGrpSpPr>
                  <p:cNvPr id="392" name="Group 33"/>
                  <p:cNvGrpSpPr>
                    <a:grpSpLocks/>
                  </p:cNvGrpSpPr>
                  <p:nvPr/>
                </p:nvGrpSpPr>
                <p:grpSpPr bwMode="auto">
                  <a:xfrm>
                    <a:off x="1952714" y="5311211"/>
                    <a:ext cx="381251" cy="371003"/>
                    <a:chOff x="1555334" y="1110953"/>
                    <a:chExt cx="381251" cy="371003"/>
                  </a:xfrm>
                </p:grpSpPr>
                <p:sp>
                  <p:nvSpPr>
                    <p:cNvPr id="396" name="Oval 395"/>
                    <p:cNvSpPr/>
                    <p:nvPr/>
                  </p:nvSpPr>
                  <p:spPr>
                    <a:xfrm>
                      <a:off x="1555177" y="1110388"/>
                      <a:ext cx="212726" cy="214321"/>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97" name="TextBox 41"/>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nvGrpSpPr>
                  <p:cNvPr id="393" name="Group 35"/>
                  <p:cNvGrpSpPr>
                    <a:grpSpLocks/>
                  </p:cNvGrpSpPr>
                  <p:nvPr/>
                </p:nvGrpSpPr>
                <p:grpSpPr bwMode="auto">
                  <a:xfrm>
                    <a:off x="1952715" y="4995018"/>
                    <a:ext cx="381251" cy="371003"/>
                    <a:chOff x="1555334" y="1110953"/>
                    <a:chExt cx="381251" cy="371003"/>
                  </a:xfrm>
                </p:grpSpPr>
                <p:sp>
                  <p:nvSpPr>
                    <p:cNvPr id="394" name="Oval 393"/>
                    <p:cNvSpPr/>
                    <p:nvPr/>
                  </p:nvSpPr>
                  <p:spPr>
                    <a:xfrm>
                      <a:off x="1555176" y="1110654"/>
                      <a:ext cx="212726"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95" name="TextBox 37"/>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grpSp>
              <p:nvGrpSpPr>
                <p:cNvPr id="385" name="Group 66"/>
                <p:cNvGrpSpPr>
                  <a:grpSpLocks/>
                </p:cNvGrpSpPr>
                <p:nvPr/>
              </p:nvGrpSpPr>
              <p:grpSpPr bwMode="auto">
                <a:xfrm>
                  <a:off x="2243270" y="4123345"/>
                  <a:ext cx="399768" cy="678652"/>
                  <a:chOff x="3381285" y="1535394"/>
                  <a:chExt cx="399768" cy="678652"/>
                </a:xfrm>
              </p:grpSpPr>
              <p:grpSp>
                <p:nvGrpSpPr>
                  <p:cNvPr id="386" name="Group 67"/>
                  <p:cNvGrpSpPr>
                    <a:grpSpLocks/>
                  </p:cNvGrpSpPr>
                  <p:nvPr/>
                </p:nvGrpSpPr>
                <p:grpSpPr bwMode="auto">
                  <a:xfrm>
                    <a:off x="3381285" y="1535394"/>
                    <a:ext cx="399768" cy="372428"/>
                    <a:chOff x="1553910" y="1442814"/>
                    <a:chExt cx="399768" cy="372428"/>
                  </a:xfrm>
                </p:grpSpPr>
                <p:sp>
                  <p:nvSpPr>
                    <p:cNvPr id="390" name="Oval 71"/>
                    <p:cNvSpPr/>
                    <p:nvPr/>
                  </p:nvSpPr>
                  <p:spPr>
                    <a:xfrm>
                      <a:off x="1553147" y="1442444"/>
                      <a:ext cx="214313" cy="214321"/>
                    </a:xfrm>
                    <a:prstGeom prst="ellipse">
                      <a:avLst/>
                    </a:prstGeom>
                    <a:pattFill prst="zigZag">
                      <a:fgClr>
                        <a:srgbClr val="000000"/>
                      </a:fgClr>
                      <a:bgClr>
                        <a:srgbClr val="FFFFFF"/>
                      </a:bgClr>
                    </a:patt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91" name="TextBox 72"/>
                    <p:cNvSpPr txBox="1">
                      <a:spLocks noChangeArrowheads="1"/>
                    </p:cNvSpPr>
                    <p:nvPr/>
                  </p:nvSpPr>
                  <p:spPr bwMode="auto">
                    <a:xfrm>
                      <a:off x="1692068" y="1538243"/>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latin typeface="Times New Roman" pitchFamily="18" charset="0"/>
                          <a:cs typeface="Times New Roman" pitchFamily="18" charset="0"/>
                        </a:rPr>
                        <a:t>1</a:t>
                      </a:r>
                    </a:p>
                  </p:txBody>
                </p:sp>
              </p:grpSp>
              <p:grpSp>
                <p:nvGrpSpPr>
                  <p:cNvPr id="387" name="Group 68"/>
                  <p:cNvGrpSpPr>
                    <a:grpSpLocks/>
                  </p:cNvGrpSpPr>
                  <p:nvPr/>
                </p:nvGrpSpPr>
                <p:grpSpPr bwMode="auto">
                  <a:xfrm>
                    <a:off x="3381285" y="1843043"/>
                    <a:ext cx="381251" cy="371003"/>
                    <a:chOff x="1555334" y="1110953"/>
                    <a:chExt cx="381251" cy="371003"/>
                  </a:xfrm>
                </p:grpSpPr>
                <p:sp>
                  <p:nvSpPr>
                    <p:cNvPr id="388" name="Oval 387"/>
                    <p:cNvSpPr/>
                    <p:nvPr/>
                  </p:nvSpPr>
                  <p:spPr>
                    <a:xfrm>
                      <a:off x="1554571" y="1110923"/>
                      <a:ext cx="207963" cy="214321"/>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89" name="TextBox 70"/>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1</a:t>
                      </a:r>
                    </a:p>
                  </p:txBody>
                </p:sp>
              </p:grpSp>
            </p:grpSp>
          </p:grpSp>
          <p:grpSp>
            <p:nvGrpSpPr>
              <p:cNvPr id="302" name="Group 77"/>
              <p:cNvGrpSpPr>
                <a:grpSpLocks/>
              </p:cNvGrpSpPr>
              <p:nvPr/>
            </p:nvGrpSpPr>
            <p:grpSpPr bwMode="auto">
              <a:xfrm>
                <a:off x="2364335" y="629541"/>
                <a:ext cx="382675" cy="1336677"/>
                <a:chOff x="2475431" y="1834498"/>
                <a:chExt cx="382675" cy="1336677"/>
              </a:xfrm>
            </p:grpSpPr>
            <p:grpSp>
              <p:nvGrpSpPr>
                <p:cNvPr id="372" name="Group 46"/>
                <p:cNvGrpSpPr>
                  <a:grpSpLocks/>
                </p:cNvGrpSpPr>
                <p:nvPr/>
              </p:nvGrpSpPr>
              <p:grpSpPr bwMode="auto">
                <a:xfrm>
                  <a:off x="2476855" y="2160662"/>
                  <a:ext cx="381251" cy="371003"/>
                  <a:chOff x="1555334" y="1110953"/>
                  <a:chExt cx="381251" cy="371003"/>
                </a:xfrm>
              </p:grpSpPr>
              <p:sp>
                <p:nvSpPr>
                  <p:cNvPr id="382" name="Oval 381"/>
                  <p:cNvSpPr/>
                  <p:nvPr/>
                </p:nvSpPr>
                <p:spPr>
                  <a:xfrm>
                    <a:off x="1555268" y="1110485"/>
                    <a:ext cx="212726" cy="214323"/>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83" name="TextBox 54"/>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0</a:t>
                    </a:r>
                  </a:p>
                </p:txBody>
              </p:sp>
            </p:grpSp>
            <p:grpSp>
              <p:nvGrpSpPr>
                <p:cNvPr id="373" name="Group 47"/>
                <p:cNvGrpSpPr>
                  <a:grpSpLocks/>
                </p:cNvGrpSpPr>
                <p:nvPr/>
              </p:nvGrpSpPr>
              <p:grpSpPr bwMode="auto">
                <a:xfrm>
                  <a:off x="2475431" y="2800172"/>
                  <a:ext cx="381251" cy="371003"/>
                  <a:chOff x="1555334" y="1110953"/>
                  <a:chExt cx="381251" cy="371003"/>
                </a:xfrm>
              </p:grpSpPr>
              <p:sp>
                <p:nvSpPr>
                  <p:cNvPr id="380" name="Oval 379"/>
                  <p:cNvSpPr/>
                  <p:nvPr/>
                </p:nvSpPr>
                <p:spPr>
                  <a:xfrm>
                    <a:off x="1555105" y="1110766"/>
                    <a:ext cx="212726"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81" name="TextBox 52"/>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1</a:t>
                    </a:r>
                  </a:p>
                </p:txBody>
              </p:sp>
            </p:grpSp>
            <p:grpSp>
              <p:nvGrpSpPr>
                <p:cNvPr id="374" name="Group 48"/>
                <p:cNvGrpSpPr>
                  <a:grpSpLocks/>
                </p:cNvGrpSpPr>
                <p:nvPr/>
              </p:nvGrpSpPr>
              <p:grpSpPr bwMode="auto">
                <a:xfrm>
                  <a:off x="2475431" y="1834498"/>
                  <a:ext cx="381251" cy="371003"/>
                  <a:chOff x="1555334" y="1110953"/>
                  <a:chExt cx="381251" cy="371003"/>
                </a:xfrm>
              </p:grpSpPr>
              <p:sp>
                <p:nvSpPr>
                  <p:cNvPr id="378" name="Oval 49"/>
                  <p:cNvSpPr/>
                  <p:nvPr/>
                </p:nvSpPr>
                <p:spPr>
                  <a:xfrm>
                    <a:off x="1555105" y="1111197"/>
                    <a:ext cx="212726"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79" name="TextBox 50"/>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0</a:t>
                    </a:r>
                  </a:p>
                </p:txBody>
              </p:sp>
            </p:grpSp>
            <p:grpSp>
              <p:nvGrpSpPr>
                <p:cNvPr id="375" name="Group 74"/>
                <p:cNvGrpSpPr>
                  <a:grpSpLocks/>
                </p:cNvGrpSpPr>
                <p:nvPr/>
              </p:nvGrpSpPr>
              <p:grpSpPr bwMode="auto">
                <a:xfrm>
                  <a:off x="2475431" y="2475433"/>
                  <a:ext cx="381251" cy="371003"/>
                  <a:chOff x="1555334" y="1110953"/>
                  <a:chExt cx="381251" cy="371003"/>
                </a:xfrm>
              </p:grpSpPr>
              <p:sp>
                <p:nvSpPr>
                  <p:cNvPr id="376" name="Oval 375"/>
                  <p:cNvSpPr/>
                  <p:nvPr/>
                </p:nvSpPr>
                <p:spPr>
                  <a:xfrm>
                    <a:off x="1555105" y="1111641"/>
                    <a:ext cx="212726" cy="212735"/>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77" name="TextBox 76"/>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1</a:t>
                    </a:r>
                  </a:p>
                </p:txBody>
              </p:sp>
            </p:grpSp>
          </p:grpSp>
          <p:cxnSp>
            <p:nvCxnSpPr>
              <p:cNvPr id="303" name="Straight Connector 302"/>
              <p:cNvCxnSpPr/>
              <p:nvPr/>
            </p:nvCxnSpPr>
            <p:spPr>
              <a:xfrm flipV="1">
                <a:off x="973451" y="1418807"/>
                <a:ext cx="1325567" cy="427057"/>
              </a:xfrm>
              <a:prstGeom prst="line">
                <a:avLst/>
              </a:prstGeom>
              <a:noFill/>
              <a:ln w="19050" cap="flat" cmpd="sng" algn="ctr">
                <a:solidFill>
                  <a:srgbClr val="000000"/>
                </a:solidFill>
                <a:prstDash val="solid"/>
                <a:headEnd type="none" w="med" len="med"/>
                <a:tailEnd type="triangle" w="med" len="med"/>
              </a:ln>
              <a:effectLst/>
            </p:spPr>
          </p:cxnSp>
          <p:cxnSp>
            <p:nvCxnSpPr>
              <p:cNvPr id="304" name="Straight Connector 303"/>
              <p:cNvCxnSpPr/>
              <p:nvPr/>
            </p:nvCxnSpPr>
            <p:spPr>
              <a:xfrm flipV="1">
                <a:off x="981388" y="1742671"/>
                <a:ext cx="1323980" cy="427057"/>
              </a:xfrm>
              <a:prstGeom prst="line">
                <a:avLst/>
              </a:prstGeom>
              <a:noFill/>
              <a:ln w="19050" cap="flat" cmpd="sng" algn="ctr">
                <a:solidFill>
                  <a:srgbClr val="000000"/>
                </a:solidFill>
                <a:prstDash val="solid"/>
                <a:headEnd type="none" w="med" len="med"/>
                <a:tailEnd type="triangle" w="med" len="med"/>
              </a:ln>
              <a:effectLst/>
            </p:spPr>
          </p:cxnSp>
          <p:cxnSp>
            <p:nvCxnSpPr>
              <p:cNvPr id="305" name="Straight Connector 304"/>
              <p:cNvCxnSpPr/>
              <p:nvPr/>
            </p:nvCxnSpPr>
            <p:spPr>
              <a:xfrm>
                <a:off x="989326" y="2536457"/>
                <a:ext cx="1266830" cy="1035096"/>
              </a:xfrm>
              <a:prstGeom prst="line">
                <a:avLst/>
              </a:prstGeom>
              <a:noFill/>
              <a:ln w="19050" cap="flat" cmpd="sng" algn="ctr">
                <a:solidFill>
                  <a:srgbClr val="000000"/>
                </a:solidFill>
                <a:prstDash val="solid"/>
                <a:headEnd type="none" w="med" len="med"/>
                <a:tailEnd type="triangle" w="med" len="med"/>
              </a:ln>
              <a:effectLst/>
            </p:spPr>
          </p:cxnSp>
          <p:cxnSp>
            <p:nvCxnSpPr>
              <p:cNvPr id="306" name="Straight Connector 305"/>
              <p:cNvCxnSpPr/>
              <p:nvPr/>
            </p:nvCxnSpPr>
            <p:spPr>
              <a:xfrm>
                <a:off x="987738" y="2868259"/>
                <a:ext cx="1266830" cy="1035096"/>
              </a:xfrm>
              <a:prstGeom prst="line">
                <a:avLst/>
              </a:prstGeom>
              <a:noFill/>
              <a:ln w="19050" cap="flat" cmpd="sng" algn="ctr">
                <a:solidFill>
                  <a:srgbClr val="000000"/>
                </a:solidFill>
                <a:prstDash val="solid"/>
                <a:headEnd type="none" w="med" len="med"/>
                <a:tailEnd type="triangle" w="med" len="med"/>
              </a:ln>
              <a:effectLst/>
            </p:spPr>
          </p:cxnSp>
          <p:cxnSp>
            <p:nvCxnSpPr>
              <p:cNvPr id="307" name="Straight Connector 306"/>
              <p:cNvCxnSpPr/>
              <p:nvPr/>
            </p:nvCxnSpPr>
            <p:spPr>
              <a:xfrm>
                <a:off x="946463" y="698050"/>
                <a:ext cx="1370018" cy="36515"/>
              </a:xfrm>
              <a:prstGeom prst="line">
                <a:avLst/>
              </a:prstGeom>
              <a:noFill/>
              <a:ln w="19050" cap="flat" cmpd="sng" algn="ctr">
                <a:solidFill>
                  <a:srgbClr val="000000"/>
                </a:solidFill>
                <a:prstDash val="sysDot"/>
                <a:headEnd type="none" w="med" len="med"/>
                <a:tailEnd type="triangle" w="med" len="med"/>
              </a:ln>
              <a:effectLst/>
            </p:spPr>
          </p:cxnSp>
          <p:cxnSp>
            <p:nvCxnSpPr>
              <p:cNvPr id="308" name="Straight Connector 307"/>
              <p:cNvCxnSpPr/>
              <p:nvPr/>
            </p:nvCxnSpPr>
            <p:spPr>
              <a:xfrm>
                <a:off x="960751" y="1055254"/>
                <a:ext cx="1371605" cy="36514"/>
              </a:xfrm>
              <a:prstGeom prst="line">
                <a:avLst/>
              </a:prstGeom>
              <a:noFill/>
              <a:ln w="19050" cap="flat" cmpd="sng" algn="ctr">
                <a:solidFill>
                  <a:srgbClr val="000000"/>
                </a:solidFill>
                <a:prstDash val="sysDot"/>
                <a:headEnd type="none" w="med" len="med"/>
                <a:tailEnd type="triangle" w="med" len="med"/>
              </a:ln>
              <a:effectLst/>
            </p:spPr>
          </p:cxnSp>
          <p:cxnSp>
            <p:nvCxnSpPr>
              <p:cNvPr id="309" name="Straight Connector 308"/>
              <p:cNvCxnSpPr/>
              <p:nvPr/>
            </p:nvCxnSpPr>
            <p:spPr>
              <a:xfrm>
                <a:off x="976626" y="3685858"/>
                <a:ext cx="1296992" cy="484210"/>
              </a:xfrm>
              <a:prstGeom prst="line">
                <a:avLst/>
              </a:prstGeom>
              <a:noFill/>
              <a:ln w="19050" cap="flat" cmpd="sng" algn="ctr">
                <a:solidFill>
                  <a:srgbClr val="000000"/>
                </a:solidFill>
                <a:prstDash val="sysDot"/>
                <a:headEnd type="none" w="med" len="med"/>
                <a:tailEnd type="triangle" w="med" len="med"/>
              </a:ln>
              <a:effectLst/>
            </p:spPr>
          </p:cxnSp>
          <p:cxnSp>
            <p:nvCxnSpPr>
              <p:cNvPr id="310" name="Straight Connector 309"/>
              <p:cNvCxnSpPr/>
              <p:nvPr/>
            </p:nvCxnSpPr>
            <p:spPr>
              <a:xfrm>
                <a:off x="984563" y="4060525"/>
                <a:ext cx="1295405" cy="484210"/>
              </a:xfrm>
              <a:prstGeom prst="line">
                <a:avLst/>
              </a:prstGeom>
              <a:noFill/>
              <a:ln w="19050" cap="flat" cmpd="sng" algn="ctr">
                <a:solidFill>
                  <a:srgbClr val="000000"/>
                </a:solidFill>
                <a:prstDash val="sysDot"/>
                <a:headEnd type="none" w="med" len="med"/>
                <a:tailEnd type="triangle" w="med" len="med"/>
              </a:ln>
              <a:effectLst/>
            </p:spPr>
          </p:cxnSp>
          <p:grpSp>
            <p:nvGrpSpPr>
              <p:cNvPr id="311" name="Group 116"/>
              <p:cNvGrpSpPr>
                <a:grpSpLocks/>
              </p:cNvGrpSpPr>
              <p:nvPr/>
            </p:nvGrpSpPr>
            <p:grpSpPr bwMode="auto">
              <a:xfrm>
                <a:off x="3626265" y="1985475"/>
                <a:ext cx="399768" cy="1328130"/>
                <a:chOff x="3822818" y="1652189"/>
                <a:chExt cx="399768" cy="1328130"/>
              </a:xfrm>
            </p:grpSpPr>
            <p:grpSp>
              <p:nvGrpSpPr>
                <p:cNvPr id="358" name="Group 102"/>
                <p:cNvGrpSpPr>
                  <a:grpSpLocks/>
                </p:cNvGrpSpPr>
                <p:nvPr/>
              </p:nvGrpSpPr>
              <p:grpSpPr bwMode="auto">
                <a:xfrm>
                  <a:off x="3822821" y="1652189"/>
                  <a:ext cx="381252" cy="687196"/>
                  <a:chOff x="1952714" y="4995018"/>
                  <a:chExt cx="381252" cy="687196"/>
                </a:xfrm>
              </p:grpSpPr>
              <p:grpSp>
                <p:nvGrpSpPr>
                  <p:cNvPr id="366" name="Group 110"/>
                  <p:cNvGrpSpPr>
                    <a:grpSpLocks/>
                  </p:cNvGrpSpPr>
                  <p:nvPr/>
                </p:nvGrpSpPr>
                <p:grpSpPr bwMode="auto">
                  <a:xfrm>
                    <a:off x="1952714" y="5311211"/>
                    <a:ext cx="381251" cy="371003"/>
                    <a:chOff x="1555334" y="1110953"/>
                    <a:chExt cx="381251" cy="371003"/>
                  </a:xfrm>
                </p:grpSpPr>
                <p:sp>
                  <p:nvSpPr>
                    <p:cNvPr id="370" name="Oval 369"/>
                    <p:cNvSpPr/>
                    <p:nvPr/>
                  </p:nvSpPr>
                  <p:spPr>
                    <a:xfrm>
                      <a:off x="1555239" y="1110781"/>
                      <a:ext cx="212726" cy="214323"/>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71" name="TextBox 115"/>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2</a:t>
                      </a:r>
                    </a:p>
                  </p:txBody>
                </p:sp>
              </p:grpSp>
              <p:grpSp>
                <p:nvGrpSpPr>
                  <p:cNvPr id="367" name="Group 111"/>
                  <p:cNvGrpSpPr>
                    <a:grpSpLocks/>
                  </p:cNvGrpSpPr>
                  <p:nvPr/>
                </p:nvGrpSpPr>
                <p:grpSpPr bwMode="auto">
                  <a:xfrm>
                    <a:off x="1952715" y="4995018"/>
                    <a:ext cx="381251" cy="371003"/>
                    <a:chOff x="1555334" y="1110953"/>
                    <a:chExt cx="381251" cy="371003"/>
                  </a:xfrm>
                </p:grpSpPr>
                <p:sp>
                  <p:nvSpPr>
                    <p:cNvPr id="368" name="Oval 367"/>
                    <p:cNvSpPr/>
                    <p:nvPr/>
                  </p:nvSpPr>
                  <p:spPr>
                    <a:xfrm>
                      <a:off x="1555238" y="1111048"/>
                      <a:ext cx="212726"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69" name="TextBox 113"/>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1</a:t>
                      </a:r>
                    </a:p>
                  </p:txBody>
                </p:sp>
              </p:grpSp>
            </p:grpSp>
            <p:grpSp>
              <p:nvGrpSpPr>
                <p:cNvPr id="359" name="Group 103"/>
                <p:cNvGrpSpPr>
                  <a:grpSpLocks/>
                </p:cNvGrpSpPr>
                <p:nvPr/>
              </p:nvGrpSpPr>
              <p:grpSpPr bwMode="auto">
                <a:xfrm>
                  <a:off x="3822818" y="2301667"/>
                  <a:ext cx="399768" cy="678652"/>
                  <a:chOff x="3381285" y="1535394"/>
                  <a:chExt cx="399768" cy="678652"/>
                </a:xfrm>
              </p:grpSpPr>
              <p:grpSp>
                <p:nvGrpSpPr>
                  <p:cNvPr id="360" name="Group 104"/>
                  <p:cNvGrpSpPr>
                    <a:grpSpLocks/>
                  </p:cNvGrpSpPr>
                  <p:nvPr/>
                </p:nvGrpSpPr>
                <p:grpSpPr bwMode="auto">
                  <a:xfrm>
                    <a:off x="3381285" y="1535394"/>
                    <a:ext cx="399768" cy="372428"/>
                    <a:chOff x="1553910" y="1442814"/>
                    <a:chExt cx="399768" cy="372428"/>
                  </a:xfrm>
                </p:grpSpPr>
                <p:sp>
                  <p:nvSpPr>
                    <p:cNvPr id="364" name="Oval 363"/>
                    <p:cNvSpPr/>
                    <p:nvPr/>
                  </p:nvSpPr>
                  <p:spPr>
                    <a:xfrm>
                      <a:off x="1553818" y="1442747"/>
                      <a:ext cx="214314" cy="214322"/>
                    </a:xfrm>
                    <a:prstGeom prst="ellipse">
                      <a:avLst/>
                    </a:prstGeom>
                    <a:pattFill prst="zigZag">
                      <a:fgClr>
                        <a:srgbClr val="000000"/>
                      </a:fgClr>
                      <a:bgClr>
                        <a:srgbClr val="FFFFFF"/>
                      </a:bgClr>
                    </a:patt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65" name="TextBox 109"/>
                    <p:cNvSpPr txBox="1">
                      <a:spLocks noChangeArrowheads="1"/>
                    </p:cNvSpPr>
                    <p:nvPr/>
                  </p:nvSpPr>
                  <p:spPr bwMode="auto">
                    <a:xfrm>
                      <a:off x="1692068" y="1538243"/>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latin typeface="Times New Roman" pitchFamily="18" charset="0"/>
                          <a:cs typeface="Times New Roman" pitchFamily="18" charset="0"/>
                        </a:rPr>
                        <a:t>2</a:t>
                      </a:r>
                    </a:p>
                  </p:txBody>
                </p:sp>
              </p:grpSp>
              <p:grpSp>
                <p:nvGrpSpPr>
                  <p:cNvPr id="361" name="Group 105"/>
                  <p:cNvGrpSpPr>
                    <a:grpSpLocks/>
                  </p:cNvGrpSpPr>
                  <p:nvPr/>
                </p:nvGrpSpPr>
                <p:grpSpPr bwMode="auto">
                  <a:xfrm>
                    <a:off x="3381285" y="1843043"/>
                    <a:ext cx="381251" cy="371003"/>
                    <a:chOff x="1555334" y="1110953"/>
                    <a:chExt cx="381251" cy="371003"/>
                  </a:xfrm>
                </p:grpSpPr>
                <p:sp>
                  <p:nvSpPr>
                    <p:cNvPr id="362" name="Oval 361"/>
                    <p:cNvSpPr/>
                    <p:nvPr/>
                  </p:nvSpPr>
                  <p:spPr>
                    <a:xfrm>
                      <a:off x="1555242" y="1111226"/>
                      <a:ext cx="212726"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63" name="TextBox 107"/>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1</a:t>
                      </a:r>
                    </a:p>
                  </p:txBody>
                </p:sp>
              </p:grpSp>
            </p:grpSp>
          </p:grpSp>
          <p:cxnSp>
            <p:nvCxnSpPr>
              <p:cNvPr id="312" name="Straight Connector 311"/>
              <p:cNvCxnSpPr/>
              <p:nvPr/>
            </p:nvCxnSpPr>
            <p:spPr>
              <a:xfrm>
                <a:off x="2683194" y="898084"/>
                <a:ext cx="931867" cy="1127175"/>
              </a:xfrm>
              <a:prstGeom prst="line">
                <a:avLst/>
              </a:prstGeom>
              <a:noFill/>
              <a:ln w="19050" cap="flat" cmpd="sng" algn="ctr">
                <a:solidFill>
                  <a:srgbClr val="000000"/>
                </a:solidFill>
                <a:prstDash val="solid"/>
                <a:headEnd type="none" w="med" len="med"/>
                <a:tailEnd type="triangle" w="med" len="med"/>
              </a:ln>
              <a:effectLst/>
            </p:spPr>
          </p:cxnSp>
          <p:cxnSp>
            <p:nvCxnSpPr>
              <p:cNvPr id="313" name="Straight Connector 312"/>
              <p:cNvCxnSpPr/>
              <p:nvPr/>
            </p:nvCxnSpPr>
            <p:spPr>
              <a:xfrm>
                <a:off x="2664144" y="1725208"/>
                <a:ext cx="933454" cy="693768"/>
              </a:xfrm>
              <a:prstGeom prst="line">
                <a:avLst/>
              </a:prstGeom>
              <a:noFill/>
              <a:ln w="19050" cap="flat" cmpd="sng" algn="ctr">
                <a:solidFill>
                  <a:srgbClr val="000000"/>
                </a:solidFill>
                <a:prstDash val="solid"/>
                <a:headEnd type="none" w="med" len="med"/>
                <a:tailEnd type="triangle" w="med" len="med"/>
              </a:ln>
              <a:effectLst/>
            </p:spPr>
          </p:cxnSp>
          <p:cxnSp>
            <p:nvCxnSpPr>
              <p:cNvPr id="314" name="Straight Connector 313"/>
              <p:cNvCxnSpPr/>
              <p:nvPr/>
            </p:nvCxnSpPr>
            <p:spPr>
              <a:xfrm flipV="1">
                <a:off x="2621282" y="2820632"/>
                <a:ext cx="976316" cy="800136"/>
              </a:xfrm>
              <a:prstGeom prst="line">
                <a:avLst/>
              </a:prstGeom>
              <a:noFill/>
              <a:ln w="19050" cap="flat" cmpd="sng" algn="ctr">
                <a:solidFill>
                  <a:srgbClr val="000000"/>
                </a:solidFill>
                <a:prstDash val="solid"/>
                <a:headEnd type="none" w="med" len="med"/>
                <a:tailEnd type="triangle" w="med" len="med"/>
              </a:ln>
              <a:effectLst/>
            </p:spPr>
          </p:cxnSp>
          <p:cxnSp>
            <p:nvCxnSpPr>
              <p:cNvPr id="315" name="Straight Connector 314"/>
              <p:cNvCxnSpPr/>
              <p:nvPr/>
            </p:nvCxnSpPr>
            <p:spPr>
              <a:xfrm flipV="1">
                <a:off x="2610169" y="3161960"/>
                <a:ext cx="1030292" cy="1379599"/>
              </a:xfrm>
              <a:prstGeom prst="line">
                <a:avLst/>
              </a:prstGeom>
              <a:noFill/>
              <a:ln w="19050" cap="flat" cmpd="sng" algn="ctr">
                <a:solidFill>
                  <a:srgbClr val="000000"/>
                </a:solidFill>
                <a:prstDash val="solid"/>
                <a:headEnd type="none" w="med" len="med"/>
                <a:tailEnd type="triangle" w="med" len="med"/>
              </a:ln>
              <a:effectLst/>
            </p:spPr>
          </p:cxnSp>
          <p:cxnSp>
            <p:nvCxnSpPr>
              <p:cNvPr id="316" name="Straight Connector 315"/>
              <p:cNvCxnSpPr/>
              <p:nvPr/>
            </p:nvCxnSpPr>
            <p:spPr>
              <a:xfrm>
                <a:off x="2608582" y="3958920"/>
                <a:ext cx="1295405" cy="484210"/>
              </a:xfrm>
              <a:prstGeom prst="line">
                <a:avLst/>
              </a:prstGeom>
              <a:noFill/>
              <a:ln w="19050" cap="flat" cmpd="sng" algn="ctr">
                <a:solidFill>
                  <a:srgbClr val="000000"/>
                </a:solidFill>
                <a:prstDash val="sysDot"/>
                <a:headEnd type="none" w="med" len="med"/>
                <a:tailEnd type="triangle" w="med" len="med"/>
              </a:ln>
              <a:effectLst/>
            </p:spPr>
          </p:cxnSp>
          <p:cxnSp>
            <p:nvCxnSpPr>
              <p:cNvPr id="317" name="Straight Connector 316"/>
              <p:cNvCxnSpPr/>
              <p:nvPr/>
            </p:nvCxnSpPr>
            <p:spPr>
              <a:xfrm>
                <a:off x="2624457" y="4274847"/>
                <a:ext cx="1296992" cy="484209"/>
              </a:xfrm>
              <a:prstGeom prst="line">
                <a:avLst/>
              </a:prstGeom>
              <a:noFill/>
              <a:ln w="19050" cap="flat" cmpd="sng" algn="ctr">
                <a:solidFill>
                  <a:srgbClr val="000000"/>
                </a:solidFill>
                <a:prstDash val="sysDot"/>
                <a:headEnd type="none" w="med" len="med"/>
                <a:tailEnd type="triangle" w="med" len="med"/>
              </a:ln>
              <a:effectLst/>
            </p:spPr>
          </p:cxnSp>
          <p:cxnSp>
            <p:nvCxnSpPr>
              <p:cNvPr id="318" name="Straight Connector 317"/>
              <p:cNvCxnSpPr/>
              <p:nvPr/>
            </p:nvCxnSpPr>
            <p:spPr>
              <a:xfrm flipV="1">
                <a:off x="2675257" y="906022"/>
                <a:ext cx="1136654" cy="495322"/>
              </a:xfrm>
              <a:prstGeom prst="line">
                <a:avLst/>
              </a:prstGeom>
              <a:noFill/>
              <a:ln w="19050" cap="flat" cmpd="sng" algn="ctr">
                <a:solidFill>
                  <a:srgbClr val="000000"/>
                </a:solidFill>
                <a:prstDash val="sysDot"/>
                <a:headEnd type="none" w="med" len="med"/>
                <a:tailEnd type="triangle" w="med" len="med"/>
              </a:ln>
              <a:effectLst/>
            </p:spPr>
          </p:cxnSp>
          <p:cxnSp>
            <p:nvCxnSpPr>
              <p:cNvPr id="319" name="Straight Connector 318"/>
              <p:cNvCxnSpPr/>
              <p:nvPr/>
            </p:nvCxnSpPr>
            <p:spPr>
              <a:xfrm flipV="1">
                <a:off x="2673669" y="571044"/>
                <a:ext cx="1136654" cy="495322"/>
              </a:xfrm>
              <a:prstGeom prst="line">
                <a:avLst/>
              </a:prstGeom>
              <a:noFill/>
              <a:ln w="19050" cap="flat" cmpd="sng" algn="ctr">
                <a:solidFill>
                  <a:srgbClr val="000000"/>
                </a:solidFill>
                <a:prstDash val="sysDot"/>
                <a:headEnd type="none" w="med" len="med"/>
                <a:tailEnd type="triangle" w="med" len="med"/>
              </a:ln>
              <a:effectLst/>
            </p:spPr>
          </p:cxnSp>
          <p:grpSp>
            <p:nvGrpSpPr>
              <p:cNvPr id="320" name="Group 149"/>
              <p:cNvGrpSpPr>
                <a:grpSpLocks/>
              </p:cNvGrpSpPr>
              <p:nvPr/>
            </p:nvGrpSpPr>
            <p:grpSpPr bwMode="auto">
              <a:xfrm>
                <a:off x="4949438" y="3052273"/>
                <a:ext cx="399768" cy="705713"/>
                <a:chOff x="5462187" y="3103548"/>
                <a:chExt cx="399768" cy="705713"/>
              </a:xfrm>
            </p:grpSpPr>
            <p:grpSp>
              <p:nvGrpSpPr>
                <p:cNvPr id="352" name="Group 143"/>
                <p:cNvGrpSpPr>
                  <a:grpSpLocks/>
                </p:cNvGrpSpPr>
                <p:nvPr/>
              </p:nvGrpSpPr>
              <p:grpSpPr bwMode="auto">
                <a:xfrm>
                  <a:off x="5462190" y="3103548"/>
                  <a:ext cx="381251" cy="371003"/>
                  <a:chOff x="1555334" y="1110953"/>
                  <a:chExt cx="381251" cy="371003"/>
                </a:xfrm>
              </p:grpSpPr>
              <p:sp>
                <p:nvSpPr>
                  <p:cNvPr id="356" name="Oval 355"/>
                  <p:cNvSpPr/>
                  <p:nvPr/>
                </p:nvSpPr>
                <p:spPr>
                  <a:xfrm>
                    <a:off x="1556046" y="1111098"/>
                    <a:ext cx="212726" cy="212734"/>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57" name="TextBox 148"/>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2</a:t>
                    </a:r>
                  </a:p>
                </p:txBody>
              </p:sp>
            </p:grpSp>
            <p:grpSp>
              <p:nvGrpSpPr>
                <p:cNvPr id="353" name="Group 137"/>
                <p:cNvGrpSpPr>
                  <a:grpSpLocks/>
                </p:cNvGrpSpPr>
                <p:nvPr/>
              </p:nvGrpSpPr>
              <p:grpSpPr bwMode="auto">
                <a:xfrm>
                  <a:off x="5462187" y="3436833"/>
                  <a:ext cx="399768" cy="372428"/>
                  <a:chOff x="1553910" y="1442814"/>
                  <a:chExt cx="399768" cy="372428"/>
                </a:xfrm>
              </p:grpSpPr>
              <p:sp>
                <p:nvSpPr>
                  <p:cNvPr id="354" name="Oval 353"/>
                  <p:cNvSpPr/>
                  <p:nvPr/>
                </p:nvSpPr>
                <p:spPr>
                  <a:xfrm>
                    <a:off x="1554625" y="1443064"/>
                    <a:ext cx="212726" cy="212734"/>
                  </a:xfrm>
                  <a:prstGeom prst="ellipse">
                    <a:avLst/>
                  </a:prstGeom>
                  <a:pattFill prst="zigZag">
                    <a:fgClr>
                      <a:srgbClr val="000000"/>
                    </a:fgClr>
                    <a:bgClr>
                      <a:srgbClr val="FFFFFF"/>
                    </a:bgClr>
                  </a:patt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55" name="TextBox 142"/>
                  <p:cNvSpPr txBox="1">
                    <a:spLocks noChangeArrowheads="1"/>
                  </p:cNvSpPr>
                  <p:nvPr/>
                </p:nvSpPr>
                <p:spPr bwMode="auto">
                  <a:xfrm>
                    <a:off x="1692068" y="1538243"/>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latin typeface="Times New Roman" pitchFamily="18" charset="0"/>
                        <a:cs typeface="Times New Roman" pitchFamily="18" charset="0"/>
                      </a:rPr>
                      <a:t>3</a:t>
                    </a:r>
                  </a:p>
                </p:txBody>
              </p:sp>
            </p:grpSp>
          </p:grpSp>
          <p:cxnSp>
            <p:nvCxnSpPr>
              <p:cNvPr id="321" name="Straight Connector 320"/>
              <p:cNvCxnSpPr/>
              <p:nvPr/>
            </p:nvCxnSpPr>
            <p:spPr>
              <a:xfrm>
                <a:off x="3903987" y="2101462"/>
                <a:ext cx="1009654" cy="1060497"/>
              </a:xfrm>
              <a:prstGeom prst="line">
                <a:avLst/>
              </a:prstGeom>
              <a:noFill/>
              <a:ln w="19050" cap="flat" cmpd="sng" algn="ctr">
                <a:solidFill>
                  <a:srgbClr val="000000"/>
                </a:solidFill>
                <a:prstDash val="solid"/>
                <a:headEnd type="none" w="med" len="med"/>
                <a:tailEnd type="triangle" w="med" len="med"/>
              </a:ln>
              <a:effectLst/>
            </p:spPr>
          </p:cxnSp>
          <p:cxnSp>
            <p:nvCxnSpPr>
              <p:cNvPr id="322" name="Straight Connector 321"/>
              <p:cNvCxnSpPr/>
              <p:nvPr/>
            </p:nvCxnSpPr>
            <p:spPr>
              <a:xfrm>
                <a:off x="3902399" y="2739666"/>
                <a:ext cx="1020767" cy="738221"/>
              </a:xfrm>
              <a:prstGeom prst="line">
                <a:avLst/>
              </a:prstGeom>
              <a:noFill/>
              <a:ln w="19050" cap="flat" cmpd="sng" algn="ctr">
                <a:solidFill>
                  <a:srgbClr val="000000"/>
                </a:solidFill>
                <a:prstDash val="solid"/>
                <a:headEnd type="none" w="med" len="med"/>
                <a:tailEnd type="triangle" w="med" len="med"/>
              </a:ln>
              <a:effectLst/>
            </p:spPr>
          </p:cxnSp>
          <p:cxnSp>
            <p:nvCxnSpPr>
              <p:cNvPr id="323" name="Straight Connector 322"/>
              <p:cNvCxnSpPr/>
              <p:nvPr/>
            </p:nvCxnSpPr>
            <p:spPr>
              <a:xfrm flipV="1">
                <a:off x="3919862" y="1895078"/>
                <a:ext cx="1136654" cy="495322"/>
              </a:xfrm>
              <a:prstGeom prst="line">
                <a:avLst/>
              </a:prstGeom>
              <a:noFill/>
              <a:ln w="19050" cap="flat" cmpd="sng" algn="ctr">
                <a:solidFill>
                  <a:srgbClr val="000000"/>
                </a:solidFill>
                <a:prstDash val="sysDot"/>
                <a:headEnd type="none" w="med" len="med"/>
                <a:tailEnd type="triangle" w="med" len="med"/>
              </a:ln>
              <a:effectLst/>
            </p:spPr>
          </p:cxnSp>
          <p:cxnSp>
            <p:nvCxnSpPr>
              <p:cNvPr id="324" name="Straight Connector 323"/>
              <p:cNvCxnSpPr/>
              <p:nvPr/>
            </p:nvCxnSpPr>
            <p:spPr>
              <a:xfrm flipV="1">
                <a:off x="3919862" y="2103050"/>
                <a:ext cx="1173167" cy="979531"/>
              </a:xfrm>
              <a:prstGeom prst="line">
                <a:avLst/>
              </a:prstGeom>
              <a:noFill/>
              <a:ln w="19050" cap="flat" cmpd="sng" algn="ctr">
                <a:solidFill>
                  <a:srgbClr val="000000"/>
                </a:solidFill>
                <a:prstDash val="sysDot"/>
                <a:headEnd type="none" w="med" len="med"/>
                <a:tailEnd type="triangle" w="med" len="med"/>
              </a:ln>
              <a:effectLst/>
            </p:spPr>
          </p:cxnSp>
          <p:grpSp>
            <p:nvGrpSpPr>
              <p:cNvPr id="325" name="Group 161"/>
              <p:cNvGrpSpPr>
                <a:grpSpLocks/>
              </p:cNvGrpSpPr>
              <p:nvPr/>
            </p:nvGrpSpPr>
            <p:grpSpPr bwMode="auto">
              <a:xfrm>
                <a:off x="4959410" y="3728816"/>
                <a:ext cx="347590" cy="687196"/>
                <a:chOff x="1952714" y="4995018"/>
                <a:chExt cx="347590" cy="687196"/>
              </a:xfrm>
            </p:grpSpPr>
            <p:grpSp>
              <p:nvGrpSpPr>
                <p:cNvPr id="346" name="Group 169"/>
                <p:cNvGrpSpPr>
                  <a:grpSpLocks/>
                </p:cNvGrpSpPr>
                <p:nvPr/>
              </p:nvGrpSpPr>
              <p:grpSpPr bwMode="auto">
                <a:xfrm>
                  <a:off x="1952714" y="5311211"/>
                  <a:ext cx="347589" cy="371003"/>
                  <a:chOff x="1555334" y="1110953"/>
                  <a:chExt cx="347589" cy="371003"/>
                </a:xfrm>
              </p:grpSpPr>
              <p:sp>
                <p:nvSpPr>
                  <p:cNvPr id="350" name="Oval 349"/>
                  <p:cNvSpPr/>
                  <p:nvPr/>
                </p:nvSpPr>
                <p:spPr>
                  <a:xfrm>
                    <a:off x="1555602" y="1110593"/>
                    <a:ext cx="214314" cy="214323"/>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51" name="TextBox 174"/>
                  <p:cNvSpPr txBox="1">
                    <a:spLocks noChangeArrowheads="1"/>
                  </p:cNvSpPr>
                  <p:nvPr/>
                </p:nvSpPr>
                <p:spPr bwMode="auto">
                  <a:xfrm>
                    <a:off x="1674975" y="1204957"/>
                    <a:ext cx="227948"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j</a:t>
                    </a:r>
                  </a:p>
                </p:txBody>
              </p:sp>
            </p:grpSp>
            <p:grpSp>
              <p:nvGrpSpPr>
                <p:cNvPr id="347" name="Group 170"/>
                <p:cNvGrpSpPr>
                  <a:grpSpLocks/>
                </p:cNvGrpSpPr>
                <p:nvPr/>
              </p:nvGrpSpPr>
              <p:grpSpPr bwMode="auto">
                <a:xfrm>
                  <a:off x="1952715" y="4995018"/>
                  <a:ext cx="347589" cy="371003"/>
                  <a:chOff x="1555334" y="1110953"/>
                  <a:chExt cx="347589" cy="371003"/>
                </a:xfrm>
              </p:grpSpPr>
              <p:sp>
                <p:nvSpPr>
                  <p:cNvPr id="348" name="Oval 347"/>
                  <p:cNvSpPr/>
                  <p:nvPr/>
                </p:nvSpPr>
                <p:spPr>
                  <a:xfrm>
                    <a:off x="1555601" y="1110860"/>
                    <a:ext cx="214314"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49" name="TextBox 172"/>
                  <p:cNvSpPr txBox="1">
                    <a:spLocks noChangeArrowheads="1"/>
                  </p:cNvSpPr>
                  <p:nvPr/>
                </p:nvSpPr>
                <p:spPr bwMode="auto">
                  <a:xfrm>
                    <a:off x="1674975" y="1204957"/>
                    <a:ext cx="227948"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i</a:t>
                    </a:r>
                  </a:p>
                </p:txBody>
              </p:sp>
            </p:grpSp>
          </p:grpSp>
          <p:cxnSp>
            <p:nvCxnSpPr>
              <p:cNvPr id="326" name="Straight Connector 325"/>
              <p:cNvCxnSpPr/>
              <p:nvPr/>
            </p:nvCxnSpPr>
            <p:spPr>
              <a:xfrm flipV="1">
                <a:off x="4358014" y="3817627"/>
                <a:ext cx="587377" cy="387367"/>
              </a:xfrm>
              <a:prstGeom prst="line">
                <a:avLst/>
              </a:prstGeom>
              <a:noFill/>
              <a:ln w="19050" cap="flat" cmpd="sng" algn="ctr">
                <a:solidFill>
                  <a:srgbClr val="000000"/>
                </a:solidFill>
                <a:prstDash val="sysDot"/>
                <a:headEnd type="none" w="med" len="med"/>
                <a:tailEnd type="triangle" w="med" len="med"/>
              </a:ln>
              <a:effectLst/>
            </p:spPr>
          </p:cxnSp>
          <p:cxnSp>
            <p:nvCxnSpPr>
              <p:cNvPr id="327" name="Straight Connector 326"/>
              <p:cNvCxnSpPr/>
              <p:nvPr/>
            </p:nvCxnSpPr>
            <p:spPr>
              <a:xfrm flipV="1">
                <a:off x="4340551" y="4208169"/>
                <a:ext cx="585790" cy="387367"/>
              </a:xfrm>
              <a:prstGeom prst="line">
                <a:avLst/>
              </a:prstGeom>
              <a:noFill/>
              <a:ln w="19050" cap="flat" cmpd="sng" algn="ctr">
                <a:solidFill>
                  <a:srgbClr val="000000"/>
                </a:solidFill>
                <a:prstDash val="sysDot"/>
                <a:headEnd type="none" w="med" len="med"/>
                <a:tailEnd type="triangle" w="med" len="med"/>
              </a:ln>
              <a:effectLst/>
            </p:spPr>
          </p:cxnSp>
          <p:sp>
            <p:nvSpPr>
              <p:cNvPr id="328" name="Rounded Rectangle 327"/>
              <p:cNvSpPr/>
              <p:nvPr/>
            </p:nvSpPr>
            <p:spPr>
              <a:xfrm>
                <a:off x="6626561" y="1558511"/>
                <a:ext cx="758473" cy="1568145"/>
              </a:xfrm>
              <a:prstGeom prst="roundRect">
                <a:avLst/>
              </a:prstGeom>
              <a:solidFill>
                <a:srgbClr val="FFFFFF"/>
              </a:solidFill>
              <a:ln w="1905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nvGrpSpPr>
              <p:cNvPr id="329" name="Group 187"/>
              <p:cNvGrpSpPr>
                <a:grpSpLocks/>
              </p:cNvGrpSpPr>
              <p:nvPr/>
            </p:nvGrpSpPr>
            <p:grpSpPr bwMode="auto">
              <a:xfrm>
                <a:off x="6744057" y="2616437"/>
                <a:ext cx="381251" cy="371003"/>
                <a:chOff x="1555334" y="1110953"/>
                <a:chExt cx="381251" cy="371003"/>
              </a:xfrm>
            </p:grpSpPr>
            <p:sp>
              <p:nvSpPr>
                <p:cNvPr id="344" name="Oval 343"/>
                <p:cNvSpPr/>
                <p:nvPr/>
              </p:nvSpPr>
              <p:spPr>
                <a:xfrm>
                  <a:off x="1555312" y="1110351"/>
                  <a:ext cx="212726" cy="214323"/>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45" name="TextBox 192"/>
                <p:cNvSpPr txBox="1">
                  <a:spLocks noChangeArrowheads="1"/>
                </p:cNvSpPr>
                <p:nvPr/>
              </p:nvSpPr>
              <p:spPr bwMode="auto">
                <a:xfrm>
                  <a:off x="1674975" y="1204957"/>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k</a:t>
                  </a:r>
                </a:p>
              </p:txBody>
            </p:sp>
          </p:grpSp>
          <p:grpSp>
            <p:nvGrpSpPr>
              <p:cNvPr id="330" name="Group 188"/>
              <p:cNvGrpSpPr>
                <a:grpSpLocks/>
              </p:cNvGrpSpPr>
              <p:nvPr/>
            </p:nvGrpSpPr>
            <p:grpSpPr bwMode="auto">
              <a:xfrm>
                <a:off x="6744058" y="2300244"/>
                <a:ext cx="511095" cy="371003"/>
                <a:chOff x="1555334" y="1110953"/>
                <a:chExt cx="511095" cy="371003"/>
              </a:xfrm>
            </p:grpSpPr>
            <p:sp>
              <p:nvSpPr>
                <p:cNvPr id="342" name="Oval 341"/>
                <p:cNvSpPr/>
                <p:nvPr/>
              </p:nvSpPr>
              <p:spPr>
                <a:xfrm>
                  <a:off x="1555311" y="1110618"/>
                  <a:ext cx="214314" cy="214322"/>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43" name="TextBox 190"/>
                <p:cNvSpPr txBox="1">
                  <a:spLocks noChangeArrowheads="1"/>
                </p:cNvSpPr>
                <p:nvPr/>
              </p:nvSpPr>
              <p:spPr bwMode="auto">
                <a:xfrm>
                  <a:off x="1674975" y="1204957"/>
                  <a:ext cx="391454"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j+1</a:t>
                  </a:r>
                </a:p>
              </p:txBody>
            </p:sp>
          </p:grpSp>
          <p:grpSp>
            <p:nvGrpSpPr>
              <p:cNvPr id="331" name="Group 179"/>
              <p:cNvGrpSpPr>
                <a:grpSpLocks/>
              </p:cNvGrpSpPr>
              <p:nvPr/>
            </p:nvGrpSpPr>
            <p:grpSpPr bwMode="auto">
              <a:xfrm>
                <a:off x="6734085" y="1623701"/>
                <a:ext cx="424536" cy="705713"/>
                <a:chOff x="5462187" y="3103548"/>
                <a:chExt cx="424536" cy="705713"/>
              </a:xfrm>
            </p:grpSpPr>
            <p:grpSp>
              <p:nvGrpSpPr>
                <p:cNvPr id="336" name="Group 180"/>
                <p:cNvGrpSpPr>
                  <a:grpSpLocks/>
                </p:cNvGrpSpPr>
                <p:nvPr/>
              </p:nvGrpSpPr>
              <p:grpSpPr bwMode="auto">
                <a:xfrm>
                  <a:off x="5462190" y="3103548"/>
                  <a:ext cx="424533" cy="371003"/>
                  <a:chOff x="1555334" y="1110953"/>
                  <a:chExt cx="424533" cy="371003"/>
                </a:xfrm>
              </p:grpSpPr>
              <p:sp>
                <p:nvSpPr>
                  <p:cNvPr id="340" name="Oval 339"/>
                  <p:cNvSpPr/>
                  <p:nvPr/>
                </p:nvSpPr>
                <p:spPr>
                  <a:xfrm>
                    <a:off x="1555756" y="1110856"/>
                    <a:ext cx="212726" cy="214321"/>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41" name="TextBox 185"/>
                  <p:cNvSpPr txBox="1">
                    <a:spLocks noChangeArrowheads="1"/>
                  </p:cNvSpPr>
                  <p:nvPr/>
                </p:nvSpPr>
                <p:spPr bwMode="auto">
                  <a:xfrm>
                    <a:off x="1674975" y="1204957"/>
                    <a:ext cx="304892"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m</a:t>
                    </a:r>
                  </a:p>
                </p:txBody>
              </p:sp>
            </p:grpSp>
            <p:grpSp>
              <p:nvGrpSpPr>
                <p:cNvPr id="337" name="Group 181"/>
                <p:cNvGrpSpPr>
                  <a:grpSpLocks/>
                </p:cNvGrpSpPr>
                <p:nvPr/>
              </p:nvGrpSpPr>
              <p:grpSpPr bwMode="auto">
                <a:xfrm>
                  <a:off x="5462187" y="3436833"/>
                  <a:ext cx="399768" cy="372428"/>
                  <a:chOff x="1553910" y="1442814"/>
                  <a:chExt cx="399768" cy="372428"/>
                </a:xfrm>
              </p:grpSpPr>
              <p:sp>
                <p:nvSpPr>
                  <p:cNvPr id="338" name="Oval 337"/>
                  <p:cNvSpPr/>
                  <p:nvPr/>
                </p:nvSpPr>
                <p:spPr>
                  <a:xfrm>
                    <a:off x="1554335" y="1442822"/>
                    <a:ext cx="212726" cy="214321"/>
                  </a:xfrm>
                  <a:prstGeom prst="ellipse">
                    <a:avLst/>
                  </a:prstGeom>
                  <a:pattFill prst="zigZag">
                    <a:fgClr>
                      <a:srgbClr val="000000"/>
                    </a:fgClr>
                    <a:bgClr>
                      <a:srgbClr val="FFFFFF"/>
                    </a:bgClr>
                  </a:patt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39" name="TextBox 183"/>
                  <p:cNvSpPr txBox="1">
                    <a:spLocks noChangeArrowheads="1"/>
                  </p:cNvSpPr>
                  <p:nvPr/>
                </p:nvSpPr>
                <p:spPr bwMode="auto">
                  <a:xfrm>
                    <a:off x="1692068" y="1538243"/>
                    <a:ext cx="261610" cy="276999"/>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latin typeface="Times New Roman" pitchFamily="18" charset="0"/>
                        <a:cs typeface="Times New Roman" pitchFamily="18" charset="0"/>
                      </a:rPr>
                      <a:t>4</a:t>
                    </a:r>
                  </a:p>
                </p:txBody>
              </p:sp>
            </p:grpSp>
          </p:grpSp>
          <p:cxnSp>
            <p:nvCxnSpPr>
              <p:cNvPr id="332" name="Straight Connector 331"/>
              <p:cNvCxnSpPr/>
              <p:nvPr/>
            </p:nvCxnSpPr>
            <p:spPr>
              <a:xfrm flipV="1">
                <a:off x="5234317" y="2161790"/>
                <a:ext cx="1508131" cy="1354198"/>
              </a:xfrm>
              <a:prstGeom prst="line">
                <a:avLst/>
              </a:prstGeom>
              <a:noFill/>
              <a:ln w="19050" cap="flat" cmpd="sng" algn="ctr">
                <a:solidFill>
                  <a:srgbClr val="000000"/>
                </a:solidFill>
                <a:prstDash val="solid"/>
                <a:headEnd type="none" w="med" len="med"/>
                <a:tailEnd type="triangle" w="med" len="med"/>
              </a:ln>
              <a:effectLst/>
            </p:spPr>
          </p:cxnSp>
          <p:cxnSp>
            <p:nvCxnSpPr>
              <p:cNvPr id="333" name="Straight Connector 332"/>
              <p:cNvCxnSpPr/>
              <p:nvPr/>
            </p:nvCxnSpPr>
            <p:spPr>
              <a:xfrm flipV="1">
                <a:off x="5258129" y="2469779"/>
                <a:ext cx="1484319" cy="1703464"/>
              </a:xfrm>
              <a:prstGeom prst="line">
                <a:avLst/>
              </a:prstGeom>
              <a:noFill/>
              <a:ln w="19050" cap="flat" cmpd="sng" algn="ctr">
                <a:solidFill>
                  <a:srgbClr val="000000"/>
                </a:solidFill>
                <a:prstDash val="solid"/>
                <a:headEnd type="none" w="med" len="med"/>
                <a:tailEnd type="triangle" w="med" len="med"/>
              </a:ln>
              <a:effectLst/>
            </p:spPr>
          </p:cxnSp>
          <p:cxnSp>
            <p:nvCxnSpPr>
              <p:cNvPr id="334" name="Straight Connector 333"/>
              <p:cNvCxnSpPr/>
              <p:nvPr/>
            </p:nvCxnSpPr>
            <p:spPr>
              <a:xfrm>
                <a:off x="5862970" y="1487073"/>
                <a:ext cx="858840" cy="1225605"/>
              </a:xfrm>
              <a:prstGeom prst="line">
                <a:avLst/>
              </a:prstGeom>
              <a:noFill/>
              <a:ln w="19050" cap="flat" cmpd="sng" algn="ctr">
                <a:solidFill>
                  <a:srgbClr val="000000"/>
                </a:solidFill>
                <a:prstDash val="sysDot"/>
                <a:headEnd type="none" w="med" len="med"/>
                <a:tailEnd type="triangle" w="med" len="med"/>
              </a:ln>
              <a:effectLst/>
            </p:spPr>
          </p:cxnSp>
          <p:cxnSp>
            <p:nvCxnSpPr>
              <p:cNvPr id="335" name="Straight Connector 334"/>
              <p:cNvCxnSpPr/>
              <p:nvPr/>
            </p:nvCxnSpPr>
            <p:spPr>
              <a:xfrm>
                <a:off x="5939170" y="1256875"/>
                <a:ext cx="806453" cy="471509"/>
              </a:xfrm>
              <a:prstGeom prst="line">
                <a:avLst/>
              </a:prstGeom>
              <a:noFill/>
              <a:ln w="19050" cap="flat" cmpd="sng" algn="ctr">
                <a:solidFill>
                  <a:srgbClr val="000000"/>
                </a:solidFill>
                <a:prstDash val="sysDot"/>
                <a:headEnd type="none" w="med" len="med"/>
                <a:tailEnd type="triangle" w="med" len="med"/>
              </a:ln>
              <a:effectLst/>
            </p:spPr>
          </p:cxnSp>
        </p:grpSp>
        <p:grpSp>
          <p:nvGrpSpPr>
            <p:cNvPr id="285" name="Group 209"/>
            <p:cNvGrpSpPr>
              <a:grpSpLocks/>
            </p:cNvGrpSpPr>
            <p:nvPr/>
          </p:nvGrpSpPr>
          <p:grpSpPr bwMode="auto">
            <a:xfrm>
              <a:off x="6612272" y="3768696"/>
              <a:ext cx="1810858" cy="809058"/>
              <a:chOff x="4287817" y="5725682"/>
              <a:chExt cx="1810858" cy="809058"/>
            </a:xfrm>
          </p:grpSpPr>
          <p:sp>
            <p:nvSpPr>
              <p:cNvPr id="287" name="Oval 286"/>
              <p:cNvSpPr/>
              <p:nvPr/>
            </p:nvSpPr>
            <p:spPr>
              <a:xfrm>
                <a:off x="4287817" y="5792076"/>
                <a:ext cx="214313" cy="214323"/>
              </a:xfrm>
              <a:prstGeom prst="ellipse">
                <a:avLst/>
              </a:prstGeom>
              <a:pattFill prst="zigZag">
                <a:fgClr>
                  <a:srgbClr val="000000"/>
                </a:fgClr>
                <a:bgClr>
                  <a:srgbClr val="FFFFFF"/>
                </a:bgClr>
              </a:patt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88" name="TextBox 206"/>
              <p:cNvSpPr txBox="1">
                <a:spLocks noChangeArrowheads="1"/>
              </p:cNvSpPr>
              <p:nvPr/>
            </p:nvSpPr>
            <p:spPr bwMode="auto">
              <a:xfrm>
                <a:off x="4460904" y="5725682"/>
                <a:ext cx="957313" cy="3385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 attacker</a:t>
                </a:r>
              </a:p>
            </p:txBody>
          </p:sp>
          <p:sp>
            <p:nvSpPr>
              <p:cNvPr id="289" name="Oval 288"/>
              <p:cNvSpPr/>
              <p:nvPr/>
            </p:nvSpPr>
            <p:spPr>
              <a:xfrm>
                <a:off x="4294167" y="6115941"/>
                <a:ext cx="214313" cy="212735"/>
              </a:xfrm>
              <a:prstGeom prst="ellipse">
                <a:avLst/>
              </a:prstGeom>
              <a:solidFill>
                <a:srgbClr val="FFFFFF"/>
              </a:solidFill>
              <a:ln w="12700" cap="flat" cmpd="sng" algn="ctr">
                <a:solidFill>
                  <a:srgbClr val="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0" name="TextBox 208"/>
              <p:cNvSpPr txBox="1">
                <a:spLocks noChangeArrowheads="1"/>
              </p:cNvSpPr>
              <p:nvPr/>
            </p:nvSpPr>
            <p:spPr bwMode="auto">
              <a:xfrm>
                <a:off x="4468025" y="6048998"/>
                <a:ext cx="1630650" cy="48574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legit user</a:t>
                </a:r>
              </a:p>
            </p:txBody>
          </p:sp>
        </p:grpSp>
        <p:sp>
          <p:nvSpPr>
            <p:cNvPr id="286" name="TextBox 211"/>
            <p:cNvSpPr txBox="1">
              <a:spLocks noChangeArrowheads="1"/>
            </p:cNvSpPr>
            <p:nvPr/>
          </p:nvSpPr>
          <p:spPr bwMode="auto">
            <a:xfrm>
              <a:off x="7349383" y="2110811"/>
              <a:ext cx="713657"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sym typeface="Wingdings" pitchFamily="2" charset="2"/>
                </a:rPr>
                <a:t>    </a:t>
              </a: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425" name="TextBox 424"/>
          <p:cNvSpPr txBox="1"/>
          <p:nvPr/>
        </p:nvSpPr>
        <p:spPr>
          <a:xfrm>
            <a:off x="533400" y="1295400"/>
            <a:ext cx="8229600" cy="1631216"/>
          </a:xfrm>
          <a:prstGeom prst="rect">
            <a:avLst/>
          </a:prstGeom>
          <a:noFill/>
        </p:spPr>
        <p:txBody>
          <a:bodyPr wrap="square" rtlCol="0">
            <a:spAutoFit/>
          </a:bodyPr>
          <a:lstStyle/>
          <a:p>
            <a:r>
              <a:rPr lang="en-US" sz="2000" dirty="0" smtClean="0">
                <a:latin typeface="Calibri" pitchFamily="34" charset="0"/>
              </a:rPr>
              <a:t>When </a:t>
            </a:r>
            <a:r>
              <a:rPr lang="en-US" sz="2000" dirty="0" smtClean="0">
                <a:latin typeface="Calibri" pitchFamily="34" charset="0"/>
              </a:rPr>
              <a:t>an ingress node sends a DoS notice, we split the node’s clients into </a:t>
            </a:r>
            <a:r>
              <a:rPr lang="en-US" sz="2000" dirty="0" smtClean="0">
                <a:latin typeface="Calibri" pitchFamily="34" charset="0"/>
              </a:rPr>
              <a:t>two groups </a:t>
            </a:r>
            <a:r>
              <a:rPr lang="en-US" sz="2000" dirty="0" smtClean="0">
                <a:latin typeface="Calibri" pitchFamily="34" charset="0"/>
              </a:rPr>
              <a:t>and assign </a:t>
            </a:r>
            <a:r>
              <a:rPr lang="en-US" sz="2000" dirty="0" smtClean="0">
                <a:latin typeface="Calibri" pitchFamily="34" charset="0"/>
              </a:rPr>
              <a:t>each group to </a:t>
            </a:r>
            <a:r>
              <a:rPr lang="en-US" sz="2000" dirty="0" smtClean="0">
                <a:latin typeface="Calibri" pitchFamily="34" charset="0"/>
              </a:rPr>
              <a:t>a different ingress node.</a:t>
            </a:r>
            <a:endParaRPr lang="en-US" sz="2000" dirty="0" smtClean="0">
              <a:latin typeface="Calibri" pitchFamily="34" charset="0"/>
            </a:endParaRPr>
          </a:p>
          <a:p>
            <a:endParaRPr lang="en-US" sz="2000" dirty="0" smtClean="0">
              <a:latin typeface="Calibri" pitchFamily="34" charset="0"/>
            </a:endParaRPr>
          </a:p>
          <a:p>
            <a:r>
              <a:rPr lang="en-US" sz="2000" dirty="0" smtClean="0">
                <a:latin typeface="Calibri" pitchFamily="34" charset="0"/>
              </a:rPr>
              <a:t>When </a:t>
            </a:r>
            <a:r>
              <a:rPr lang="en-US" sz="2000" dirty="0" smtClean="0">
                <a:latin typeface="Calibri" pitchFamily="34" charset="0"/>
              </a:rPr>
              <a:t>this happens, </a:t>
            </a:r>
            <a:r>
              <a:rPr lang="en-US" sz="2000" dirty="0" smtClean="0">
                <a:latin typeface="Calibri" pitchFamily="34" charset="0"/>
              </a:rPr>
              <a:t>the </a:t>
            </a:r>
            <a:r>
              <a:rPr lang="en-US" sz="2000" dirty="0" smtClean="0">
                <a:latin typeface="Calibri" pitchFamily="34" charset="0"/>
              </a:rPr>
              <a:t>clients </a:t>
            </a:r>
            <a:r>
              <a:rPr lang="en-US" sz="2000" dirty="0" smtClean="0">
                <a:latin typeface="Calibri" pitchFamily="34" charset="0"/>
              </a:rPr>
              <a:t>assigned to it get </a:t>
            </a:r>
            <a:r>
              <a:rPr lang="en-US" sz="2000" dirty="0" smtClean="0">
                <a:latin typeface="Calibri" pitchFamily="34" charset="0"/>
              </a:rPr>
              <a:t>their </a:t>
            </a:r>
            <a:r>
              <a:rPr lang="en-US" sz="2000" i="1" dirty="0" smtClean="0">
                <a:latin typeface="Calibri" pitchFamily="34" charset="0"/>
              </a:rPr>
              <a:t>Reallocation </a:t>
            </a:r>
            <a:r>
              <a:rPr lang="en-US" sz="2000" i="1" dirty="0" smtClean="0">
                <a:latin typeface="Calibri" pitchFamily="34" charset="0"/>
              </a:rPr>
              <a:t>Counters</a:t>
            </a:r>
            <a:r>
              <a:rPr lang="en-US" sz="2000" dirty="0" smtClean="0">
                <a:latin typeface="Calibri" pitchFamily="34" charset="0"/>
              </a:rPr>
              <a:t> </a:t>
            </a:r>
            <a:r>
              <a:rPr lang="en-US" sz="2000" dirty="0" smtClean="0">
                <a:latin typeface="Calibri" pitchFamily="34" charset="0"/>
              </a:rPr>
              <a:t>incremented. Basic idea: sieve attackers in O(log N) </a:t>
            </a:r>
            <a:r>
              <a:rPr lang="en-US" sz="2000" dirty="0" smtClean="0">
                <a:latin typeface="Calibri" pitchFamily="34" charset="0"/>
              </a:rPr>
              <a:t>reallocations.</a:t>
            </a:r>
            <a:endParaRPr lang="en-US" sz="2000" dirty="0" smtClean="0">
              <a:latin typeface="Calibri" pitchFamily="34" charset="0"/>
            </a:endParaRPr>
          </a:p>
        </p:txBody>
      </p:sp>
    </p:spTree>
  </p:cSld>
  <p:clrMapOvr>
    <a:masterClrMapping/>
  </p:clrMapOvr>
  <p:transition advTm="49552"/>
</p:sld>
</file>

<file path=ppt/tags/tag1.xml><?xml version="1.0" encoding="utf-8"?>
<p:tagLst xmlns:a="http://schemas.openxmlformats.org/drawingml/2006/main" xmlns:r="http://schemas.openxmlformats.org/officeDocument/2006/relationships" xmlns:p="http://schemas.openxmlformats.org/presentationml/2006/main">
  <p:tag name="TIMING" val="|41.2"/>
</p:tagLst>
</file>

<file path=ppt/tags/tag2.xml><?xml version="1.0" encoding="utf-8"?>
<p:tagLst xmlns:a="http://schemas.openxmlformats.org/drawingml/2006/main" xmlns:r="http://schemas.openxmlformats.org/officeDocument/2006/relationships" xmlns:p="http://schemas.openxmlformats.org/presentationml/2006/main">
  <p:tag name="TIMING" val="|41.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Gungsuh"/>
        <a:cs typeface="Gungsuh"/>
      </a:majorFont>
      <a:minorFont>
        <a:latin typeface="Comic Sans MS"/>
        <a:ea typeface="Gungsuh"/>
        <a:cs typeface="Gungsu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2D050"/>
        </a:solidFill>
        <a:ln w="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48" charset="2"/>
          <a:buChar char="•"/>
          <a:tabLst/>
          <a:defRPr kumimoji="0" sz="1800" b="0" i="0" u="none" strike="noStrike" cap="none" normalizeH="0" baseline="0" smtClean="0">
            <a:ln>
              <a:noFill/>
            </a:ln>
            <a:solidFill>
              <a:schemeClr val="tx1"/>
            </a:solidFill>
            <a:effectLst/>
            <a:latin typeface="Comic Sans MS" pitchFamily="48" charset="0"/>
            <a:ea typeface="Gungsuh" pitchFamily="18" charset="-127"/>
            <a:cs typeface="Gungsuh" pitchFamily="18" charset="-127"/>
          </a:defRPr>
        </a:defPPr>
      </a:lstStyle>
    </a:spDef>
    <a:lnDef>
      <a:spPr>
        <a:ln w="381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22780</TotalTime>
  <Words>1902</Words>
  <Application>Microsoft Office PowerPoint</Application>
  <PresentationFormat>On-screen Show (4:3)</PresentationFormat>
  <Paragraphs>253</Paragraphs>
  <Slides>15</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Default Design</vt:lpstr>
      <vt:lpstr>ﾋﾞｯﾄﾏｯﾌﾟ ｲﾒｰｼﾞ</vt:lpstr>
      <vt:lpstr>Paintbrush Picture</vt:lpstr>
      <vt:lpstr>Slide 1</vt:lpstr>
      <vt:lpstr>What is a Denial of Service (DoS) attack?</vt:lpstr>
      <vt:lpstr>DoS Is A Serious Problem</vt:lpstr>
      <vt:lpstr>Problems With Existing Solutions</vt:lpstr>
      <vt:lpstr>Problems with Existing Overlay Networks</vt:lpstr>
      <vt:lpstr>Objectives</vt:lpstr>
      <vt:lpstr>Architecture Overview</vt:lpstr>
      <vt:lpstr>Ingress Node – More Details</vt:lpstr>
      <vt:lpstr>How We Sieve Attackers</vt:lpstr>
      <vt:lpstr>More on the Sieving Algorithm</vt:lpstr>
      <vt:lpstr>Slide 11</vt:lpstr>
      <vt:lpstr>Proactively Changing Client IDs</vt:lpstr>
      <vt:lpstr>How Updates To Users Are Propogated</vt:lpstr>
      <vt:lpstr>Simulation and Experiment Design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Siamak Mahmoudian</dc:creator>
  <cp:lastModifiedBy>Alex Towell</cp:lastModifiedBy>
  <cp:revision>782</cp:revision>
  <dcterms:created xsi:type="dcterms:W3CDTF">2006-08-16T00:00:00Z</dcterms:created>
  <dcterms:modified xsi:type="dcterms:W3CDTF">2013-02-15T17:45:24Z</dcterms:modified>
</cp:coreProperties>
</file>